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E921FE-A758-4900-B752-BAEDC031E26E}" type="datetimeFigureOut">
              <a:rPr lang="ko-KR" altLang="en-US" smtClean="0"/>
              <a:t>2017-03-07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27A66C-8878-4733-B2F6-CDCA447213C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04213305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2AB5D7-563B-42DD-BD86-0A95299713AC}" type="datetimeFigureOut">
              <a:rPr lang="ko-KR" altLang="en-US" smtClean="0"/>
              <a:t>2017-03-07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F11A55-0E4B-464E-9350-41ECA3C52A7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52245579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8211312" y="2788920"/>
            <a:ext cx="932688" cy="1005840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 bwMode="gray">
          <a:xfrm>
            <a:off x="0" y="2130552"/>
            <a:ext cx="8458200" cy="91440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 bwMode="gray">
          <a:xfrm>
            <a:off x="2496312" y="0"/>
            <a:ext cx="1709928" cy="235915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2788920" cy="2359152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0624" y="3118104"/>
            <a:ext cx="7781544" cy="1470025"/>
          </a:xfrm>
        </p:spPr>
        <p:txBody>
          <a:bodyPr vert="horz" lIns="91440" tIns="45720" rIns="91440" bIns="45720" rtlCol="0" anchor="t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lang="en-US" sz="48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359152"/>
            <a:ext cx="8211312" cy="685800"/>
          </a:xfrm>
        </p:spPr>
        <p:txBody>
          <a:bodyPr vert="horz" lIns="91440" tIns="45720" rIns="91440" bIns="45720" rtlCol="0" anchor="b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  <a:def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5A178-ACB5-4F44-AFCE-7E738FBDF43C}" type="datetimeFigureOut">
              <a:rPr lang="ko-KR" altLang="en-US" smtClean="0"/>
              <a:t>2017-03-07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CAC3A-F34E-4FAF-AAB6-DEFF8F13E04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7693074" cy="4525963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5A178-ACB5-4F44-AFCE-7E738FBDF43C}" type="datetimeFigureOut">
              <a:rPr lang="ko-KR" altLang="en-US" smtClean="0"/>
              <a:t>2017-03-07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CAC3A-F34E-4FAF-AAB6-DEFF8F13E04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 rot="5400000">
            <a:off x="4572000" y="2350008"/>
            <a:ext cx="6519672" cy="1810512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 bwMode="gray">
          <a:xfrm>
            <a:off x="6553200" y="6135624"/>
            <a:ext cx="987552" cy="722376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 bwMode="gray">
          <a:xfrm>
            <a:off x="8606181" y="1379355"/>
            <a:ext cx="539496" cy="1463040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 bwMode="gray">
          <a:xfrm>
            <a:off x="8604504" y="0"/>
            <a:ext cx="539496" cy="1828800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31152" y="274637"/>
            <a:ext cx="1673352" cy="5852160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327648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5A178-ACB5-4F44-AFCE-7E738FBDF43C}" type="datetimeFigureOut">
              <a:rPr lang="ko-KR" altLang="en-US" smtClean="0"/>
              <a:t>2017-03-07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CAC3A-F34E-4FAF-AAB6-DEFF8F13E04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5A178-ACB5-4F44-AFCE-7E738FBDF43C}" type="datetimeFigureOut">
              <a:rPr lang="ko-KR" altLang="en-US" smtClean="0"/>
              <a:t>2017-03-07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CAC3A-F34E-4FAF-AAB6-DEFF8F13E04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11296" y="3044952"/>
            <a:ext cx="4690872" cy="740664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>
              <a:buNone/>
              <a:defRPr 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</a:pPr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5A178-ACB5-4F44-AFCE-7E738FBDF43C}" type="datetimeFigureOut">
              <a:rPr lang="ko-KR" altLang="en-US" smtClean="0"/>
              <a:t>2017-03-07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CAC3A-F34E-4FAF-AAB6-DEFF8F13E048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7" name="Rectangle 6"/>
          <p:cNvSpPr/>
          <p:nvPr/>
        </p:nvSpPr>
        <p:spPr bwMode="gray">
          <a:xfrm>
            <a:off x="8211312" y="2788920"/>
            <a:ext cx="932688" cy="1005840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 bwMode="gray">
          <a:xfrm>
            <a:off x="0" y="2130552"/>
            <a:ext cx="8458200" cy="91440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 bwMode="gray">
          <a:xfrm>
            <a:off x="2496312" y="0"/>
            <a:ext cx="1709928" cy="235915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2788920" cy="2670048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57200" y="3813048"/>
            <a:ext cx="7772400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lang="en-US" sz="4400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802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802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5A178-ACB5-4F44-AFCE-7E738FBDF43C}" type="datetimeFigureOut">
              <a:rPr lang="ko-KR" altLang="en-US" smtClean="0"/>
              <a:t>2017-03-07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CAC3A-F34E-4FAF-AAB6-DEFF8F13E04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457200" y="1627632"/>
            <a:ext cx="4040188" cy="639762"/>
          </a:xfrm>
        </p:spPr>
        <p:txBody>
          <a:bodyPr vert="horz" lIns="91440" tIns="45720" rIns="91440" bIns="45720" rtlCol="0" anchor="b">
            <a:normAutofit/>
          </a:bodyPr>
          <a:lstStyle>
            <a:lvl1pPr marL="0" indent="0">
              <a:buNone/>
              <a:defRPr lang="en-US" sz="2400" b="1" kern="1200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</a:pPr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86000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 bwMode="gray">
          <a:xfrm>
            <a:off x="4645025" y="1627632"/>
            <a:ext cx="4041775" cy="639762"/>
          </a:xfrm>
        </p:spPr>
        <p:txBody>
          <a:bodyPr vert="horz" lIns="91440" tIns="45720" rIns="91440" bIns="45720" rtlCol="0" anchor="b">
            <a:normAutofit/>
          </a:bodyPr>
          <a:lstStyle>
            <a:lvl1pPr marL="0" indent="0">
              <a:buNone/>
              <a:defRPr lang="en-US" sz="2400" b="1" kern="1200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</a:pPr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86000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5A178-ACB5-4F44-AFCE-7E738FBDF43C}" type="datetimeFigureOut">
              <a:rPr lang="ko-KR" altLang="en-US" smtClean="0"/>
              <a:t>2017-03-07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CAC3A-F34E-4FAF-AAB6-DEFF8F13E04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501384"/>
            <a:ext cx="9144000" cy="356616"/>
          </a:xfrm>
          <a:prstGeom prst="rect">
            <a:avLst/>
          </a:prstGeom>
          <a:solidFill>
            <a:schemeClr val="accent6">
              <a:lumMod val="60000"/>
              <a:lumOff val="4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 bwMode="gray">
          <a:xfrm>
            <a:off x="0" y="0"/>
            <a:ext cx="9144000" cy="301752"/>
          </a:xfrm>
          <a:prstGeom prst="rect">
            <a:avLst/>
          </a:prstGeom>
          <a:solidFill>
            <a:schemeClr val="accent5">
              <a:lumMod val="60000"/>
              <a:lumOff val="4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 bwMode="gray">
          <a:xfrm>
            <a:off x="0" y="0"/>
            <a:ext cx="2432304" cy="530352"/>
          </a:xfrm>
          <a:prstGeom prst="rect">
            <a:avLst/>
          </a:prstGeom>
          <a:solidFill>
            <a:schemeClr val="accent2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 bwMode="gray">
          <a:xfrm>
            <a:off x="1426464" y="0"/>
            <a:ext cx="1572768" cy="43891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400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5A178-ACB5-4F44-AFCE-7E738FBDF43C}" type="datetimeFigureOut">
              <a:rPr lang="ko-KR" altLang="en-US" smtClean="0"/>
              <a:t>2017-03-07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CAC3A-F34E-4FAF-AAB6-DEFF8F13E04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 bwMode="gray">
          <a:xfrm>
            <a:off x="0" y="6501384"/>
            <a:ext cx="9144000" cy="356616"/>
          </a:xfrm>
          <a:prstGeom prst="rect">
            <a:avLst/>
          </a:prstGeom>
          <a:solidFill>
            <a:schemeClr val="accent6">
              <a:lumMod val="60000"/>
              <a:lumOff val="4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 bwMode="gray">
          <a:xfrm>
            <a:off x="0" y="0"/>
            <a:ext cx="9144000" cy="301752"/>
          </a:xfrm>
          <a:prstGeom prst="rect">
            <a:avLst/>
          </a:prstGeom>
          <a:solidFill>
            <a:schemeClr val="accent5">
              <a:lumMod val="60000"/>
              <a:lumOff val="4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 bwMode="gray">
          <a:xfrm>
            <a:off x="0" y="0"/>
            <a:ext cx="301752" cy="6858000"/>
          </a:xfrm>
          <a:prstGeom prst="rect">
            <a:avLst/>
          </a:prstGeom>
          <a:solidFill>
            <a:srgbClr val="9BBB5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 bwMode="gray">
          <a:xfrm>
            <a:off x="0" y="0"/>
            <a:ext cx="2432304" cy="530352"/>
          </a:xfrm>
          <a:prstGeom prst="rect">
            <a:avLst/>
          </a:prstGeom>
          <a:solidFill>
            <a:schemeClr val="accent2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 bwMode="gray">
          <a:xfrm>
            <a:off x="1426464" y="0"/>
            <a:ext cx="1572768" cy="43891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 bwMode="gray">
          <a:xfrm>
            <a:off x="8842248" y="0"/>
            <a:ext cx="301752" cy="6858000"/>
          </a:xfrm>
          <a:prstGeom prst="rect">
            <a:avLst/>
          </a:prstGeom>
          <a:solidFill>
            <a:srgbClr val="9BBB5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5A178-ACB5-4F44-AFCE-7E738FBDF43C}" type="datetimeFigureOut">
              <a:rPr lang="ko-KR" altLang="en-US" smtClean="0"/>
              <a:t>2017-03-07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CAC3A-F34E-4FAF-AAB6-DEFF8F13E04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548640"/>
            <a:ext cx="7699248" cy="932688"/>
          </a:xfr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32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0952" y="1645920"/>
            <a:ext cx="2816352" cy="448056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</a:pPr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5A178-ACB5-4F44-AFCE-7E738FBDF43C}" type="datetimeFigureOut">
              <a:rPr lang="ko-KR" altLang="en-US" smtClean="0"/>
              <a:t>2017-03-07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CAC3A-F34E-4FAF-AAB6-DEFF8F13E048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57200" y="1645920"/>
            <a:ext cx="4800600" cy="448056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1368" y="658368"/>
            <a:ext cx="5486400" cy="822960"/>
          </a:xfr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28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gray">
          <a:xfrm>
            <a:off x="1792224" y="1618488"/>
            <a:ext cx="5486400" cy="3639312"/>
          </a:xfrm>
          <a:solidFill>
            <a:srgbClr val="F8F8F8"/>
          </a:solidFill>
          <a:ln w="76200" cmpd="sng">
            <a:solidFill>
              <a:srgbClr val="FFFFFF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  <a:defRPr lang="en-US" sz="3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24" y="5413248"/>
            <a:ext cx="5486400" cy="98755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5A178-ACB5-4F44-AFCE-7E738FBDF43C}" type="datetimeFigureOut">
              <a:rPr lang="ko-KR" altLang="en-US" smtClean="0"/>
              <a:t>2017-03-07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CAC3A-F34E-4FAF-AAB6-DEFF8F13E04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0" y="402336"/>
            <a:ext cx="8686800" cy="109728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 bwMode="gray">
          <a:xfrm>
            <a:off x="8165592" y="996696"/>
            <a:ext cx="978408" cy="896112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 bwMode="gray">
          <a:xfrm>
            <a:off x="1783080" y="0"/>
            <a:ext cx="1947672" cy="539496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2432304" cy="539496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9496"/>
            <a:ext cx="8229600" cy="96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37960"/>
            <a:ext cx="2133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D5A178-ACB5-4F44-AFCE-7E738FBDF43C}" type="datetimeFigureOut">
              <a:rPr lang="ko-KR" altLang="en-US" smtClean="0"/>
              <a:t>2017-03-07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70448" y="6537960"/>
            <a:ext cx="2895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2152" y="6537960"/>
            <a:ext cx="2133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4CAC3A-F34E-4FAF-AAB6-DEFF8F13E04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1" hangingPunct="1">
        <a:spcBef>
          <a:spcPct val="20000"/>
        </a:spcBef>
        <a:buClr>
          <a:schemeClr val="accent1"/>
        </a:buClr>
        <a:buSzPct val="90000"/>
        <a:buFont typeface="Wingdings 3" pitchFamily="18" charset="2"/>
        <a:buChar char="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Clr>
          <a:schemeClr val="accent2"/>
        </a:buClr>
        <a:buSzPct val="90000"/>
        <a:buFont typeface="Wingdings 3" pitchFamily="18" charset="2"/>
        <a:buChar char="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Clr>
          <a:schemeClr val="accent3"/>
        </a:buClr>
        <a:buSzPct val="90000"/>
        <a:buFont typeface="Wingdings 3" pitchFamily="18" charset="2"/>
        <a:buChar char="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Clr>
          <a:schemeClr val="accent4"/>
        </a:buClr>
        <a:buSzPct val="90000"/>
        <a:buFont typeface="Wingdings 3" pitchFamily="18" charset="2"/>
        <a:buChar char="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Clr>
          <a:schemeClr val="accent5"/>
        </a:buClr>
        <a:buSzPct val="90000"/>
        <a:buFont typeface="Wingdings 3" pitchFamily="18" charset="2"/>
        <a:buChar char="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모서리가 둥근 직사각형 3"/>
          <p:cNvSpPr/>
          <p:nvPr/>
        </p:nvSpPr>
        <p:spPr>
          <a:xfrm>
            <a:off x="3067280" y="983872"/>
            <a:ext cx="3024336" cy="470709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angSong" panose="02010609060101010101" pitchFamily="49" charset="-122"/>
              </a:rPr>
              <a:t>식품영양학과 이수 체계도</a:t>
            </a: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>
          <a:xfrm>
            <a:off x="264057" y="207013"/>
            <a:ext cx="5266928" cy="634082"/>
          </a:xfrm>
        </p:spPr>
        <p:txBody>
          <a:bodyPr>
            <a:normAutofit/>
          </a:bodyPr>
          <a:lstStyle/>
          <a:p>
            <a:pPr algn="l"/>
            <a:r>
              <a:rPr lang="ko-KR" altLang="en-US" sz="3500" b="1" dirty="0" smtClean="0">
                <a:solidFill>
                  <a:schemeClr val="tx1"/>
                </a:solidFill>
                <a:latin typeface="+mn-ea"/>
                <a:ea typeface="+mn-ea"/>
              </a:rPr>
              <a:t>전공 교과목 이수체계</a:t>
            </a:r>
            <a:endParaRPr lang="ko-KR" altLang="en-US" sz="3500" b="1" dirty="0">
              <a:solidFill>
                <a:schemeClr val="tx1"/>
              </a:solidFill>
              <a:latin typeface="+mn-ea"/>
              <a:ea typeface="+mn-ea"/>
            </a:endParaRPr>
          </a:p>
        </p:txBody>
      </p:sp>
      <p:pic>
        <p:nvPicPr>
          <p:cNvPr id="1026" name="Picture 2" descr="C:\Users\user\Desktop\symbol_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396517"/>
            <a:ext cx="1512168" cy="444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그룹 7"/>
          <p:cNvGrpSpPr/>
          <p:nvPr/>
        </p:nvGrpSpPr>
        <p:grpSpPr>
          <a:xfrm>
            <a:off x="179512" y="1700808"/>
            <a:ext cx="2232248" cy="5040560"/>
            <a:chOff x="23670" y="807854"/>
            <a:chExt cx="1985367" cy="2382440"/>
          </a:xfrm>
        </p:grpSpPr>
        <p:sp>
          <p:nvSpPr>
            <p:cNvPr id="9" name="모서리가 둥근 직사각형 8"/>
            <p:cNvSpPr/>
            <p:nvPr/>
          </p:nvSpPr>
          <p:spPr>
            <a:xfrm>
              <a:off x="23670" y="807854"/>
              <a:ext cx="1985367" cy="2382440"/>
            </a:xfrm>
            <a:prstGeom prst="roundRect">
              <a:avLst>
                <a:gd name="adj" fmla="val 5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모서리가 둥근 직사각형 4"/>
            <p:cNvSpPr/>
            <p:nvPr/>
          </p:nvSpPr>
          <p:spPr>
            <a:xfrm rot="16200000">
              <a:off x="-754593" y="1586118"/>
              <a:ext cx="1953601" cy="39707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54864" rIns="71120" bIns="0" numCol="1" spcCol="1270" anchor="t" anchorCtr="0">
              <a:noAutofit/>
            </a:bodyPr>
            <a:lstStyle/>
            <a:p>
              <a:pPr lvl="0" algn="r" defTabSz="71120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ko-KR" altLang="en-US" sz="1600" kern="1200"/>
            </a:p>
          </p:txBody>
        </p:sp>
      </p:grpSp>
      <p:grpSp>
        <p:nvGrpSpPr>
          <p:cNvPr id="20" name="그룹 19"/>
          <p:cNvGrpSpPr/>
          <p:nvPr/>
        </p:nvGrpSpPr>
        <p:grpSpPr>
          <a:xfrm>
            <a:off x="2479914" y="1699184"/>
            <a:ext cx="2160240" cy="5042184"/>
            <a:chOff x="23670" y="807854"/>
            <a:chExt cx="1985367" cy="2382440"/>
          </a:xfrm>
        </p:grpSpPr>
        <p:sp>
          <p:nvSpPr>
            <p:cNvPr id="21" name="모서리가 둥근 직사각형 20"/>
            <p:cNvSpPr/>
            <p:nvPr/>
          </p:nvSpPr>
          <p:spPr>
            <a:xfrm>
              <a:off x="23670" y="807854"/>
              <a:ext cx="1985367" cy="2382440"/>
            </a:xfrm>
            <a:prstGeom prst="roundRect">
              <a:avLst>
                <a:gd name="adj" fmla="val 5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2" name="모서리가 둥근 직사각형 4"/>
            <p:cNvSpPr/>
            <p:nvPr/>
          </p:nvSpPr>
          <p:spPr>
            <a:xfrm rot="16200000">
              <a:off x="-754593" y="1586118"/>
              <a:ext cx="1953601" cy="39707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54864" rIns="71120" bIns="0" numCol="1" spcCol="1270" anchor="t" anchorCtr="0">
              <a:noAutofit/>
            </a:bodyPr>
            <a:lstStyle/>
            <a:p>
              <a:pPr lvl="0" algn="r" defTabSz="71120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ko-KR" altLang="en-US" sz="1600" kern="1200"/>
            </a:p>
          </p:txBody>
        </p:sp>
      </p:grpSp>
      <p:grpSp>
        <p:nvGrpSpPr>
          <p:cNvPr id="23" name="그룹 22"/>
          <p:cNvGrpSpPr/>
          <p:nvPr/>
        </p:nvGrpSpPr>
        <p:grpSpPr>
          <a:xfrm>
            <a:off x="4713031" y="1692964"/>
            <a:ext cx="2073830" cy="5048404"/>
            <a:chOff x="23670" y="807854"/>
            <a:chExt cx="1985367" cy="2382440"/>
          </a:xfrm>
        </p:grpSpPr>
        <p:sp>
          <p:nvSpPr>
            <p:cNvPr id="24" name="모서리가 둥근 직사각형 23"/>
            <p:cNvSpPr/>
            <p:nvPr/>
          </p:nvSpPr>
          <p:spPr>
            <a:xfrm>
              <a:off x="23670" y="807854"/>
              <a:ext cx="1985367" cy="2382440"/>
            </a:xfrm>
            <a:prstGeom prst="roundRect">
              <a:avLst>
                <a:gd name="adj" fmla="val 5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5" name="모서리가 둥근 직사각형 4"/>
            <p:cNvSpPr/>
            <p:nvPr/>
          </p:nvSpPr>
          <p:spPr>
            <a:xfrm rot="16200000">
              <a:off x="-754593" y="1586118"/>
              <a:ext cx="1953601" cy="39707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54864" rIns="71120" bIns="0" numCol="1" spcCol="1270" anchor="t" anchorCtr="0">
              <a:noAutofit/>
            </a:bodyPr>
            <a:lstStyle/>
            <a:p>
              <a:pPr lvl="0" algn="r" defTabSz="71120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ko-KR" altLang="en-US" sz="1600" kern="1200"/>
            </a:p>
          </p:txBody>
        </p:sp>
      </p:grpSp>
      <p:grpSp>
        <p:nvGrpSpPr>
          <p:cNvPr id="26" name="그룹 25"/>
          <p:cNvGrpSpPr/>
          <p:nvPr/>
        </p:nvGrpSpPr>
        <p:grpSpPr>
          <a:xfrm>
            <a:off x="6847568" y="1692963"/>
            <a:ext cx="2160241" cy="5025434"/>
            <a:chOff x="23670" y="807854"/>
            <a:chExt cx="1985367" cy="2382440"/>
          </a:xfrm>
        </p:grpSpPr>
        <p:sp>
          <p:nvSpPr>
            <p:cNvPr id="27" name="모서리가 둥근 직사각형 26"/>
            <p:cNvSpPr/>
            <p:nvPr/>
          </p:nvSpPr>
          <p:spPr>
            <a:xfrm>
              <a:off x="23670" y="807854"/>
              <a:ext cx="1985367" cy="2382440"/>
            </a:xfrm>
            <a:prstGeom prst="roundRect">
              <a:avLst>
                <a:gd name="adj" fmla="val 5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8" name="모서리가 둥근 직사각형 4"/>
            <p:cNvSpPr/>
            <p:nvPr/>
          </p:nvSpPr>
          <p:spPr>
            <a:xfrm rot="16200000">
              <a:off x="-754593" y="1586118"/>
              <a:ext cx="1953601" cy="39707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54864" rIns="71120" bIns="0" numCol="1" spcCol="1270" anchor="t" anchorCtr="0">
              <a:noAutofit/>
            </a:bodyPr>
            <a:lstStyle/>
            <a:p>
              <a:pPr lvl="0" algn="r" defTabSz="71120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ko-KR" altLang="en-US" sz="1600" kern="1200"/>
            </a:p>
          </p:txBody>
        </p:sp>
      </p:grpSp>
      <p:sp>
        <p:nvSpPr>
          <p:cNvPr id="5" name="타원 4"/>
          <p:cNvSpPr/>
          <p:nvPr/>
        </p:nvSpPr>
        <p:spPr>
          <a:xfrm>
            <a:off x="503548" y="1486140"/>
            <a:ext cx="1584176" cy="504056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타원 18"/>
          <p:cNvSpPr/>
          <p:nvPr/>
        </p:nvSpPr>
        <p:spPr>
          <a:xfrm>
            <a:off x="2767946" y="1486140"/>
            <a:ext cx="1584176" cy="504056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9" name="타원 28"/>
          <p:cNvSpPr/>
          <p:nvPr/>
        </p:nvSpPr>
        <p:spPr>
          <a:xfrm>
            <a:off x="4959626" y="1486140"/>
            <a:ext cx="1584176" cy="504056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0" name="타원 29"/>
          <p:cNvSpPr/>
          <p:nvPr/>
        </p:nvSpPr>
        <p:spPr>
          <a:xfrm>
            <a:off x="7135600" y="1486140"/>
            <a:ext cx="1584176" cy="504056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TextBox 5"/>
          <p:cNvSpPr txBox="1"/>
          <p:nvPr/>
        </p:nvSpPr>
        <p:spPr>
          <a:xfrm>
            <a:off x="755576" y="155679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 smtClean="0">
                <a:solidFill>
                  <a:schemeClr val="accent2">
                    <a:lumMod val="75000"/>
                  </a:schemeClr>
                </a:solidFill>
                <a:latin typeface="210 하얀바람 L" panose="02020603020101020101" pitchFamily="18" charset="-127"/>
                <a:ea typeface="210 하얀바람 L" panose="02020603020101020101" pitchFamily="18" charset="-127"/>
              </a:rPr>
              <a:t>1</a:t>
            </a:r>
            <a:r>
              <a:rPr lang="ko-KR" altLang="en-US" b="1" dirty="0" smtClean="0">
                <a:solidFill>
                  <a:schemeClr val="accent2">
                    <a:lumMod val="75000"/>
                  </a:schemeClr>
                </a:solidFill>
                <a:latin typeface="210 하얀바람 L" panose="02020603020101020101" pitchFamily="18" charset="-127"/>
                <a:ea typeface="210 하얀바람 L" panose="02020603020101020101" pitchFamily="18" charset="-127"/>
              </a:rPr>
              <a:t>학년</a:t>
            </a:r>
            <a:endParaRPr lang="ko-KR" altLang="en-US" b="1" dirty="0">
              <a:solidFill>
                <a:schemeClr val="accent2">
                  <a:lumMod val="75000"/>
                </a:schemeClr>
              </a:solidFill>
              <a:latin typeface="210 하얀바람 L" panose="02020603020101020101" pitchFamily="18" charset="-127"/>
              <a:ea typeface="210 하얀바람 L" panose="02020603020101020101" pitchFamily="18" charset="-127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019974" y="155350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 smtClean="0">
                <a:solidFill>
                  <a:schemeClr val="accent2">
                    <a:lumMod val="75000"/>
                  </a:schemeClr>
                </a:solidFill>
                <a:latin typeface="210 하얀바람 L" panose="02020603020101020101" pitchFamily="18" charset="-127"/>
                <a:ea typeface="210 하얀바람 L" panose="02020603020101020101" pitchFamily="18" charset="-127"/>
              </a:rPr>
              <a:t>2</a:t>
            </a:r>
            <a:r>
              <a:rPr lang="ko-KR" altLang="en-US" b="1" dirty="0" smtClean="0">
                <a:solidFill>
                  <a:schemeClr val="accent2">
                    <a:lumMod val="75000"/>
                  </a:schemeClr>
                </a:solidFill>
                <a:latin typeface="210 하얀바람 L" panose="02020603020101020101" pitchFamily="18" charset="-127"/>
                <a:ea typeface="210 하얀바람 L" panose="02020603020101020101" pitchFamily="18" charset="-127"/>
              </a:rPr>
              <a:t>학년</a:t>
            </a:r>
            <a:endParaRPr lang="ko-KR" altLang="en-US" b="1" dirty="0">
              <a:solidFill>
                <a:schemeClr val="accent2">
                  <a:lumMod val="75000"/>
                </a:schemeClr>
              </a:solidFill>
              <a:latin typeface="210 하얀바람 L" panose="02020603020101020101" pitchFamily="18" charset="-127"/>
              <a:ea typeface="210 하얀바람 L" panose="02020603020101020101" pitchFamily="18" charset="-127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211654" y="155679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 smtClean="0">
                <a:solidFill>
                  <a:schemeClr val="accent2">
                    <a:lumMod val="75000"/>
                  </a:schemeClr>
                </a:solidFill>
                <a:latin typeface="210 하얀바람 L" panose="02020603020101020101" pitchFamily="18" charset="-127"/>
                <a:ea typeface="210 하얀바람 L" panose="02020603020101020101" pitchFamily="18" charset="-127"/>
              </a:rPr>
              <a:t>3</a:t>
            </a:r>
            <a:r>
              <a:rPr lang="ko-KR" altLang="en-US" b="1" dirty="0" smtClean="0">
                <a:solidFill>
                  <a:schemeClr val="accent2">
                    <a:lumMod val="75000"/>
                  </a:schemeClr>
                </a:solidFill>
                <a:latin typeface="210 하얀바람 L" panose="02020603020101020101" pitchFamily="18" charset="-127"/>
                <a:ea typeface="210 하얀바람 L" panose="02020603020101020101" pitchFamily="18" charset="-127"/>
              </a:rPr>
              <a:t>학년</a:t>
            </a:r>
            <a:endParaRPr lang="ko-KR" altLang="en-US" b="1" dirty="0">
              <a:solidFill>
                <a:schemeClr val="accent2">
                  <a:lumMod val="75000"/>
                </a:schemeClr>
              </a:solidFill>
              <a:latin typeface="210 하얀바람 L" panose="02020603020101020101" pitchFamily="18" charset="-127"/>
              <a:ea typeface="210 하얀바람 L" panose="02020603020101020101" pitchFamily="18" charset="-127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387628" y="155679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 smtClean="0">
                <a:solidFill>
                  <a:schemeClr val="accent2">
                    <a:lumMod val="75000"/>
                  </a:schemeClr>
                </a:solidFill>
                <a:latin typeface="210 하얀바람 L" panose="02020603020101020101" pitchFamily="18" charset="-127"/>
                <a:ea typeface="210 하얀바람 L" panose="02020603020101020101" pitchFamily="18" charset="-127"/>
              </a:rPr>
              <a:t>4</a:t>
            </a:r>
            <a:r>
              <a:rPr lang="ko-KR" altLang="en-US" b="1" dirty="0" smtClean="0">
                <a:solidFill>
                  <a:schemeClr val="accent2">
                    <a:lumMod val="75000"/>
                  </a:schemeClr>
                </a:solidFill>
                <a:latin typeface="210 하얀바람 L" panose="02020603020101020101" pitchFamily="18" charset="-127"/>
                <a:ea typeface="210 하얀바람 L" panose="02020603020101020101" pitchFamily="18" charset="-127"/>
              </a:rPr>
              <a:t>학년</a:t>
            </a:r>
            <a:endParaRPr lang="ko-KR" altLang="en-US" b="1" dirty="0">
              <a:solidFill>
                <a:schemeClr val="accent2">
                  <a:lumMod val="75000"/>
                </a:schemeClr>
              </a:solidFill>
              <a:latin typeface="210 하얀바람 L" panose="02020603020101020101" pitchFamily="18" charset="-127"/>
              <a:ea typeface="210 하얀바람 L" panose="02020603020101020101" pitchFamily="18" charset="-127"/>
            </a:endParaRPr>
          </a:p>
        </p:txBody>
      </p:sp>
      <p:sp>
        <p:nvSpPr>
          <p:cNvPr id="11" name="모서리가 둥근 직사각형 10"/>
          <p:cNvSpPr/>
          <p:nvPr/>
        </p:nvSpPr>
        <p:spPr>
          <a:xfrm>
            <a:off x="265923" y="2132856"/>
            <a:ext cx="633669" cy="30777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265923" y="2132856"/>
            <a:ext cx="633669" cy="30777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 smtClean="0">
                <a:latin typeface="DX경필고딕B" panose="02010606000101010101" pitchFamily="2" charset="-127"/>
                <a:ea typeface="DX경필고딕B" panose="02010606000101010101" pitchFamily="2" charset="-127"/>
              </a:rPr>
              <a:t>1</a:t>
            </a:r>
            <a:r>
              <a:rPr lang="ko-KR" altLang="en-US" sz="1400" b="1" dirty="0" smtClean="0">
                <a:latin typeface="DX경필고딕B" panose="02010606000101010101" pitchFamily="2" charset="-127"/>
                <a:ea typeface="DX경필고딕B" panose="02010606000101010101" pitchFamily="2" charset="-127"/>
              </a:rPr>
              <a:t>학기</a:t>
            </a:r>
            <a:endParaRPr lang="ko-KR" altLang="en-US" sz="1400" b="1" dirty="0">
              <a:latin typeface="DX경필고딕B" panose="02010606000101010101" pitchFamily="2" charset="-127"/>
              <a:ea typeface="DX경필고딕B" panose="02010606000101010101" pitchFamily="2" charset="-127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962781" y="3598072"/>
            <a:ext cx="633669" cy="30777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 smtClean="0">
                <a:latin typeface="DX경필고딕B" panose="02010606000101010101" pitchFamily="2" charset="-127"/>
                <a:ea typeface="DX경필고딕B" panose="02010606000101010101" pitchFamily="2" charset="-127"/>
              </a:rPr>
              <a:t>2</a:t>
            </a:r>
            <a:r>
              <a:rPr lang="ko-KR" altLang="en-US" sz="1400" b="1" dirty="0" smtClean="0">
                <a:latin typeface="DX경필고딕B" panose="02010606000101010101" pitchFamily="2" charset="-127"/>
                <a:ea typeface="DX경필고딕B" panose="02010606000101010101" pitchFamily="2" charset="-127"/>
              </a:rPr>
              <a:t>학기</a:t>
            </a:r>
            <a:endParaRPr lang="ko-KR" altLang="en-US" sz="1400" b="1" dirty="0">
              <a:latin typeface="DX경필고딕B" panose="02010606000101010101" pitchFamily="2" charset="-127"/>
              <a:ea typeface="DX경필고딕B" panose="02010606000101010101" pitchFamily="2" charset="-127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812731" y="4336533"/>
            <a:ext cx="633669" cy="30777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 smtClean="0">
                <a:latin typeface="DX경필고딕B" panose="02010606000101010101" pitchFamily="2" charset="-127"/>
                <a:ea typeface="DX경필고딕B" panose="02010606000101010101" pitchFamily="2" charset="-127"/>
              </a:rPr>
              <a:t>2</a:t>
            </a:r>
            <a:r>
              <a:rPr lang="ko-KR" altLang="en-US" sz="1400" b="1" dirty="0" smtClean="0">
                <a:latin typeface="DX경필고딕B" panose="02010606000101010101" pitchFamily="2" charset="-127"/>
                <a:ea typeface="DX경필고딕B" panose="02010606000101010101" pitchFamily="2" charset="-127"/>
              </a:rPr>
              <a:t>학기</a:t>
            </a:r>
            <a:endParaRPr lang="ko-KR" altLang="en-US" sz="1400" b="1" dirty="0">
              <a:latin typeface="DX경필고딕B" panose="02010606000101010101" pitchFamily="2" charset="-127"/>
              <a:ea typeface="DX경필고딕B" panose="02010606000101010101" pitchFamily="2" charset="-127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595129" y="3451535"/>
            <a:ext cx="633669" cy="30777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 smtClean="0">
                <a:latin typeface="DX경필고딕B" panose="02010606000101010101" pitchFamily="2" charset="-127"/>
                <a:ea typeface="DX경필고딕B" panose="02010606000101010101" pitchFamily="2" charset="-127"/>
              </a:rPr>
              <a:t>2</a:t>
            </a:r>
            <a:r>
              <a:rPr lang="ko-KR" altLang="en-US" sz="1400" b="1" dirty="0" smtClean="0">
                <a:latin typeface="DX경필고딕B" panose="02010606000101010101" pitchFamily="2" charset="-127"/>
                <a:ea typeface="DX경필고딕B" panose="02010606000101010101" pitchFamily="2" charset="-127"/>
              </a:rPr>
              <a:t>학기</a:t>
            </a:r>
            <a:endParaRPr lang="ko-KR" altLang="en-US" sz="1400" b="1" dirty="0">
              <a:latin typeface="DX경필고딕B" panose="02010606000101010101" pitchFamily="2" charset="-127"/>
              <a:ea typeface="DX경필고딕B" panose="02010606000101010101" pitchFamily="2" charset="-127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65923" y="3068960"/>
            <a:ext cx="633669" cy="30777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latin typeface="DX경필고딕B" panose="02010606000101010101" pitchFamily="2" charset="-127"/>
                <a:ea typeface="DX경필고딕B" panose="02010606000101010101" pitchFamily="2" charset="-127"/>
              </a:rPr>
              <a:t>2</a:t>
            </a:r>
            <a:r>
              <a:rPr lang="ko-KR" altLang="en-US" sz="1400" b="1" dirty="0" smtClean="0">
                <a:latin typeface="DX경필고딕B" panose="02010606000101010101" pitchFamily="2" charset="-127"/>
                <a:ea typeface="DX경필고딕B" panose="02010606000101010101" pitchFamily="2" charset="-127"/>
              </a:rPr>
              <a:t>학기</a:t>
            </a:r>
            <a:endParaRPr lang="ko-KR" altLang="en-US" sz="1400" b="1" dirty="0">
              <a:latin typeface="DX경필고딕B" panose="02010606000101010101" pitchFamily="2" charset="-127"/>
              <a:ea typeface="DX경필고딕B" panose="02010606000101010101" pitchFamily="2" charset="-127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962782" y="2134987"/>
            <a:ext cx="633669" cy="30777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 smtClean="0">
                <a:latin typeface="DX경필고딕B" panose="02010606000101010101" pitchFamily="2" charset="-127"/>
                <a:ea typeface="DX경필고딕B" panose="02010606000101010101" pitchFamily="2" charset="-127"/>
              </a:rPr>
              <a:t>1</a:t>
            </a:r>
            <a:r>
              <a:rPr lang="ko-KR" altLang="en-US" sz="1400" b="1" dirty="0" smtClean="0">
                <a:latin typeface="DX경필고딕B" panose="02010606000101010101" pitchFamily="2" charset="-127"/>
                <a:ea typeface="DX경필고딕B" panose="02010606000101010101" pitchFamily="2" charset="-127"/>
              </a:rPr>
              <a:t>학기</a:t>
            </a:r>
            <a:endParaRPr lang="ko-KR" altLang="en-US" sz="1400" b="1" dirty="0">
              <a:latin typeface="DX경필고딕B" panose="02010606000101010101" pitchFamily="2" charset="-127"/>
              <a:ea typeface="DX경필고딕B" panose="02010606000101010101" pitchFamily="2" charset="-127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812731" y="2134987"/>
            <a:ext cx="633669" cy="30777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 smtClean="0">
                <a:latin typeface="DX경필고딕B" panose="02010606000101010101" pitchFamily="2" charset="-127"/>
                <a:ea typeface="DX경필고딕B" panose="02010606000101010101" pitchFamily="2" charset="-127"/>
              </a:rPr>
              <a:t>1</a:t>
            </a:r>
            <a:r>
              <a:rPr lang="ko-KR" altLang="en-US" sz="1400" b="1" dirty="0" smtClean="0">
                <a:latin typeface="DX경필고딕B" panose="02010606000101010101" pitchFamily="2" charset="-127"/>
                <a:ea typeface="DX경필고딕B" panose="02010606000101010101" pitchFamily="2" charset="-127"/>
              </a:rPr>
              <a:t>학기</a:t>
            </a:r>
            <a:endParaRPr lang="ko-KR" altLang="en-US" sz="1400" b="1" dirty="0">
              <a:latin typeface="DX경필고딕B" panose="02010606000101010101" pitchFamily="2" charset="-127"/>
              <a:ea typeface="DX경필고딕B" panose="02010606000101010101" pitchFamily="2" charset="-127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595129" y="2132856"/>
            <a:ext cx="633669" cy="30777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 smtClean="0">
                <a:latin typeface="DX경필고딕B" panose="02010606000101010101" pitchFamily="2" charset="-127"/>
                <a:ea typeface="DX경필고딕B" panose="02010606000101010101" pitchFamily="2" charset="-127"/>
              </a:rPr>
              <a:t>1</a:t>
            </a:r>
            <a:r>
              <a:rPr lang="ko-KR" altLang="en-US" sz="1400" b="1" dirty="0" smtClean="0">
                <a:latin typeface="DX경필고딕B" panose="02010606000101010101" pitchFamily="2" charset="-127"/>
                <a:ea typeface="DX경필고딕B" panose="02010606000101010101" pitchFamily="2" charset="-127"/>
              </a:rPr>
              <a:t>학기</a:t>
            </a:r>
            <a:endParaRPr lang="ko-KR" altLang="en-US" sz="1400" b="1" dirty="0">
              <a:latin typeface="DX경필고딕B" panose="02010606000101010101" pitchFamily="2" charset="-127"/>
              <a:ea typeface="DX경필고딕B" panose="02010606000101010101" pitchFamily="2" charset="-127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89445" y="3068960"/>
            <a:ext cx="1257642" cy="27699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 err="1" smtClean="0"/>
              <a:t>식품학개론</a:t>
            </a:r>
            <a:endParaRPr lang="ko-KR" altLang="en-US" sz="1200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989445" y="3428579"/>
            <a:ext cx="1257642" cy="27699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 smtClean="0"/>
              <a:t>영양생리학</a:t>
            </a:r>
            <a:endParaRPr lang="ko-KR" altLang="en-US" sz="1200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3313887" y="2134987"/>
            <a:ext cx="1257642" cy="27699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 smtClean="0"/>
              <a:t>식품미생물학</a:t>
            </a:r>
            <a:endParaRPr lang="ko-KR" altLang="en-US" sz="1200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3313887" y="2456021"/>
            <a:ext cx="1257642" cy="30777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 smtClean="0"/>
              <a:t>식품화학</a:t>
            </a:r>
            <a:r>
              <a:rPr lang="en-US" altLang="ko-KR" sz="1400" dirty="0" smtClean="0"/>
              <a:t>(1)</a:t>
            </a:r>
            <a:endParaRPr lang="ko-KR" altLang="en-US" sz="1400" dirty="0"/>
          </a:p>
        </p:txBody>
      </p:sp>
      <p:sp>
        <p:nvSpPr>
          <p:cNvPr id="45" name="TextBox 44"/>
          <p:cNvSpPr txBox="1"/>
          <p:nvPr/>
        </p:nvSpPr>
        <p:spPr>
          <a:xfrm>
            <a:off x="3313887" y="2811232"/>
            <a:ext cx="1257642" cy="27699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 smtClean="0"/>
              <a:t>조리원리</a:t>
            </a:r>
            <a:endParaRPr lang="ko-KR" altLang="en-US" sz="1200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3312069" y="3129031"/>
            <a:ext cx="1257642" cy="27699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 smtClean="0"/>
              <a:t>생화학</a:t>
            </a:r>
            <a:r>
              <a:rPr lang="en-US" altLang="ko-KR" sz="1200" b="1" dirty="0" smtClean="0"/>
              <a:t>(1)</a:t>
            </a:r>
            <a:endParaRPr lang="ko-KR" altLang="en-US" sz="1200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5530987" y="2117467"/>
            <a:ext cx="1201253" cy="27699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 smtClean="0"/>
              <a:t>고급영양학</a:t>
            </a:r>
            <a:endParaRPr lang="ko-KR" altLang="en-US" sz="1600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3312069" y="4707142"/>
            <a:ext cx="1257642" cy="27699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 err="1" smtClean="0"/>
              <a:t>조리과학및실습</a:t>
            </a:r>
            <a:endParaRPr lang="ko-KR" altLang="en-US" sz="1200" b="1" dirty="0"/>
          </a:p>
        </p:txBody>
      </p:sp>
      <p:sp>
        <p:nvSpPr>
          <p:cNvPr id="49" name="TextBox 48"/>
          <p:cNvSpPr txBox="1"/>
          <p:nvPr/>
        </p:nvSpPr>
        <p:spPr>
          <a:xfrm>
            <a:off x="3312069" y="4390830"/>
            <a:ext cx="1257642" cy="27699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 smtClean="0"/>
              <a:t>생화학</a:t>
            </a:r>
            <a:r>
              <a:rPr lang="en-US" altLang="ko-KR" sz="1200" b="1" dirty="0" smtClean="0"/>
              <a:t>(2)</a:t>
            </a:r>
            <a:endParaRPr lang="ko-KR" altLang="en-US" sz="1200" b="1" dirty="0"/>
          </a:p>
        </p:txBody>
      </p:sp>
      <p:sp>
        <p:nvSpPr>
          <p:cNvPr id="50" name="TextBox 49"/>
          <p:cNvSpPr txBox="1"/>
          <p:nvPr/>
        </p:nvSpPr>
        <p:spPr>
          <a:xfrm>
            <a:off x="3323624" y="3451535"/>
            <a:ext cx="1257642" cy="27699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 smtClean="0"/>
              <a:t>기초영양학</a:t>
            </a:r>
            <a:endParaRPr lang="ko-KR" altLang="en-US" sz="1200" b="1" dirty="0"/>
          </a:p>
        </p:txBody>
      </p:sp>
      <p:sp>
        <p:nvSpPr>
          <p:cNvPr id="51" name="TextBox 50"/>
          <p:cNvSpPr txBox="1"/>
          <p:nvPr/>
        </p:nvSpPr>
        <p:spPr>
          <a:xfrm>
            <a:off x="3321806" y="3759618"/>
            <a:ext cx="1257642" cy="27699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 smtClean="0"/>
              <a:t>지역사회영양학</a:t>
            </a:r>
            <a:endParaRPr lang="ko-KR" altLang="en-US" sz="1200" b="1" dirty="0"/>
          </a:p>
        </p:txBody>
      </p:sp>
      <p:sp>
        <p:nvSpPr>
          <p:cNvPr id="52" name="TextBox 51"/>
          <p:cNvSpPr txBox="1"/>
          <p:nvPr/>
        </p:nvSpPr>
        <p:spPr>
          <a:xfrm>
            <a:off x="3312069" y="4082656"/>
            <a:ext cx="1257642" cy="27699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 smtClean="0"/>
              <a:t>식품화학</a:t>
            </a:r>
            <a:r>
              <a:rPr lang="en-US" altLang="ko-KR" sz="1200" b="1" dirty="0" smtClean="0"/>
              <a:t>(2)</a:t>
            </a:r>
            <a:endParaRPr lang="ko-KR" altLang="en-US" sz="1200" b="1" dirty="0"/>
          </a:p>
        </p:txBody>
      </p:sp>
      <p:sp>
        <p:nvSpPr>
          <p:cNvPr id="64" name="TextBox 63"/>
          <p:cNvSpPr txBox="1"/>
          <p:nvPr/>
        </p:nvSpPr>
        <p:spPr>
          <a:xfrm>
            <a:off x="5530986" y="2442764"/>
            <a:ext cx="1201253" cy="27699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 smtClean="0"/>
              <a:t>임상영양학</a:t>
            </a:r>
            <a:endParaRPr lang="ko-KR" altLang="en-US" sz="1600" b="1" dirty="0"/>
          </a:p>
        </p:txBody>
      </p:sp>
      <p:sp>
        <p:nvSpPr>
          <p:cNvPr id="65" name="TextBox 64"/>
          <p:cNvSpPr txBox="1"/>
          <p:nvPr/>
        </p:nvSpPr>
        <p:spPr>
          <a:xfrm>
            <a:off x="5530985" y="2771020"/>
            <a:ext cx="1201253" cy="46166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 smtClean="0"/>
              <a:t>한국음식연구 및 실습</a:t>
            </a:r>
            <a:endParaRPr lang="ko-KR" altLang="en-US" sz="1600" b="1" dirty="0"/>
          </a:p>
        </p:txBody>
      </p:sp>
      <p:sp>
        <p:nvSpPr>
          <p:cNvPr id="66" name="TextBox 65"/>
          <p:cNvSpPr txBox="1"/>
          <p:nvPr/>
        </p:nvSpPr>
        <p:spPr>
          <a:xfrm>
            <a:off x="5540947" y="3290296"/>
            <a:ext cx="1201253" cy="46166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 smtClean="0"/>
              <a:t>단체급식관리 및 실습</a:t>
            </a:r>
            <a:endParaRPr lang="ko-KR" altLang="en-US" sz="1600" b="1" dirty="0"/>
          </a:p>
        </p:txBody>
      </p:sp>
      <p:sp>
        <p:nvSpPr>
          <p:cNvPr id="67" name="TextBox 66"/>
          <p:cNvSpPr txBox="1"/>
          <p:nvPr/>
        </p:nvSpPr>
        <p:spPr>
          <a:xfrm>
            <a:off x="5540946" y="3805784"/>
            <a:ext cx="1201253" cy="46166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 smtClean="0"/>
              <a:t>건강기능평가 및 실험</a:t>
            </a:r>
            <a:endParaRPr lang="ko-KR" altLang="en-US" sz="1600" b="1" dirty="0"/>
          </a:p>
        </p:txBody>
      </p:sp>
      <p:sp>
        <p:nvSpPr>
          <p:cNvPr id="68" name="TextBox 67"/>
          <p:cNvSpPr txBox="1"/>
          <p:nvPr/>
        </p:nvSpPr>
        <p:spPr>
          <a:xfrm>
            <a:off x="5542055" y="4965290"/>
            <a:ext cx="1201253" cy="27699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 smtClean="0"/>
              <a:t>급식경영학</a:t>
            </a:r>
            <a:endParaRPr lang="ko-KR" altLang="en-US" sz="1600" b="1" dirty="0"/>
          </a:p>
        </p:txBody>
      </p:sp>
      <p:sp>
        <p:nvSpPr>
          <p:cNvPr id="69" name="TextBox 68"/>
          <p:cNvSpPr txBox="1"/>
          <p:nvPr/>
        </p:nvSpPr>
        <p:spPr>
          <a:xfrm>
            <a:off x="5541415" y="4667829"/>
            <a:ext cx="1201253" cy="26161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ko-KR" altLang="en-US" sz="1100" b="1" dirty="0" smtClean="0"/>
              <a:t>생활주기영양학</a:t>
            </a:r>
            <a:endParaRPr lang="ko-KR" altLang="en-US" sz="1100" b="1" dirty="0"/>
          </a:p>
        </p:txBody>
      </p:sp>
      <p:sp>
        <p:nvSpPr>
          <p:cNvPr id="70" name="TextBox 69"/>
          <p:cNvSpPr txBox="1"/>
          <p:nvPr/>
        </p:nvSpPr>
        <p:spPr>
          <a:xfrm>
            <a:off x="5540945" y="4351921"/>
            <a:ext cx="1201253" cy="27699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 smtClean="0"/>
              <a:t>공중보건학</a:t>
            </a:r>
            <a:endParaRPr lang="ko-KR" altLang="en-US" sz="1600" b="1" dirty="0"/>
          </a:p>
        </p:txBody>
      </p:sp>
      <p:sp>
        <p:nvSpPr>
          <p:cNvPr id="71" name="TextBox 70"/>
          <p:cNvSpPr txBox="1"/>
          <p:nvPr/>
        </p:nvSpPr>
        <p:spPr>
          <a:xfrm>
            <a:off x="7698499" y="2148244"/>
            <a:ext cx="1201253" cy="27699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 smtClean="0"/>
              <a:t>식생활관리</a:t>
            </a:r>
            <a:endParaRPr lang="ko-KR" altLang="en-US" sz="1600" b="1" dirty="0"/>
          </a:p>
        </p:txBody>
      </p:sp>
      <p:sp>
        <p:nvSpPr>
          <p:cNvPr id="72" name="TextBox 71"/>
          <p:cNvSpPr txBox="1"/>
          <p:nvPr/>
        </p:nvSpPr>
        <p:spPr>
          <a:xfrm>
            <a:off x="5548879" y="5787842"/>
            <a:ext cx="1201253" cy="46166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 smtClean="0"/>
              <a:t>영양교육 </a:t>
            </a:r>
            <a:endParaRPr lang="en-US" altLang="ko-KR" sz="1200" b="1" dirty="0" smtClean="0"/>
          </a:p>
          <a:p>
            <a:pPr algn="ctr"/>
            <a:r>
              <a:rPr lang="ko-KR" altLang="en-US" sz="1200" b="1" dirty="0" smtClean="0"/>
              <a:t>및 실습</a:t>
            </a:r>
            <a:endParaRPr lang="ko-KR" altLang="en-US" sz="1600" b="1" dirty="0"/>
          </a:p>
        </p:txBody>
      </p:sp>
      <p:sp>
        <p:nvSpPr>
          <p:cNvPr id="73" name="TextBox 72"/>
          <p:cNvSpPr txBox="1"/>
          <p:nvPr/>
        </p:nvSpPr>
        <p:spPr>
          <a:xfrm>
            <a:off x="5540944" y="5286311"/>
            <a:ext cx="1201253" cy="46166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 smtClean="0"/>
              <a:t>식품분석</a:t>
            </a:r>
            <a:endParaRPr lang="en-US" altLang="ko-KR" sz="1200" b="1" dirty="0" smtClean="0"/>
          </a:p>
          <a:p>
            <a:pPr algn="ctr"/>
            <a:r>
              <a:rPr lang="ko-KR" altLang="en-US" sz="1200" b="1" dirty="0" smtClean="0"/>
              <a:t>및 실험</a:t>
            </a:r>
            <a:endParaRPr lang="ko-KR" altLang="en-US" sz="1600" b="1" dirty="0"/>
          </a:p>
        </p:txBody>
      </p:sp>
      <p:sp>
        <p:nvSpPr>
          <p:cNvPr id="74" name="TextBox 73"/>
          <p:cNvSpPr txBox="1"/>
          <p:nvPr/>
        </p:nvSpPr>
        <p:spPr>
          <a:xfrm>
            <a:off x="7694145" y="3232685"/>
            <a:ext cx="1201253" cy="26161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ko-KR" altLang="en-US" sz="1100" b="1" dirty="0" err="1" smtClean="0"/>
              <a:t>영양판정및실습</a:t>
            </a:r>
            <a:endParaRPr lang="ko-KR" altLang="en-US" sz="1100" b="1" dirty="0"/>
          </a:p>
        </p:txBody>
      </p:sp>
      <p:sp>
        <p:nvSpPr>
          <p:cNvPr id="75" name="TextBox 74"/>
          <p:cNvSpPr txBox="1"/>
          <p:nvPr/>
        </p:nvSpPr>
        <p:spPr>
          <a:xfrm>
            <a:off x="7699778" y="2949731"/>
            <a:ext cx="1201253" cy="26161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ko-KR" altLang="en-US" sz="1100" b="1" dirty="0" err="1" smtClean="0"/>
              <a:t>식사요법및실습</a:t>
            </a:r>
            <a:endParaRPr lang="ko-KR" altLang="en-US" sz="1100" b="1" dirty="0"/>
          </a:p>
        </p:txBody>
      </p:sp>
      <p:sp>
        <p:nvSpPr>
          <p:cNvPr id="76" name="TextBox 75"/>
          <p:cNvSpPr txBox="1"/>
          <p:nvPr/>
        </p:nvSpPr>
        <p:spPr>
          <a:xfrm>
            <a:off x="7698498" y="2456021"/>
            <a:ext cx="1201253" cy="46166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 smtClean="0"/>
              <a:t>식품가공저장</a:t>
            </a:r>
            <a:endParaRPr lang="en-US" altLang="ko-KR" sz="1200" b="1" dirty="0" smtClean="0"/>
          </a:p>
          <a:p>
            <a:pPr algn="ctr"/>
            <a:r>
              <a:rPr lang="ko-KR" altLang="en-US" sz="1200" b="1" dirty="0" smtClean="0"/>
              <a:t>및 실습</a:t>
            </a:r>
            <a:endParaRPr lang="ko-KR" altLang="en-US" sz="1200" b="1" dirty="0"/>
          </a:p>
        </p:txBody>
      </p:sp>
      <p:sp>
        <p:nvSpPr>
          <p:cNvPr id="79" name="TextBox 78"/>
          <p:cNvSpPr txBox="1"/>
          <p:nvPr/>
        </p:nvSpPr>
        <p:spPr>
          <a:xfrm>
            <a:off x="7699778" y="3935563"/>
            <a:ext cx="1201253" cy="26161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ko-KR" altLang="en-US" sz="1100" b="1" dirty="0" smtClean="0"/>
              <a:t>영양사현장실습</a:t>
            </a:r>
            <a:endParaRPr lang="ko-KR" altLang="en-US" sz="1100" b="1" dirty="0"/>
          </a:p>
        </p:txBody>
      </p:sp>
      <p:sp>
        <p:nvSpPr>
          <p:cNvPr id="80" name="TextBox 79"/>
          <p:cNvSpPr txBox="1"/>
          <p:nvPr/>
        </p:nvSpPr>
        <p:spPr>
          <a:xfrm>
            <a:off x="7692612" y="3605423"/>
            <a:ext cx="1201253" cy="26161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ko-KR" altLang="en-US" sz="1100" b="1" dirty="0" err="1" smtClean="0"/>
              <a:t>영양상담및실습</a:t>
            </a:r>
            <a:endParaRPr lang="ko-KR" altLang="en-US" sz="1100" b="1" dirty="0"/>
          </a:p>
        </p:txBody>
      </p:sp>
      <p:sp>
        <p:nvSpPr>
          <p:cNvPr id="81" name="TextBox 80"/>
          <p:cNvSpPr txBox="1"/>
          <p:nvPr/>
        </p:nvSpPr>
        <p:spPr>
          <a:xfrm>
            <a:off x="5542055" y="6307696"/>
            <a:ext cx="1201253" cy="26161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ko-KR" altLang="en-US" sz="1100" b="1" dirty="0" err="1" smtClean="0"/>
              <a:t>식품위생및법규</a:t>
            </a:r>
            <a:endParaRPr lang="ko-KR" altLang="en-US" sz="1100" b="1" dirty="0"/>
          </a:p>
        </p:txBody>
      </p:sp>
      <p:sp>
        <p:nvSpPr>
          <p:cNvPr id="62" name="TextBox 61"/>
          <p:cNvSpPr txBox="1"/>
          <p:nvPr/>
        </p:nvSpPr>
        <p:spPr>
          <a:xfrm>
            <a:off x="989445" y="2148228"/>
            <a:ext cx="1257642" cy="27699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 smtClean="0"/>
              <a:t>기초화학</a:t>
            </a:r>
            <a:endParaRPr lang="ko-KR" alt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1831440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ew_Simple01">
  <a:themeElements>
    <a:clrScheme name="New_Simple01">
      <a:dk1>
        <a:sysClr val="windowText" lastClr="000000"/>
      </a:dk1>
      <a:lt1>
        <a:sysClr val="window" lastClr="FFFFFF"/>
      </a:lt1>
      <a:dk2>
        <a:srgbClr val="562B71"/>
      </a:dk2>
      <a:lt2>
        <a:srgbClr val="DFF0F7"/>
      </a:lt2>
      <a:accent1>
        <a:srgbClr val="6BA2DF"/>
      </a:accent1>
      <a:accent2>
        <a:srgbClr val="C0504D"/>
      </a:accent2>
      <a:accent3>
        <a:srgbClr val="9BBB59"/>
      </a:accent3>
      <a:accent4>
        <a:srgbClr val="8064A2"/>
      </a:accent4>
      <a:accent5>
        <a:srgbClr val="AA5E74"/>
      </a:accent5>
      <a:accent6>
        <a:srgbClr val="EF9031"/>
      </a:accent6>
      <a:hlink>
        <a:srgbClr val="FF0000"/>
      </a:hlink>
      <a:folHlink>
        <a:srgbClr val="92D050"/>
      </a:folHlink>
    </a:clrScheme>
    <a:fontScheme name="New_Simple01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맑은 고딕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맑은 고딕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New_Simple01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hade val="100000"/>
                <a:satMod val="165000"/>
              </a:schemeClr>
            </a:gs>
            <a:gs pos="55000">
              <a:schemeClr val="phClr">
                <a:tint val="83000"/>
                <a:shade val="100000"/>
                <a:satMod val="155000"/>
              </a:schemeClr>
            </a:gs>
            <a:gs pos="100000">
              <a:schemeClr val="phClr">
                <a:shade val="85000"/>
                <a:satMod val="100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20040000"/>
            </a:lightRig>
          </a:scene3d>
          <a:sp3d contourW="12700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hueMod val="105000"/>
                <a:satMod val="250000"/>
              </a:schemeClr>
            </a:gs>
            <a:gs pos="100000">
              <a:schemeClr val="phClr">
                <a:tint val="95000"/>
                <a:shade val="100000"/>
                <a:satMod val="200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4000"/>
                <a:satMod val="200000"/>
              </a:schemeClr>
            </a:gs>
            <a:gs pos="100000">
              <a:schemeClr val="phClr">
                <a:shade val="70000"/>
                <a:satMod val="200000"/>
              </a:schemeClr>
            </a:gs>
          </a:gsLst>
          <a:path path="circle">
            <a:fillToRect l="40000" r="40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TM10237555[[fn=심플 테마]]</Template>
  <TotalTime>298</TotalTime>
  <Words>83</Words>
  <Application>Microsoft Office PowerPoint</Application>
  <PresentationFormat>화면 슬라이드 쇼(4:3)</PresentationFormat>
  <Paragraphs>46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New_Simple01</vt:lpstr>
      <vt:lpstr>전공 교과목 이수체계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전공 교과목 이수체계</dc:title>
  <dc:creator>user</dc:creator>
  <cp:lastModifiedBy>user</cp:lastModifiedBy>
  <cp:revision>16</cp:revision>
  <dcterms:created xsi:type="dcterms:W3CDTF">2016-10-13T00:31:41Z</dcterms:created>
  <dcterms:modified xsi:type="dcterms:W3CDTF">2017-03-07T00:26:34Z</dcterms:modified>
</cp:coreProperties>
</file>