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63" r:id="rId4"/>
    <p:sldId id="267" r:id="rId5"/>
    <p:sldId id="266" r:id="rId6"/>
    <p:sldId id="258" r:id="rId7"/>
    <p:sldId id="268" r:id="rId8"/>
    <p:sldId id="269" r:id="rId9"/>
    <p:sldId id="261" r:id="rId10"/>
    <p:sldId id="272" r:id="rId11"/>
    <p:sldId id="291" r:id="rId12"/>
    <p:sldId id="271" r:id="rId13"/>
    <p:sldId id="264" r:id="rId14"/>
    <p:sldId id="290" r:id="rId15"/>
    <p:sldId id="281" r:id="rId16"/>
    <p:sldId id="282" r:id="rId17"/>
    <p:sldId id="284" r:id="rId18"/>
    <p:sldId id="283" r:id="rId19"/>
    <p:sldId id="262" r:id="rId20"/>
    <p:sldId id="285" r:id="rId21"/>
    <p:sldId id="276" r:id="rId22"/>
    <p:sldId id="292" r:id="rId23"/>
    <p:sldId id="287" r:id="rId24"/>
    <p:sldId id="288" r:id="rId25"/>
    <p:sldId id="278" r:id="rId26"/>
    <p:sldId id="265" r:id="rId27"/>
    <p:sldId id="277" r:id="rId28"/>
    <p:sldId id="280" r:id="rId29"/>
    <p:sldId id="289" r:id="rId3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밝은 스타일 1 - 강조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12C8C85-51F0-491E-9774-3900AFEF0FD7}" styleName="밝은 스타일 2 - 강조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05B88-D6B9-4714-8EA3-463896C76E24}" type="datetimeFigureOut">
              <a:rPr lang="ko-KR" altLang="en-US" smtClean="0"/>
              <a:pPr/>
              <a:t>2010-09-15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40A8E-FFEE-4137-895F-C96BBCDFBBA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40A8E-FFEE-4137-895F-C96BBCDFBBA4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1743-87F4-4C69-8B85-79CF96768D4B}" type="datetimeFigureOut">
              <a:rPr lang="ko-KR" altLang="en-US" smtClean="0"/>
              <a:pPr/>
              <a:t>2010-09-15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8B62-C593-4824-A616-0AEA7806983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med">
    <p:plus/>
    <p:sndAc>
      <p:stSnd>
        <p:snd r:embed="rId1" name="camera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1743-87F4-4C69-8B85-79CF96768D4B}" type="datetimeFigureOut">
              <a:rPr lang="ko-KR" altLang="en-US" smtClean="0"/>
              <a:pPr/>
              <a:t>2010-09-15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8B62-C593-4824-A616-0AEA7806983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med">
    <p:plus/>
    <p:sndAc>
      <p:stSnd>
        <p:snd r:embed="rId1" name="camera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1743-87F4-4C69-8B85-79CF96768D4B}" type="datetimeFigureOut">
              <a:rPr lang="ko-KR" altLang="en-US" smtClean="0"/>
              <a:pPr/>
              <a:t>2010-09-15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8B62-C593-4824-A616-0AEA7806983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med">
    <p:plus/>
    <p:sndAc>
      <p:stSnd>
        <p:snd r:embed="rId1" name="camera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1743-87F4-4C69-8B85-79CF96768D4B}" type="datetimeFigureOut">
              <a:rPr lang="ko-KR" altLang="en-US" smtClean="0"/>
              <a:pPr/>
              <a:t>2010-09-15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8B62-C593-4824-A616-0AEA7806983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med">
    <p:plus/>
    <p:sndAc>
      <p:stSnd>
        <p:snd r:embed="rId1" name="camera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1743-87F4-4C69-8B85-79CF96768D4B}" type="datetimeFigureOut">
              <a:rPr lang="ko-KR" altLang="en-US" smtClean="0"/>
              <a:pPr/>
              <a:t>2010-09-15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8B62-C593-4824-A616-0AEA7806983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med">
    <p:plus/>
    <p:sndAc>
      <p:stSnd>
        <p:snd r:embed="rId1" name="camera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1743-87F4-4C69-8B85-79CF96768D4B}" type="datetimeFigureOut">
              <a:rPr lang="ko-KR" altLang="en-US" smtClean="0"/>
              <a:pPr/>
              <a:t>2010-09-15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8B62-C593-4824-A616-0AEA7806983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med">
    <p:plus/>
    <p:sndAc>
      <p:stSnd>
        <p:snd r:embed="rId1" name="camera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1743-87F4-4C69-8B85-79CF96768D4B}" type="datetimeFigureOut">
              <a:rPr lang="ko-KR" altLang="en-US" smtClean="0"/>
              <a:pPr/>
              <a:t>2010-09-15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8B62-C593-4824-A616-0AEA7806983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med">
    <p:plus/>
    <p:sndAc>
      <p:stSnd>
        <p:snd r:embed="rId1" name="camera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1743-87F4-4C69-8B85-79CF96768D4B}" type="datetimeFigureOut">
              <a:rPr lang="ko-KR" altLang="en-US" smtClean="0"/>
              <a:pPr/>
              <a:t>2010-09-15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8B62-C593-4824-A616-0AEA7806983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med">
    <p:plus/>
    <p:sndAc>
      <p:stSnd>
        <p:snd r:embed="rId1" name="camera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1743-87F4-4C69-8B85-79CF96768D4B}" type="datetimeFigureOut">
              <a:rPr lang="ko-KR" altLang="en-US" smtClean="0"/>
              <a:pPr/>
              <a:t>2010-09-15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8B62-C593-4824-A616-0AEA7806983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med">
    <p:plus/>
    <p:sndAc>
      <p:stSnd>
        <p:snd r:embed="rId1" name="camera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1743-87F4-4C69-8B85-79CF96768D4B}" type="datetimeFigureOut">
              <a:rPr lang="ko-KR" altLang="en-US" smtClean="0"/>
              <a:pPr/>
              <a:t>2010-09-15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8B62-C593-4824-A616-0AEA7806983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med">
    <p:plus/>
    <p:sndAc>
      <p:stSnd>
        <p:snd r:embed="rId1" name="camera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1743-87F4-4C69-8B85-79CF96768D4B}" type="datetimeFigureOut">
              <a:rPr lang="ko-KR" altLang="en-US" smtClean="0"/>
              <a:pPr/>
              <a:t>2010-09-15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8B62-C593-4824-A616-0AEA7806983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med">
    <p:plus/>
    <p:sndAc>
      <p:stSnd>
        <p:snd r:embed="rId1" name="camera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61743-87F4-4C69-8B85-79CF96768D4B}" type="datetimeFigureOut">
              <a:rPr lang="ko-KR" altLang="en-US" smtClean="0"/>
              <a:pPr/>
              <a:t>2010-09-15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78B62-C593-4824-A616-0AEA7806983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lus/>
    <p:sndAc>
      <p:stSnd>
        <p:snd r:embed="rId13" name="camera.wav"/>
      </p:stSnd>
    </p:sndAc>
  </p:transition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com\&#48148;&#53461;%20&#54868;&#47732;\&#44396;&#49437;&#44592;.wmv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com\&#48148;&#53461;%20&#54868;&#47732;\&#51312;&#47788;&#49884;&#45824;&#49373;&#54876;.wmv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etiang\&#48148;&#53461;%20&#54868;&#47732;\&#22823;&#38442;&#24220;&#31435;&#24357;&#29983;&#25991;&#21270;&#21338;&#29289;&#39208;.wmv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0000"/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331640" y="1196752"/>
            <a:ext cx="6768752" cy="2448272"/>
          </a:xfrm>
          <a:noFill/>
          <a:scene3d>
            <a:camera prst="perspectiveFront"/>
            <a:lightRig rig="threePt" dir="t"/>
          </a:scene3d>
          <a:sp3d>
            <a:bevelT w="165100" prst="coolSlant"/>
            <a:bevelB prst="relaxedInset"/>
          </a:sp3d>
        </p:spPr>
        <p:txBody>
          <a:bodyPr>
            <a:normAutofit fontScale="90000"/>
            <a:sp3d contourW="12700">
              <a:contourClr>
                <a:schemeClr val="bg1"/>
              </a:contourClr>
            </a:sp3d>
          </a:bodyPr>
          <a:lstStyle/>
          <a:p>
            <a:r>
              <a:rPr lang="ko-KR" altLang="en-US" sz="7200" b="1" dirty="0" smtClean="0">
                <a:effectLst>
                  <a:outerShdw blurRad="50800" dist="38100" dir="2700000" algn="tl" rotWithShape="0">
                    <a:schemeClr val="tx2">
                      <a:lumMod val="60000"/>
                      <a:lumOff val="40000"/>
                      <a:alpha val="59000"/>
                    </a:schemeClr>
                  </a:outerShdw>
                </a:effectLst>
                <a:latin typeface="안상수2006굵은" pitchFamily="18" charset="-127"/>
                <a:ea typeface="안상수2006굵은" pitchFamily="18" charset="-127"/>
              </a:rPr>
              <a:t>일본 민족의 형성과 </a:t>
            </a:r>
            <a:r>
              <a:rPr lang="en-US" altLang="ko-KR" sz="7200" b="1" dirty="0" smtClean="0">
                <a:effectLst>
                  <a:outerShdw blurRad="50800" dist="38100" dir="2700000" algn="tl" rotWithShape="0">
                    <a:schemeClr val="tx2">
                      <a:lumMod val="60000"/>
                      <a:lumOff val="40000"/>
                      <a:alpha val="59000"/>
                    </a:schemeClr>
                  </a:outerShdw>
                </a:effectLst>
                <a:latin typeface="안상수2006굵은" pitchFamily="18" charset="-127"/>
                <a:ea typeface="안상수2006굵은" pitchFamily="18" charset="-127"/>
              </a:rPr>
              <a:t/>
            </a:r>
            <a:br>
              <a:rPr lang="en-US" altLang="ko-KR" sz="7200" b="1" dirty="0" smtClean="0">
                <a:effectLst>
                  <a:outerShdw blurRad="50800" dist="38100" dir="2700000" algn="tl" rotWithShape="0">
                    <a:schemeClr val="tx2">
                      <a:lumMod val="60000"/>
                      <a:lumOff val="40000"/>
                      <a:alpha val="59000"/>
                    </a:schemeClr>
                  </a:outerShdw>
                </a:effectLst>
                <a:latin typeface="안상수2006굵은" pitchFamily="18" charset="-127"/>
                <a:ea typeface="안상수2006굵은" pitchFamily="18" charset="-127"/>
              </a:rPr>
            </a:br>
            <a:r>
              <a:rPr lang="ko-KR" altLang="en-US" sz="7200" b="1" dirty="0" smtClean="0">
                <a:effectLst>
                  <a:outerShdw blurRad="50800" dist="38100" dir="2700000" algn="tl" rotWithShape="0">
                    <a:schemeClr val="tx2">
                      <a:lumMod val="60000"/>
                      <a:lumOff val="40000"/>
                      <a:alpha val="59000"/>
                    </a:schemeClr>
                  </a:outerShdw>
                </a:effectLst>
                <a:latin typeface="안상수2006굵은" pitchFamily="18" charset="-127"/>
                <a:ea typeface="안상수2006굵은" pitchFamily="18" charset="-127"/>
              </a:rPr>
              <a:t>일본 국가의 성립</a:t>
            </a:r>
            <a:endParaRPr lang="ko-KR" altLang="en-US" sz="7200" b="1" dirty="0">
              <a:effectLst>
                <a:outerShdw blurRad="50800" dist="38100" dir="2700000" algn="tl" rotWithShape="0">
                  <a:schemeClr val="tx2">
                    <a:lumMod val="60000"/>
                    <a:lumOff val="40000"/>
                    <a:alpha val="59000"/>
                  </a:schemeClr>
                </a:outerShdw>
              </a:effectLst>
              <a:latin typeface="안상수2006굵은" pitchFamily="18" charset="-127"/>
              <a:ea typeface="안상수2006굵은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491680" y="4700736"/>
            <a:ext cx="6400800" cy="2040632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ko-KR" altLang="en-US" sz="2200" dirty="0" smtClean="0">
                <a:solidFill>
                  <a:schemeClr val="tx1"/>
                </a:solidFill>
                <a:latin typeface="HY바다M" pitchFamily="18" charset="-127"/>
                <a:ea typeface="HY바다M" pitchFamily="18" charset="-127"/>
              </a:rPr>
              <a:t>부동산학과 </a:t>
            </a:r>
            <a:r>
              <a:rPr lang="en-US" altLang="ko-KR" sz="2200" dirty="0" smtClean="0">
                <a:solidFill>
                  <a:schemeClr val="tx1"/>
                </a:solidFill>
                <a:latin typeface="HY바다M" pitchFamily="18" charset="-127"/>
                <a:ea typeface="HY바다M" pitchFamily="18" charset="-127"/>
              </a:rPr>
              <a:t>20621905 </a:t>
            </a:r>
            <a:r>
              <a:rPr lang="ko-KR" altLang="en-US" sz="2200" dirty="0" smtClean="0">
                <a:solidFill>
                  <a:schemeClr val="tx1"/>
                </a:solidFill>
                <a:latin typeface="HY바다M" pitchFamily="18" charset="-127"/>
                <a:ea typeface="HY바다M" pitchFamily="18" charset="-127"/>
              </a:rPr>
              <a:t>권정택</a:t>
            </a:r>
            <a:endParaRPr lang="en-US" altLang="ko-KR" sz="2200" dirty="0" smtClean="0">
              <a:solidFill>
                <a:schemeClr val="tx1"/>
              </a:solidFill>
              <a:latin typeface="HY바다M" pitchFamily="18" charset="-127"/>
              <a:ea typeface="HY바다M" pitchFamily="18" charset="-127"/>
            </a:endParaRPr>
          </a:p>
          <a:p>
            <a:pPr algn="r"/>
            <a:r>
              <a:rPr lang="ko-KR" altLang="en-US" sz="2200" dirty="0" smtClean="0">
                <a:solidFill>
                  <a:schemeClr val="tx1"/>
                </a:solidFill>
                <a:latin typeface="HY바다M" pitchFamily="18" charset="-127"/>
                <a:ea typeface="HY바다M" pitchFamily="18" charset="-127"/>
              </a:rPr>
              <a:t>화학응용학과 </a:t>
            </a:r>
            <a:r>
              <a:rPr lang="en-US" altLang="ko-KR" sz="2200" dirty="0" smtClean="0">
                <a:solidFill>
                  <a:schemeClr val="tx1"/>
                </a:solidFill>
                <a:latin typeface="HY바다M" pitchFamily="18" charset="-127"/>
                <a:ea typeface="HY바다M" pitchFamily="18" charset="-127"/>
              </a:rPr>
              <a:t>20724569 </a:t>
            </a:r>
            <a:r>
              <a:rPr lang="ko-KR" altLang="en-US" sz="2200" dirty="0" smtClean="0">
                <a:solidFill>
                  <a:schemeClr val="tx1"/>
                </a:solidFill>
                <a:latin typeface="HY바다M" pitchFamily="18" charset="-127"/>
                <a:ea typeface="HY바다M" pitchFamily="18" charset="-127"/>
              </a:rPr>
              <a:t>김광미</a:t>
            </a:r>
            <a:endParaRPr lang="en-US" altLang="ko-KR" sz="2200" dirty="0" smtClean="0">
              <a:solidFill>
                <a:schemeClr val="tx1"/>
              </a:solidFill>
              <a:latin typeface="HY바다M" pitchFamily="18" charset="-127"/>
              <a:ea typeface="HY바다M" pitchFamily="18" charset="-127"/>
            </a:endParaRPr>
          </a:p>
          <a:p>
            <a:pPr algn="r"/>
            <a:r>
              <a:rPr lang="ko-KR" altLang="en-US" sz="2200" dirty="0" smtClean="0">
                <a:solidFill>
                  <a:schemeClr val="tx1"/>
                </a:solidFill>
                <a:latin typeface="HY바다M" pitchFamily="18" charset="-127"/>
                <a:ea typeface="HY바다M" pitchFamily="18" charset="-127"/>
              </a:rPr>
              <a:t>부동산학과 </a:t>
            </a:r>
            <a:r>
              <a:rPr lang="en-US" altLang="ko-KR" sz="2200" dirty="0" smtClean="0">
                <a:solidFill>
                  <a:schemeClr val="tx1"/>
                </a:solidFill>
                <a:latin typeface="HY바다M" pitchFamily="18" charset="-127"/>
                <a:ea typeface="HY바다M" pitchFamily="18" charset="-127"/>
              </a:rPr>
              <a:t>20308134 </a:t>
            </a:r>
            <a:r>
              <a:rPr lang="ko-KR" altLang="en-US" sz="2200" dirty="0" smtClean="0">
                <a:solidFill>
                  <a:schemeClr val="tx1"/>
                </a:solidFill>
                <a:latin typeface="HY바다M" pitchFamily="18" charset="-127"/>
                <a:ea typeface="HY바다M" pitchFamily="18" charset="-127"/>
              </a:rPr>
              <a:t>김태영</a:t>
            </a:r>
            <a:endParaRPr lang="en-US" altLang="ko-KR" sz="2200" dirty="0" smtClean="0">
              <a:solidFill>
                <a:schemeClr val="tx1"/>
              </a:solidFill>
              <a:latin typeface="HY바다M" pitchFamily="18" charset="-127"/>
              <a:ea typeface="HY바다M" pitchFamily="18" charset="-127"/>
            </a:endParaRPr>
          </a:p>
          <a:p>
            <a:pPr algn="r"/>
            <a:r>
              <a:rPr lang="ko-KR" altLang="en-US" sz="2200" dirty="0" smtClean="0">
                <a:solidFill>
                  <a:schemeClr val="tx1"/>
                </a:solidFill>
                <a:latin typeface="HY바다M" pitchFamily="18" charset="-127"/>
                <a:ea typeface="HY바다M" pitchFamily="18" charset="-127"/>
              </a:rPr>
              <a:t>기계공학과 </a:t>
            </a:r>
            <a:r>
              <a:rPr lang="en-US" altLang="ko-KR" sz="2200" dirty="0" smtClean="0">
                <a:solidFill>
                  <a:schemeClr val="tx1"/>
                </a:solidFill>
                <a:latin typeface="HY바다M" pitchFamily="18" charset="-127"/>
                <a:ea typeface="HY바다M" pitchFamily="18" charset="-127"/>
              </a:rPr>
              <a:t>20850543 </a:t>
            </a:r>
            <a:r>
              <a:rPr lang="ko-KR" altLang="en-US" sz="2200" dirty="0" smtClean="0">
                <a:solidFill>
                  <a:schemeClr val="tx1"/>
                </a:solidFill>
                <a:latin typeface="HY바다M" pitchFamily="18" charset="-127"/>
                <a:ea typeface="HY바다M" pitchFamily="18" charset="-127"/>
              </a:rPr>
              <a:t>이   빈</a:t>
            </a:r>
            <a:endParaRPr lang="en-US" altLang="ko-KR" sz="2200" dirty="0" smtClean="0">
              <a:solidFill>
                <a:schemeClr val="tx1"/>
              </a:solidFill>
              <a:latin typeface="HY바다M" pitchFamily="18" charset="-127"/>
              <a:ea typeface="HY바다M" pitchFamily="18" charset="-127"/>
            </a:endParaRPr>
          </a:p>
          <a:p>
            <a:pPr algn="r"/>
            <a:r>
              <a:rPr lang="ko-KR" altLang="en-US" sz="2200" dirty="0" smtClean="0">
                <a:solidFill>
                  <a:schemeClr val="tx1"/>
                </a:solidFill>
                <a:latin typeface="HY바다M" pitchFamily="18" charset="-127"/>
                <a:ea typeface="HY바다M" pitchFamily="18" charset="-127"/>
              </a:rPr>
              <a:t>일본어일본학과 </a:t>
            </a:r>
            <a:r>
              <a:rPr lang="en-US" altLang="ko-KR" sz="2200" dirty="0" smtClean="0">
                <a:solidFill>
                  <a:schemeClr val="tx1"/>
                </a:solidFill>
                <a:latin typeface="HY바다M" pitchFamily="18" charset="-127"/>
                <a:ea typeface="HY바다M" pitchFamily="18" charset="-127"/>
              </a:rPr>
              <a:t>20901094 </a:t>
            </a:r>
            <a:r>
              <a:rPr lang="ko-KR" altLang="en-US" sz="2200" dirty="0" smtClean="0">
                <a:solidFill>
                  <a:schemeClr val="tx1"/>
                </a:solidFill>
                <a:latin typeface="HY바다M" pitchFamily="18" charset="-127"/>
                <a:ea typeface="HY바다M" pitchFamily="18" charset="-127"/>
              </a:rPr>
              <a:t>임택수</a:t>
            </a:r>
            <a:endParaRPr lang="en-US" altLang="ko-KR" sz="2200" dirty="0" smtClean="0">
              <a:solidFill>
                <a:schemeClr val="tx1"/>
              </a:solidFill>
              <a:latin typeface="HY바다M" pitchFamily="18" charset="-127"/>
              <a:ea typeface="HY바다M" pitchFamily="18" charset="-127"/>
            </a:endParaRPr>
          </a:p>
          <a:p>
            <a:pPr algn="r"/>
            <a:r>
              <a:rPr lang="ko-KR" altLang="en-US" sz="2200" dirty="0" smtClean="0">
                <a:solidFill>
                  <a:schemeClr val="tx1"/>
                </a:solidFill>
                <a:latin typeface="HY바다M" pitchFamily="18" charset="-127"/>
                <a:ea typeface="HY바다M" pitchFamily="18" charset="-127"/>
              </a:rPr>
              <a:t>회계학과 </a:t>
            </a:r>
            <a:r>
              <a:rPr lang="en-US" altLang="ko-KR" sz="2200" dirty="0" smtClean="0">
                <a:solidFill>
                  <a:schemeClr val="tx1"/>
                </a:solidFill>
                <a:latin typeface="HY바다M" pitchFamily="18" charset="-127"/>
                <a:ea typeface="HY바다M" pitchFamily="18" charset="-127"/>
              </a:rPr>
              <a:t>20614666 </a:t>
            </a:r>
            <a:r>
              <a:rPr lang="ko-KR" altLang="en-US" sz="2200" dirty="0" smtClean="0">
                <a:solidFill>
                  <a:schemeClr val="tx1"/>
                </a:solidFill>
                <a:latin typeface="HY바다M" pitchFamily="18" charset="-127"/>
                <a:ea typeface="HY바다M" pitchFamily="18" charset="-127"/>
              </a:rPr>
              <a:t>조은옥</a:t>
            </a:r>
            <a:endParaRPr lang="en-US" altLang="ko-KR" sz="2200" dirty="0" smtClean="0">
              <a:solidFill>
                <a:schemeClr val="tx1"/>
              </a:solidFill>
              <a:latin typeface="HY바다M" pitchFamily="18" charset="-127"/>
              <a:ea typeface="HY바다M" pitchFamily="18" charset="-127"/>
            </a:endParaRPr>
          </a:p>
          <a:p>
            <a:endParaRPr lang="ko-KR" altLang="en-US" dirty="0"/>
          </a:p>
        </p:txBody>
      </p:sp>
    </p:spTree>
  </p:cSld>
  <p:clrMapOvr>
    <a:masterClrMapping/>
  </p:clrMapOvr>
  <p:transition spd="slow">
    <p:fade thruBlk="1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ko-KR" altLang="en-US" b="1" dirty="0" err="1" smtClean="0">
                <a:latin typeface="양재소슬체S" pitchFamily="18" charset="-127"/>
                <a:ea typeface="양재소슬체S" pitchFamily="18" charset="-127"/>
              </a:rPr>
              <a:t>선토기시대의</a:t>
            </a:r>
            <a:r>
              <a:rPr lang="ko-KR" altLang="en-US" b="1" dirty="0" smtClean="0">
                <a:latin typeface="양재소슬체S" pitchFamily="18" charset="-127"/>
                <a:ea typeface="양재소슬체S" pitchFamily="18" charset="-127"/>
              </a:rPr>
              <a:t> 생활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925144"/>
          </a:xfrm>
        </p:spPr>
        <p:txBody>
          <a:bodyPr>
            <a:normAutofit/>
          </a:bodyPr>
          <a:lstStyle/>
          <a:p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시작 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-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일본열도에 이주했을 때 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~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약 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16,000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년 전</a:t>
            </a:r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r>
              <a:rPr lang="ko-KR" altLang="en-US" sz="2400" dirty="0" err="1" smtClean="0">
                <a:latin typeface="HY바다M" pitchFamily="18" charset="-127"/>
                <a:ea typeface="HY바다M" pitchFamily="18" charset="-127"/>
              </a:rPr>
              <a:t>무토기문화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-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토기가 반출되지 않음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</a:t>
            </a:r>
          </a:p>
          <a:p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일본열도 내에 구석기시대가 존재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</a:t>
            </a: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 원시인의 </a:t>
            </a:r>
            <a:r>
              <a:rPr lang="ko-KR" altLang="en-US" sz="2400" dirty="0" err="1" smtClean="0">
                <a:latin typeface="HY바다M" pitchFamily="18" charset="-127"/>
                <a:ea typeface="HY바다M" pitchFamily="18" charset="-127"/>
              </a:rPr>
              <a:t>화석뼈가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발견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</a:t>
            </a: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 전역에서 구석기시대의 인골과 유적들이 발견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</a:t>
            </a:r>
          </a:p>
          <a:p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석</a:t>
            </a:r>
            <a:r>
              <a:rPr lang="ko-KR" altLang="en-US" sz="2400" dirty="0">
                <a:latin typeface="HY바다M" pitchFamily="18" charset="-127"/>
                <a:ea typeface="HY바다M" pitchFamily="18" charset="-127"/>
              </a:rPr>
              <a:t>기</a:t>
            </a:r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 초기 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-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하원석을 가공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,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소박한 </a:t>
            </a:r>
            <a:r>
              <a:rPr lang="ko-KR" altLang="en-US" sz="2400" dirty="0" err="1" smtClean="0">
                <a:latin typeface="HY바다M" pitchFamily="18" charset="-127"/>
                <a:ea typeface="HY바다M" pitchFamily="18" charset="-127"/>
              </a:rPr>
              <a:t>력기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등을 사용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</a:t>
            </a: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 그 후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- </a:t>
            </a:r>
            <a:r>
              <a:rPr lang="ko-KR" altLang="en-US" sz="2400" dirty="0" err="1" smtClean="0">
                <a:latin typeface="HY바다M" pitchFamily="18" charset="-127"/>
                <a:ea typeface="HY바다M" pitchFamily="18" charset="-127"/>
              </a:rPr>
              <a:t>칼날형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석기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,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뾰족한 석기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, </a:t>
            </a:r>
            <a:r>
              <a:rPr lang="ko-KR" altLang="en-US" sz="2400" dirty="0" err="1" smtClean="0">
                <a:latin typeface="HY바다M" pitchFamily="18" charset="-127"/>
                <a:ea typeface="HY바다M" pitchFamily="18" charset="-127"/>
              </a:rPr>
              <a:t>세석기</a:t>
            </a:r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경제생활</a:t>
            </a:r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 수렵과 채집</a:t>
            </a:r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종교생활도 함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</a:t>
            </a:r>
            <a:endParaRPr lang="ko-KR" altLang="en-US" sz="24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endParaRPr lang="ko-KR" altLang="en-US" sz="2400" dirty="0">
              <a:latin typeface="가는안상수체" pitchFamily="2" charset="-127"/>
              <a:ea typeface="가는안상수체" pitchFamily="2" charset="-127"/>
            </a:endParaRPr>
          </a:p>
        </p:txBody>
      </p:sp>
      <p:pic>
        <p:nvPicPr>
          <p:cNvPr id="4" name="그림 3" descr="ky4.gif"/>
          <p:cNvPicPr>
            <a:picLocks noChangeAspect="1"/>
          </p:cNvPicPr>
          <p:nvPr/>
        </p:nvPicPr>
        <p:blipFill>
          <a:blip r:embed="rId4" cstate="print"/>
          <a:srcRect l="3644" t="4752" r="5253" b="9705"/>
          <a:stretch>
            <a:fillRect/>
          </a:stretch>
        </p:blipFill>
        <p:spPr>
          <a:xfrm>
            <a:off x="3203848" y="4941168"/>
            <a:ext cx="5760640" cy="1830489"/>
          </a:xfrm>
          <a:prstGeom prst="rect">
            <a:avLst/>
          </a:prstGeom>
        </p:spPr>
      </p:pic>
    </p:spTree>
  </p:cSld>
  <p:clrMapOvr>
    <a:masterClrMapping/>
  </p:clrMapOvr>
  <p:transition spd="med">
    <p:plus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1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7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3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3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blipFill>
            <a:blip r:embed="rId4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ko-KR" altLang="en-US" b="1" dirty="0" err="1" smtClean="0">
                <a:latin typeface="양재소슬체S" pitchFamily="18" charset="-127"/>
                <a:ea typeface="양재소슬체S" pitchFamily="18" charset="-127"/>
              </a:rPr>
              <a:t>선토기시대의</a:t>
            </a:r>
            <a:r>
              <a:rPr lang="ko-KR" altLang="en-US" b="1" dirty="0" smtClean="0">
                <a:latin typeface="양재소슬체S" pitchFamily="18" charset="-127"/>
                <a:ea typeface="양재소슬체S" pitchFamily="18" charset="-127"/>
              </a:rPr>
              <a:t> 유적</a:t>
            </a:r>
            <a:endParaRPr lang="ko-KR" altLang="en-US" b="1" dirty="0"/>
          </a:p>
        </p:txBody>
      </p:sp>
      <p:pic>
        <p:nvPicPr>
          <p:cNvPr id="5" name="구석기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27583" y="1196752"/>
            <a:ext cx="7449011" cy="5661248"/>
          </a:xfrm>
          <a:prstGeom prst="rect">
            <a:avLst/>
          </a:prstGeom>
        </p:spPr>
      </p:pic>
    </p:spTree>
  </p:cSld>
  <p:clrMapOvr>
    <a:masterClrMapping/>
  </p:clrMapOvr>
  <p:transition spd="med">
    <p:plus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ko-KR" altLang="en-US" b="1" dirty="0" err="1" smtClean="0">
                <a:latin typeface="양재소슬체S" pitchFamily="18" charset="-127"/>
                <a:ea typeface="양재소슬체S" pitchFamily="18" charset="-127"/>
              </a:rPr>
              <a:t>선토기시대의</a:t>
            </a:r>
            <a:r>
              <a:rPr lang="ko-KR" altLang="en-US" b="1" dirty="0" smtClean="0">
                <a:latin typeface="양재소슬체S" pitchFamily="18" charset="-127"/>
                <a:ea typeface="양재소슬체S" pitchFamily="18" charset="-127"/>
              </a:rPr>
              <a:t> 유적</a:t>
            </a:r>
            <a:endParaRPr lang="ko-KR" altLang="en-US" b="1" dirty="0"/>
          </a:p>
        </p:txBody>
      </p:sp>
      <p:pic>
        <p:nvPicPr>
          <p:cNvPr id="7" name="내용 개체 틀 6" descr="img04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10480" t="6996" r="32436" b="37319"/>
          <a:stretch>
            <a:fillRect/>
          </a:stretch>
        </p:blipFill>
        <p:spPr>
          <a:xfrm rot="10800000">
            <a:off x="238428" y="1484784"/>
            <a:ext cx="8510036" cy="5184576"/>
          </a:xfrm>
        </p:spPr>
      </p:pic>
    </p:spTree>
  </p:cSld>
  <p:clrMapOvr>
    <a:masterClrMapping/>
  </p:clrMapOvr>
  <p:transition spd="med">
    <p:plus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9459" name="_x34858616" descr="EMB00000d5c586b"/>
          <p:cNvPicPr>
            <a:picLocks noChangeAspect="1" noChangeArrowheads="1"/>
          </p:cNvPicPr>
          <p:nvPr/>
        </p:nvPicPr>
        <p:blipFill>
          <a:blip r:embed="rId3" cstate="print"/>
          <a:srcRect l="24661" t="38257" r="56660" b="46956"/>
          <a:stretch>
            <a:fillRect/>
          </a:stretch>
        </p:blipFill>
        <p:spPr bwMode="auto">
          <a:xfrm>
            <a:off x="0" y="-99392"/>
            <a:ext cx="4644008" cy="4032448"/>
          </a:xfrm>
          <a:prstGeom prst="rect">
            <a:avLst/>
          </a:prstGeom>
          <a:noFill/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9461" name="_x34850520" descr="EMB00000d5c586c"/>
          <p:cNvPicPr>
            <a:picLocks noChangeAspect="1" noChangeArrowheads="1"/>
          </p:cNvPicPr>
          <p:nvPr/>
        </p:nvPicPr>
        <p:blipFill>
          <a:blip r:embed="rId4" cstate="print"/>
          <a:srcRect l="24786" t="55687" r="54170" b="29527"/>
          <a:stretch>
            <a:fillRect/>
          </a:stretch>
        </p:blipFill>
        <p:spPr bwMode="auto">
          <a:xfrm>
            <a:off x="4572000" y="0"/>
            <a:ext cx="4572000" cy="3933056"/>
          </a:xfrm>
          <a:prstGeom prst="rect">
            <a:avLst/>
          </a:prstGeom>
          <a:noFill/>
        </p:spPr>
      </p:pic>
      <p:sp>
        <p:nvSpPr>
          <p:cNvPr id="8" name="직사각형 7"/>
          <p:cNvSpPr/>
          <p:nvPr/>
        </p:nvSpPr>
        <p:spPr>
          <a:xfrm>
            <a:off x="1728917" y="2967335"/>
            <a:ext cx="5686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안상수2006굵은" pitchFamily="18" charset="-127"/>
                <a:ea typeface="안상수2006굵은" pitchFamily="18" charset="-127"/>
              </a:rPr>
              <a:t>3. </a:t>
            </a:r>
            <a:r>
              <a:rPr lang="ko-KR" altLang="en-US" sz="5400" b="1" spc="200" dirty="0" err="1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안상수2006굵은" pitchFamily="18" charset="-127"/>
                <a:ea typeface="안상수2006굵은" pitchFamily="18" charset="-127"/>
              </a:rPr>
              <a:t>조몬시대</a:t>
            </a:r>
            <a:r>
              <a:rPr lang="ko-KR" altLang="en-US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안상수2006굵은" pitchFamily="18" charset="-127"/>
                <a:ea typeface="안상수2006굵은" pitchFamily="18" charset="-127"/>
              </a:rPr>
              <a:t> </a:t>
            </a:r>
            <a:r>
              <a:rPr lang="en-US" altLang="ko-KR" sz="5400" b="1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안상수2006굵은" pitchFamily="18" charset="-127"/>
                <a:ea typeface="안상수2006굵은" pitchFamily="18" charset="-127"/>
              </a:rPr>
              <a:t>-</a:t>
            </a:r>
            <a:r>
              <a:rPr lang="en-US" altLang="ko-KR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안상수2006굵은" pitchFamily="18" charset="-127"/>
                <a:ea typeface="안상수2006굵은" pitchFamily="18" charset="-127"/>
              </a:rPr>
              <a:t> </a:t>
            </a:r>
            <a:r>
              <a:rPr lang="ko-KR" altLang="en-US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안상수2006굵은" pitchFamily="18" charset="-127"/>
                <a:ea typeface="안상수2006굵은" pitchFamily="18" charset="-127"/>
              </a:rPr>
              <a:t>신석기시대</a:t>
            </a:r>
            <a:endParaRPr lang="en-US" altLang="ko-KR" sz="5400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  <a:latin typeface="안상수2006굵은" pitchFamily="18" charset="-127"/>
              <a:ea typeface="안상수2006굵은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120" y="3910697"/>
            <a:ext cx="324036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ko-KR" altLang="en-US" sz="2500" dirty="0" smtClean="0">
                <a:latin typeface="HY바다M" pitchFamily="18" charset="-127"/>
                <a:ea typeface="HY바다M" pitchFamily="18" charset="-127"/>
              </a:rPr>
              <a:t>▷ </a:t>
            </a:r>
            <a:r>
              <a:rPr lang="ko-KR" altLang="en-US" sz="2500" dirty="0" err="1" smtClean="0">
                <a:latin typeface="HY바다M" pitchFamily="18" charset="-127"/>
                <a:ea typeface="HY바다M" pitchFamily="18" charset="-127"/>
              </a:rPr>
              <a:t>조몬시대의</a:t>
            </a:r>
            <a:r>
              <a:rPr lang="ko-KR" altLang="en-US" sz="2500" dirty="0" smtClean="0">
                <a:latin typeface="HY바다M" pitchFamily="18" charset="-127"/>
                <a:ea typeface="HY바다M" pitchFamily="18" charset="-127"/>
              </a:rPr>
              <a:t> 생활</a:t>
            </a:r>
            <a:endParaRPr lang="en-US" altLang="ko-KR" sz="25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endParaRPr lang="en-US" altLang="ko-KR" sz="25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r>
              <a:rPr lang="ko-KR" altLang="en-US" sz="2500" dirty="0" smtClean="0">
                <a:latin typeface="HY바다M" pitchFamily="18" charset="-127"/>
                <a:ea typeface="HY바다M" pitchFamily="18" charset="-127"/>
              </a:rPr>
              <a:t>▷ </a:t>
            </a:r>
            <a:r>
              <a:rPr lang="ko-KR" altLang="en-US" sz="2500" dirty="0" err="1" smtClean="0">
                <a:latin typeface="HY바다M" pitchFamily="18" charset="-127"/>
                <a:ea typeface="HY바다M" pitchFamily="18" charset="-127"/>
              </a:rPr>
              <a:t>조몬시대의</a:t>
            </a:r>
            <a:r>
              <a:rPr lang="ko-KR" altLang="en-US" sz="2500" dirty="0" smtClean="0">
                <a:latin typeface="HY바다M" pitchFamily="18" charset="-127"/>
                <a:ea typeface="HY바다M" pitchFamily="18" charset="-127"/>
              </a:rPr>
              <a:t> 유적</a:t>
            </a:r>
            <a:endParaRPr lang="ko-KR" altLang="en-US" sz="2500" dirty="0">
              <a:latin typeface="HY바다M" pitchFamily="18" charset="-127"/>
              <a:ea typeface="HY바다M" pitchFamily="18" charset="-127"/>
            </a:endParaRPr>
          </a:p>
        </p:txBody>
      </p:sp>
    </p:spTree>
  </p:cSld>
  <p:clrMapOvr>
    <a:masterClrMapping/>
  </p:clrMapOvr>
  <p:transition spd="slow">
    <p:fade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blipFill>
            <a:blip r:embed="rId4" cstate="print"/>
            <a:tile tx="0" ty="0" sx="100000" sy="100000" flip="none" algn="tl"/>
          </a:blipFill>
        </p:spPr>
        <p:txBody>
          <a:bodyPr/>
          <a:lstStyle/>
          <a:p>
            <a:r>
              <a:rPr lang="ko-KR" altLang="en-US" b="1" dirty="0" err="1" smtClean="0">
                <a:latin typeface="양재소슬체S" pitchFamily="18" charset="-127"/>
                <a:ea typeface="양재소슬체S" pitchFamily="18" charset="-127"/>
              </a:rPr>
              <a:t>조몬시대의</a:t>
            </a:r>
            <a:r>
              <a:rPr lang="ko-KR" altLang="en-US" b="1" dirty="0" smtClean="0">
                <a:latin typeface="양재소슬체S" pitchFamily="18" charset="-127"/>
                <a:ea typeface="양재소슬체S" pitchFamily="18" charset="-127"/>
              </a:rPr>
              <a:t> 생활</a:t>
            </a:r>
            <a:endParaRPr lang="ko-KR" altLang="en-US" b="1" dirty="0"/>
          </a:p>
        </p:txBody>
      </p:sp>
      <p:pic>
        <p:nvPicPr>
          <p:cNvPr id="4" name="조몬시대생활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55576" y="1089349"/>
            <a:ext cx="7524328" cy="5768651"/>
          </a:xfrm>
          <a:prstGeom prst="rect">
            <a:avLst/>
          </a:prstGeom>
        </p:spPr>
      </p:pic>
    </p:spTree>
  </p:cSld>
  <p:clrMapOvr>
    <a:masterClrMapping/>
  </p:clrMapOvr>
  <p:transition spd="med">
    <p:plus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1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r>
              <a:rPr lang="ko-KR" altLang="en-US" b="1" dirty="0" err="1" smtClean="0">
                <a:latin typeface="양재소슬체S" pitchFamily="18" charset="-127"/>
                <a:ea typeface="양재소슬체S" pitchFamily="18" charset="-127"/>
              </a:rPr>
              <a:t>조몬시대의</a:t>
            </a:r>
            <a:r>
              <a:rPr lang="ko-KR" altLang="en-US" b="1" dirty="0" smtClean="0">
                <a:latin typeface="양재소슬체S" pitchFamily="18" charset="-127"/>
                <a:ea typeface="양재소슬체S" pitchFamily="18" charset="-127"/>
              </a:rPr>
              <a:t> 생활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3312368"/>
          </a:xfrm>
        </p:spPr>
        <p:txBody>
          <a:bodyPr>
            <a:normAutofit/>
          </a:bodyPr>
          <a:lstStyle/>
          <a:p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시작 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-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약 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16,500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년 전 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~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약 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3,000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년 전</a:t>
            </a:r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석기 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-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활과 화살을 사용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</a:t>
            </a:r>
          </a:p>
          <a:p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토기의 사용</a:t>
            </a:r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 </a:t>
            </a:r>
            <a:r>
              <a:rPr lang="ko-KR" altLang="en-US" sz="2400" dirty="0" err="1" smtClean="0">
                <a:latin typeface="HY바다M" pitchFamily="18" charset="-127"/>
                <a:ea typeface="HY바다M" pitchFamily="18" charset="-127"/>
              </a:rPr>
              <a:t>조몬식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토기 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-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새끼줄 매듭 무늬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</a:t>
            </a:r>
          </a:p>
          <a:p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경제생활</a:t>
            </a:r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 수렵과 채집이 중심</a:t>
            </a:r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 농경의 시작 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-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팥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,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수수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,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보리</a:t>
            </a:r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337" name="_x34618368" descr="EMB00000fc04597"/>
          <p:cNvPicPr>
            <a:picLocks noChangeAspect="1" noChangeArrowheads="1"/>
          </p:cNvPicPr>
          <p:nvPr/>
        </p:nvPicPr>
        <p:blipFill>
          <a:blip r:embed="rId4" cstate="print"/>
          <a:srcRect l="8865" t="26932" r="39769" b="29320"/>
          <a:stretch>
            <a:fillRect/>
          </a:stretch>
        </p:blipFill>
        <p:spPr bwMode="auto">
          <a:xfrm>
            <a:off x="3419872" y="4725144"/>
            <a:ext cx="3236889" cy="2132856"/>
          </a:xfrm>
          <a:prstGeom prst="rect">
            <a:avLst/>
          </a:prstGeom>
          <a:noFill/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339" name="_x34553624" descr="EMB00000fc04598"/>
          <p:cNvPicPr>
            <a:picLocks noChangeAspect="1" noChangeArrowheads="1"/>
          </p:cNvPicPr>
          <p:nvPr/>
        </p:nvPicPr>
        <p:blipFill>
          <a:blip r:embed="rId5" cstate="print"/>
          <a:srcRect l="20296" t="35046" r="51622" b="36552"/>
          <a:stretch>
            <a:fillRect/>
          </a:stretch>
        </p:blipFill>
        <p:spPr bwMode="auto">
          <a:xfrm>
            <a:off x="0" y="4725144"/>
            <a:ext cx="3419872" cy="2132856"/>
          </a:xfrm>
          <a:prstGeom prst="rect">
            <a:avLst/>
          </a:prstGeom>
          <a:noFill/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341" name="_x34083784" descr="EMB00000fc04599"/>
          <p:cNvPicPr>
            <a:picLocks noChangeAspect="1" noChangeArrowheads="1"/>
          </p:cNvPicPr>
          <p:nvPr/>
        </p:nvPicPr>
        <p:blipFill>
          <a:blip r:embed="rId6" cstate="print"/>
          <a:srcRect l="81679" t="62212" r="3645" b="21910"/>
          <a:stretch>
            <a:fillRect/>
          </a:stretch>
        </p:blipFill>
        <p:spPr bwMode="auto">
          <a:xfrm>
            <a:off x="6623720" y="4676116"/>
            <a:ext cx="2520280" cy="218188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lus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r>
              <a:rPr lang="ko-KR" altLang="en-US" b="1" dirty="0" err="1" smtClean="0">
                <a:latin typeface="양재소슬체S" pitchFamily="18" charset="-127"/>
                <a:ea typeface="양재소슬체S" pitchFamily="18" charset="-127"/>
              </a:rPr>
              <a:t>조몬시대의</a:t>
            </a:r>
            <a:r>
              <a:rPr lang="ko-KR" altLang="en-US" b="1" dirty="0" smtClean="0">
                <a:latin typeface="양재소슬체S" pitchFamily="18" charset="-127"/>
                <a:ea typeface="양재소슬체S" pitchFamily="18" charset="-127"/>
              </a:rPr>
              <a:t> 생활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3124944"/>
          </a:xfrm>
        </p:spPr>
        <p:txBody>
          <a:bodyPr>
            <a:normAutofit/>
          </a:bodyPr>
          <a:lstStyle/>
          <a:p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주거생활 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- </a:t>
            </a:r>
            <a:r>
              <a:rPr lang="ko-KR" altLang="en-US" sz="2400" dirty="0" err="1" smtClean="0">
                <a:latin typeface="HY바다M" pitchFamily="18" charset="-127"/>
                <a:ea typeface="HY바다M" pitchFamily="18" charset="-127"/>
              </a:rPr>
              <a:t>구덩식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(</a:t>
            </a:r>
            <a:r>
              <a:rPr lang="ko-KR" altLang="en-US" sz="2400" dirty="0" err="1" smtClean="0">
                <a:latin typeface="HY바다M" pitchFamily="18" charset="-127"/>
                <a:ea typeface="HY바다M" pitchFamily="18" charset="-127"/>
              </a:rPr>
              <a:t>수혈식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).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</a:t>
            </a:r>
            <a:r>
              <a:rPr lang="ko-KR" altLang="en-US" sz="2400" dirty="0" err="1" smtClean="0">
                <a:latin typeface="HY바다M" pitchFamily="18" charset="-127"/>
                <a:ea typeface="HY바다M" pitchFamily="18" charset="-127"/>
              </a:rPr>
              <a:t>소취락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</a:t>
            </a:r>
          </a:p>
          <a:p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풍습 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 -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문신을 새김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발치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(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이를 뽑음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).</a:t>
            </a:r>
          </a:p>
          <a:p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장신구 </a:t>
            </a:r>
            <a:r>
              <a:rPr lang="en-US" altLang="ko-KR" sz="2400" dirty="0">
                <a:latin typeface="HY바다M" pitchFamily="18" charset="-127"/>
                <a:ea typeface="HY바다M" pitchFamily="18" charset="-127"/>
              </a:rPr>
              <a:t>-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주로 여성이 사용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 </a:t>
            </a: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▶두발 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-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빗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,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비녀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,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머리핀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등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</a:t>
            </a: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▶귀</a:t>
            </a:r>
            <a:r>
              <a:rPr lang="en-US" altLang="ko-KR" sz="2400" dirty="0">
                <a:latin typeface="HY바다M" pitchFamily="18" charset="-127"/>
                <a:ea typeface="HY바다M" pitchFamily="18" charset="-127"/>
              </a:rPr>
              <a:t> 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- </a:t>
            </a:r>
            <a:r>
              <a:rPr lang="ko-KR" altLang="en-US" sz="2400" dirty="0" err="1" smtClean="0">
                <a:latin typeface="HY바다M" pitchFamily="18" charset="-127"/>
                <a:ea typeface="HY바다M" pitchFamily="18" charset="-127"/>
              </a:rPr>
              <a:t>귓볼에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구멍을 내어 걺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</a:t>
            </a: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▶팔찌 </a:t>
            </a:r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r>
              <a:rPr lang="ko-KR" altLang="en-US" sz="2400" dirty="0" err="1" smtClean="0">
                <a:latin typeface="HY바다M" pitchFamily="18" charset="-127"/>
                <a:ea typeface="HY바다M" pitchFamily="18" charset="-127"/>
              </a:rPr>
              <a:t>매장법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</a:t>
            </a:r>
            <a:r>
              <a:rPr lang="en-US" altLang="ko-KR" sz="2400" dirty="0">
                <a:latin typeface="HY바다M" pitchFamily="18" charset="-127"/>
                <a:ea typeface="HY바다M" pitchFamily="18" charset="-127"/>
              </a:rPr>
              <a:t>-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 </a:t>
            </a:r>
            <a:r>
              <a:rPr lang="ko-KR" altLang="en-US" sz="2400" dirty="0" err="1" smtClean="0">
                <a:latin typeface="HY바다M" pitchFamily="18" charset="-127"/>
                <a:ea typeface="HY바다M" pitchFamily="18" charset="-127"/>
              </a:rPr>
              <a:t>굴장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(</a:t>
            </a:r>
            <a:r>
              <a:rPr lang="ko-KR" altLang="en-US" sz="2400" dirty="0" err="1" smtClean="0">
                <a:latin typeface="HY바다M" pitchFamily="18" charset="-127"/>
                <a:ea typeface="HY바다M" pitchFamily="18" charset="-127"/>
              </a:rPr>
              <a:t>죽은자에게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두려움을 느낌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)</a:t>
            </a:r>
          </a:p>
          <a:p>
            <a:endParaRPr lang="en-US" altLang="ko-KR" sz="2400" dirty="0" smtClean="0">
              <a:latin typeface="가는안상수체" pitchFamily="2" charset="-127"/>
              <a:ea typeface="가는안상수체" pitchFamily="2" charset="-127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3313" name="_x34551832" descr="EMB00000fc04590"/>
          <p:cNvPicPr>
            <a:picLocks noChangeAspect="1" noChangeArrowheads="1"/>
          </p:cNvPicPr>
          <p:nvPr/>
        </p:nvPicPr>
        <p:blipFill>
          <a:blip r:embed="rId4" cstate="print"/>
          <a:srcRect l="18037" t="28871" r="44426" b="36374"/>
          <a:stretch>
            <a:fillRect/>
          </a:stretch>
        </p:blipFill>
        <p:spPr bwMode="auto">
          <a:xfrm>
            <a:off x="0" y="4797152"/>
            <a:ext cx="2771800" cy="2053345"/>
          </a:xfrm>
          <a:prstGeom prst="rect">
            <a:avLst/>
          </a:prstGeom>
          <a:noFill/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3315" name="_x34253808" descr="EMB00000fc04593"/>
          <p:cNvPicPr>
            <a:picLocks noChangeAspect="1" noChangeArrowheads="1"/>
          </p:cNvPicPr>
          <p:nvPr/>
        </p:nvPicPr>
        <p:blipFill>
          <a:blip r:embed="rId5" cstate="print"/>
          <a:srcRect l="68979" t="57332" r="10136" b="29613"/>
          <a:stretch>
            <a:fillRect/>
          </a:stretch>
        </p:blipFill>
        <p:spPr bwMode="auto">
          <a:xfrm>
            <a:off x="2627784" y="4797152"/>
            <a:ext cx="4121700" cy="2060848"/>
          </a:xfrm>
          <a:prstGeom prst="rect">
            <a:avLst/>
          </a:prstGeom>
          <a:noFill/>
        </p:spPr>
      </p:pic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3317" name="_x34549664" descr="EMB00000fc04596"/>
          <p:cNvPicPr>
            <a:picLocks noChangeAspect="1" noChangeArrowheads="1"/>
          </p:cNvPicPr>
          <p:nvPr/>
        </p:nvPicPr>
        <p:blipFill>
          <a:blip r:embed="rId6" cstate="print"/>
          <a:srcRect l="8443" t="26579" r="39345" b="27731"/>
          <a:stretch>
            <a:fillRect/>
          </a:stretch>
        </p:blipFill>
        <p:spPr bwMode="auto">
          <a:xfrm>
            <a:off x="6324600" y="4884738"/>
            <a:ext cx="2819400" cy="197326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lus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7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r>
              <a:rPr lang="ko-KR" altLang="en-US" b="1" dirty="0" err="1" smtClean="0">
                <a:latin typeface="양재소슬체S" pitchFamily="18" charset="-127"/>
                <a:ea typeface="양재소슬체S" pitchFamily="18" charset="-127"/>
              </a:rPr>
              <a:t>조몬시대의</a:t>
            </a:r>
            <a:r>
              <a:rPr lang="ko-KR" altLang="en-US" b="1" dirty="0" smtClean="0">
                <a:latin typeface="양재소슬체S" pitchFamily="18" charset="-127"/>
                <a:ea typeface="양재소슬체S" pitchFamily="18" charset="-127"/>
              </a:rPr>
              <a:t> 유적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997152"/>
          </a:xfrm>
        </p:spPr>
        <p:txBody>
          <a:bodyPr>
            <a:normAutofit/>
          </a:bodyPr>
          <a:lstStyle/>
          <a:p>
            <a:endParaRPr lang="en-US" altLang="ko-KR" sz="2400" dirty="0" smtClean="0">
              <a:latin typeface="가는안상수체" pitchFamily="2" charset="-127"/>
              <a:ea typeface="가는안상수체" pitchFamily="2" charset="-127"/>
            </a:endParaRPr>
          </a:p>
          <a:p>
            <a:endParaRPr lang="en-US" altLang="ko-KR" sz="2400" dirty="0" smtClean="0">
              <a:latin typeface="가는안상수체" pitchFamily="2" charset="-127"/>
              <a:ea typeface="가는안상수체" pitchFamily="2" charset="-127"/>
            </a:endParaRPr>
          </a:p>
          <a:p>
            <a:endParaRPr lang="en-US" altLang="ko-KR" sz="2400" dirty="0">
              <a:latin typeface="가는안상수체" pitchFamily="2" charset="-127"/>
              <a:ea typeface="가는안상수체" pitchFamily="2" charset="-127"/>
            </a:endParaRPr>
          </a:p>
          <a:p>
            <a:endParaRPr lang="en-US" altLang="ko-KR" sz="2400" dirty="0" smtClean="0">
              <a:latin typeface="가는안상수체" pitchFamily="2" charset="-127"/>
              <a:ea typeface="가는안상수체" pitchFamily="2" charset="-127"/>
            </a:endParaRPr>
          </a:p>
          <a:p>
            <a:endParaRPr lang="en-US" altLang="ko-KR" sz="2400" dirty="0" smtClean="0">
              <a:latin typeface="가는안상수체" pitchFamily="2" charset="-127"/>
              <a:ea typeface="가는안상수체" pitchFamily="2" charset="-127"/>
            </a:endParaRPr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1985" name="_x157939720" descr="EMB00000d5c5897"/>
          <p:cNvPicPr>
            <a:picLocks noChangeAspect="1" noChangeArrowheads="1"/>
          </p:cNvPicPr>
          <p:nvPr/>
        </p:nvPicPr>
        <p:blipFill>
          <a:blip r:embed="rId4" cstate="print"/>
          <a:srcRect l="17690" t="35172" r="32751" b="43113"/>
          <a:stretch>
            <a:fillRect/>
          </a:stretch>
        </p:blipFill>
        <p:spPr bwMode="auto">
          <a:xfrm>
            <a:off x="395536" y="2060848"/>
            <a:ext cx="8424936" cy="4032448"/>
          </a:xfrm>
          <a:prstGeom prst="rect">
            <a:avLst/>
          </a:prstGeom>
          <a:noFill/>
        </p:spPr>
      </p:pic>
      <p:pic>
        <p:nvPicPr>
          <p:cNvPr id="7" name="Picture 10" descr="1"/>
          <p:cNvPicPr>
            <a:picLocks noChangeAspect="1" noChangeArrowheads="1"/>
          </p:cNvPicPr>
          <p:nvPr/>
        </p:nvPicPr>
        <p:blipFill>
          <a:blip r:embed="rId5" cstate="print">
            <a:lum bright="-18000" contrast="18000"/>
          </a:blip>
          <a:srcRect/>
          <a:stretch>
            <a:fillRect/>
          </a:stretch>
        </p:blipFill>
        <p:spPr bwMode="auto">
          <a:xfrm>
            <a:off x="395536" y="1484784"/>
            <a:ext cx="5800725" cy="53339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95536" y="1556792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 유적분포</a:t>
            </a:r>
            <a:endParaRPr lang="ko-KR" altLang="en-US" sz="2000" dirty="0">
              <a:latin typeface="휴먼모음T" pitchFamily="18" charset="-127"/>
              <a:ea typeface="휴먼모음T" pitchFamily="18" charset="-127"/>
            </a:endParaRPr>
          </a:p>
        </p:txBody>
      </p:sp>
    </p:spTree>
  </p:cSld>
  <p:clrMapOvr>
    <a:masterClrMapping/>
  </p:clrMapOvr>
  <p:transition spd="med">
    <p:plus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r>
              <a:rPr lang="ko-KR" altLang="en-US" b="1" dirty="0" err="1" smtClean="0">
                <a:latin typeface="양재소슬체S" pitchFamily="18" charset="-127"/>
                <a:ea typeface="양재소슬체S" pitchFamily="18" charset="-127"/>
              </a:rPr>
              <a:t>조몬시대의</a:t>
            </a:r>
            <a:r>
              <a:rPr lang="ko-KR" altLang="en-US" b="1" dirty="0" smtClean="0">
                <a:latin typeface="양재소슬체S" pitchFamily="18" charset="-127"/>
                <a:ea typeface="양재소슬체S" pitchFamily="18" charset="-127"/>
              </a:rPr>
              <a:t> 유적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997152"/>
          </a:xfrm>
        </p:spPr>
        <p:txBody>
          <a:bodyPr>
            <a:normAutofit/>
          </a:bodyPr>
          <a:lstStyle/>
          <a:p>
            <a:pPr>
              <a:buNone/>
            </a:pPr>
            <a:endParaRPr lang="en-US" altLang="ko-KR" sz="2400" dirty="0">
              <a:latin typeface="HY바다M" pitchFamily="18" charset="-127"/>
              <a:ea typeface="HY바다M" pitchFamily="18" charset="-127"/>
            </a:endParaRPr>
          </a:p>
          <a:p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endParaRPr lang="en-US" altLang="ko-KR" sz="2400" dirty="0">
              <a:latin typeface="HY바다M" pitchFamily="18" charset="-127"/>
              <a:ea typeface="HY바다M" pitchFamily="18" charset="-127"/>
            </a:endParaRPr>
          </a:p>
          <a:p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endParaRPr lang="en-US" altLang="ko-KR" sz="2400" dirty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endParaRPr lang="en-US" altLang="ko-KR" sz="2400" dirty="0" smtClean="0">
              <a:latin typeface="가는안상수체" pitchFamily="2" charset="-127"/>
              <a:ea typeface="가는안상수체" pitchFamily="2" charset="-127"/>
            </a:endParaRPr>
          </a:p>
        </p:txBody>
      </p:sp>
      <p:pic>
        <p:nvPicPr>
          <p:cNvPr id="5" name="그림 4"/>
          <p:cNvPicPr/>
          <p:nvPr/>
        </p:nvPicPr>
        <p:blipFill>
          <a:blip r:embed="rId4" cstate="print"/>
          <a:srcRect l="20739" t="38596" r="27724" b="46386"/>
          <a:stretch>
            <a:fillRect/>
          </a:stretch>
        </p:blipFill>
        <p:spPr bwMode="auto">
          <a:xfrm>
            <a:off x="683568" y="3645024"/>
            <a:ext cx="784887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 descr="img037.jpg"/>
          <p:cNvPicPr>
            <a:picLocks noChangeAspect="1"/>
          </p:cNvPicPr>
          <p:nvPr/>
        </p:nvPicPr>
        <p:blipFill>
          <a:blip r:embed="rId5" cstate="print"/>
          <a:srcRect l="36959" t="16400" r="32613" b="63650"/>
          <a:stretch>
            <a:fillRect/>
          </a:stretch>
        </p:blipFill>
        <p:spPr>
          <a:xfrm>
            <a:off x="683568" y="1628800"/>
            <a:ext cx="3744416" cy="1584176"/>
          </a:xfrm>
          <a:prstGeom prst="rect">
            <a:avLst/>
          </a:prstGeom>
        </p:spPr>
      </p:pic>
      <p:pic>
        <p:nvPicPr>
          <p:cNvPr id="7" name="그림 6" descr="img037.jpg"/>
          <p:cNvPicPr>
            <a:picLocks noChangeAspect="1"/>
          </p:cNvPicPr>
          <p:nvPr/>
        </p:nvPicPr>
        <p:blipFill>
          <a:blip r:embed="rId5" cstate="print"/>
          <a:srcRect l="38408" t="38450" r="32613" b="31100"/>
          <a:stretch>
            <a:fillRect/>
          </a:stretch>
        </p:blipFill>
        <p:spPr>
          <a:xfrm>
            <a:off x="4572000" y="1628800"/>
            <a:ext cx="3960440" cy="1656184"/>
          </a:xfrm>
          <a:prstGeom prst="rect">
            <a:avLst/>
          </a:prstGeom>
        </p:spPr>
      </p:pic>
      <p:pic>
        <p:nvPicPr>
          <p:cNvPr id="8" name="그림 7" descr="img038.jpg"/>
          <p:cNvPicPr>
            <a:picLocks noChangeAspect="1"/>
          </p:cNvPicPr>
          <p:nvPr/>
        </p:nvPicPr>
        <p:blipFill>
          <a:blip r:embed="rId6" cstate="print"/>
          <a:srcRect l="36959" t="41600" r="36960" b="44750"/>
          <a:stretch>
            <a:fillRect/>
          </a:stretch>
        </p:blipFill>
        <p:spPr>
          <a:xfrm>
            <a:off x="713372" y="5531300"/>
            <a:ext cx="2994532" cy="1224136"/>
          </a:xfrm>
          <a:prstGeom prst="rect">
            <a:avLst/>
          </a:prstGeom>
        </p:spPr>
      </p:pic>
      <p:sp>
        <p:nvSpPr>
          <p:cNvPr id="9" name="AutoShape 3"/>
          <p:cNvSpPr>
            <a:spLocks noChangeArrowheads="1"/>
          </p:cNvSpPr>
          <p:nvPr/>
        </p:nvSpPr>
        <p:spPr bwMode="gray">
          <a:xfrm>
            <a:off x="711704" y="5088034"/>
            <a:ext cx="1851514" cy="357190"/>
          </a:xfrm>
          <a:prstGeom prst="roundRect">
            <a:avLst>
              <a:gd name="adj" fmla="val 12699"/>
            </a:avLst>
          </a:prstGeom>
          <a:solidFill>
            <a:srgbClr val="FFC000">
              <a:alpha val="39000"/>
            </a:srgb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/>
            <a:r>
              <a:rPr lang="ko-KR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   집터</a:t>
            </a:r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gray">
          <a:xfrm>
            <a:off x="683568" y="3243962"/>
            <a:ext cx="1872208" cy="357190"/>
          </a:xfrm>
          <a:prstGeom prst="roundRect">
            <a:avLst>
              <a:gd name="adj" fmla="val 12699"/>
            </a:avLst>
          </a:prstGeom>
          <a:solidFill>
            <a:srgbClr val="FFC000">
              <a:alpha val="39000"/>
            </a:srgb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/>
            <a:r>
              <a:rPr lang="ko-KR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   </a:t>
            </a:r>
            <a:r>
              <a:rPr lang="ko-KR" alt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조몬식</a:t>
            </a:r>
            <a:r>
              <a:rPr lang="ko-KR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 토기</a:t>
            </a:r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gray">
          <a:xfrm>
            <a:off x="683568" y="1196752"/>
            <a:ext cx="1872208" cy="357190"/>
          </a:xfrm>
          <a:prstGeom prst="roundRect">
            <a:avLst>
              <a:gd name="adj" fmla="val 12699"/>
            </a:avLst>
          </a:prstGeom>
          <a:solidFill>
            <a:srgbClr val="FFC000">
              <a:alpha val="39000"/>
            </a:srgb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/>
            <a:r>
              <a:rPr lang="ko-KR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   석기</a:t>
            </a:r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울릉도M" pitchFamily="18" charset="-127"/>
              <a:ea typeface="HY울릉도M" pitchFamily="18" charset="-127"/>
            </a:endParaRPr>
          </a:p>
        </p:txBody>
      </p:sp>
    </p:spTree>
  </p:cSld>
  <p:clrMapOvr>
    <a:masterClrMapping/>
  </p:clrMapOvr>
  <p:transition spd="med">
    <p:plus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3553" name="_x74648672" descr="EMB00000d5c586d"/>
          <p:cNvPicPr>
            <a:picLocks noChangeAspect="1" noChangeArrowheads="1"/>
          </p:cNvPicPr>
          <p:nvPr/>
        </p:nvPicPr>
        <p:blipFill>
          <a:blip r:embed="rId3" cstate="print"/>
          <a:srcRect l="18188" t="38414" r="50932" b="34508"/>
          <a:stretch>
            <a:fillRect/>
          </a:stretch>
        </p:blipFill>
        <p:spPr bwMode="auto">
          <a:xfrm>
            <a:off x="0" y="0"/>
            <a:ext cx="9144000" cy="3965982"/>
          </a:xfrm>
          <a:prstGeom prst="rect">
            <a:avLst/>
          </a:prstGeom>
          <a:noFill/>
        </p:spPr>
      </p:pic>
      <p:sp>
        <p:nvSpPr>
          <p:cNvPr id="6" name="직사각형 5"/>
          <p:cNvSpPr/>
          <p:nvPr/>
        </p:nvSpPr>
        <p:spPr>
          <a:xfrm>
            <a:off x="1468429" y="2967335"/>
            <a:ext cx="62071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안상수2006굵은" pitchFamily="18" charset="-127"/>
                <a:ea typeface="안상수2006굵은" pitchFamily="18" charset="-127"/>
              </a:rPr>
              <a:t>4. </a:t>
            </a:r>
            <a:r>
              <a:rPr lang="ko-KR" altLang="en-US" sz="5400" b="1" spc="200" dirty="0" err="1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안상수2006굵은" pitchFamily="18" charset="-127"/>
                <a:ea typeface="안상수2006굵은" pitchFamily="18" charset="-127"/>
              </a:rPr>
              <a:t>야요이시대</a:t>
            </a:r>
            <a:r>
              <a:rPr lang="ko-KR" altLang="en-US" sz="5400" b="1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안상수2006굵은" pitchFamily="18" charset="-127"/>
                <a:ea typeface="안상수2006굵은" pitchFamily="18" charset="-127"/>
              </a:rPr>
              <a:t> </a:t>
            </a:r>
            <a:r>
              <a:rPr lang="en-US" altLang="ko-KR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안상수2006굵은" pitchFamily="18" charset="-127"/>
                <a:ea typeface="안상수2006굵은" pitchFamily="18" charset="-127"/>
              </a:rPr>
              <a:t>- </a:t>
            </a:r>
            <a:r>
              <a:rPr lang="ko-KR" altLang="en-US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안상수2006굵은" pitchFamily="18" charset="-127"/>
                <a:ea typeface="안상수2006굵은" pitchFamily="18" charset="-127"/>
              </a:rPr>
              <a:t>청동기시대</a:t>
            </a:r>
            <a:endParaRPr lang="en-US" altLang="ko-KR" sz="5400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  <a:latin typeface="안상수2006굵은" pitchFamily="18" charset="-127"/>
              <a:ea typeface="안상수2006굵은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4088" y="4005064"/>
            <a:ext cx="3528392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ko-KR" altLang="en-US" sz="2500" dirty="0" smtClean="0">
                <a:latin typeface="HY바다M" pitchFamily="18" charset="-127"/>
                <a:ea typeface="HY바다M" pitchFamily="18" charset="-127"/>
              </a:rPr>
              <a:t>▷ </a:t>
            </a:r>
            <a:r>
              <a:rPr lang="ko-KR" altLang="en-US" sz="2500" dirty="0" err="1" smtClean="0">
                <a:latin typeface="HY바다M" pitchFamily="18" charset="-127"/>
                <a:ea typeface="HY바다M" pitchFamily="18" charset="-127"/>
              </a:rPr>
              <a:t>야요이시대의</a:t>
            </a:r>
            <a:r>
              <a:rPr lang="ko-KR" altLang="en-US" sz="2500" dirty="0" smtClean="0">
                <a:latin typeface="HY바다M" pitchFamily="18" charset="-127"/>
                <a:ea typeface="HY바다M" pitchFamily="18" charset="-127"/>
              </a:rPr>
              <a:t> 생활</a:t>
            </a:r>
            <a:endParaRPr lang="en-US" altLang="ko-KR" sz="25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r>
              <a:rPr lang="ko-KR" altLang="en-US" sz="2500" dirty="0" smtClean="0">
                <a:latin typeface="HY바다M" pitchFamily="18" charset="-127"/>
                <a:ea typeface="HY바다M" pitchFamily="18" charset="-127"/>
              </a:rPr>
              <a:t> </a:t>
            </a:r>
            <a:endParaRPr lang="en-US" altLang="ko-KR" sz="25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r>
              <a:rPr lang="ko-KR" altLang="en-US" sz="2500" dirty="0" smtClean="0">
                <a:latin typeface="HY바다M" pitchFamily="18" charset="-127"/>
                <a:ea typeface="HY바다M" pitchFamily="18" charset="-127"/>
              </a:rPr>
              <a:t>▷ </a:t>
            </a:r>
            <a:r>
              <a:rPr lang="ko-KR" altLang="en-US" sz="2500" dirty="0" err="1" smtClean="0">
                <a:latin typeface="HY바다M" pitchFamily="18" charset="-127"/>
                <a:ea typeface="HY바다M" pitchFamily="18" charset="-127"/>
              </a:rPr>
              <a:t>야요이시대의</a:t>
            </a:r>
            <a:r>
              <a:rPr lang="ko-KR" altLang="en-US" sz="2500" dirty="0" smtClean="0">
                <a:latin typeface="HY바다M" pitchFamily="18" charset="-127"/>
                <a:ea typeface="HY바다M" pitchFamily="18" charset="-127"/>
              </a:rPr>
              <a:t> 유적</a:t>
            </a:r>
            <a:endParaRPr lang="en-US" altLang="ko-KR" sz="2500" dirty="0" smtClean="0">
              <a:latin typeface="HY바다M" pitchFamily="18" charset="-127"/>
              <a:ea typeface="HY바다M" pitchFamily="18" charset="-127"/>
            </a:endParaRPr>
          </a:p>
          <a:p>
            <a:endParaRPr lang="ko-KR" altLang="en-US" dirty="0"/>
          </a:p>
        </p:txBody>
      </p:sp>
    </p:spTree>
  </p:cSld>
  <p:clrMapOvr>
    <a:masterClrMapping/>
  </p:clrMapOvr>
  <p:transition spd="slow">
    <p:fade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그림 85" descr="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6512" y="15128"/>
            <a:ext cx="4824536" cy="6858000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7805687" y="325697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88" name="Rectangle 10"/>
          <p:cNvSpPr>
            <a:spLocks noChangeArrowheads="1"/>
          </p:cNvSpPr>
          <p:nvPr/>
        </p:nvSpPr>
        <p:spPr bwMode="auto">
          <a:xfrm>
            <a:off x="4882455" y="3638128"/>
            <a:ext cx="408203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9" tIns="45705" rIns="91409" bIns="45705" anchor="ctr"/>
          <a:lstStyle/>
          <a:p>
            <a:pPr algn="l" defTabSz="3997325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US" altLang="ko-KR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I.  </a:t>
            </a:r>
            <a:r>
              <a:rPr lang="en-US" altLang="ko-KR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일본 열도와 일본인의 형성과 기원</a:t>
            </a:r>
            <a:endParaRPr lang="ko-KR" altLang="en-US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89" name="Rectangle 11"/>
          <p:cNvSpPr>
            <a:spLocks noChangeArrowheads="1"/>
          </p:cNvSpPr>
          <p:nvPr/>
        </p:nvSpPr>
        <p:spPr bwMode="auto">
          <a:xfrm>
            <a:off x="4811017" y="3638128"/>
            <a:ext cx="85725" cy="4572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90" name="Rectangle 11"/>
          <p:cNvSpPr>
            <a:spLocks noChangeArrowheads="1"/>
          </p:cNvSpPr>
          <p:nvPr/>
        </p:nvSpPr>
        <p:spPr bwMode="auto">
          <a:xfrm>
            <a:off x="4811017" y="4209628"/>
            <a:ext cx="85725" cy="4572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91" name="Rectangle 11"/>
          <p:cNvSpPr>
            <a:spLocks noChangeArrowheads="1"/>
          </p:cNvSpPr>
          <p:nvPr/>
        </p:nvSpPr>
        <p:spPr bwMode="auto">
          <a:xfrm>
            <a:off x="4811017" y="4781128"/>
            <a:ext cx="85725" cy="4572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92" name="Rectangle 11"/>
          <p:cNvSpPr>
            <a:spLocks noChangeArrowheads="1"/>
          </p:cNvSpPr>
          <p:nvPr/>
        </p:nvSpPr>
        <p:spPr bwMode="auto">
          <a:xfrm>
            <a:off x="4811017" y="5924128"/>
            <a:ext cx="85725" cy="4572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93" name="Rectangle 11"/>
          <p:cNvSpPr>
            <a:spLocks noChangeArrowheads="1"/>
          </p:cNvSpPr>
          <p:nvPr/>
        </p:nvSpPr>
        <p:spPr bwMode="auto">
          <a:xfrm>
            <a:off x="4811017" y="5352628"/>
            <a:ext cx="85725" cy="4572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94" name="Rectangle 10"/>
          <p:cNvSpPr>
            <a:spLocks noChangeArrowheads="1"/>
          </p:cNvSpPr>
          <p:nvPr/>
        </p:nvSpPr>
        <p:spPr bwMode="auto">
          <a:xfrm>
            <a:off x="4811017" y="4209628"/>
            <a:ext cx="4010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9" tIns="45705" rIns="91409" bIns="45705" anchor="ctr"/>
          <a:lstStyle/>
          <a:p>
            <a:pPr algn="l" defTabSz="3997325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US" altLang="ko-KR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Ⅱ</a:t>
            </a:r>
            <a:r>
              <a:rPr lang="en-US" altLang="ko-KR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.  </a:t>
            </a:r>
            <a:r>
              <a:rPr lang="ko-KR" altLang="en-US" dirty="0" err="1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선토기</a:t>
            </a:r>
            <a:r>
              <a:rPr lang="ko-KR" altLang="en-US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시대</a:t>
            </a:r>
            <a:r>
              <a:rPr lang="en-US" altLang="ko-KR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– </a:t>
            </a:r>
            <a:r>
              <a:rPr lang="ko-KR" altLang="en-US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구석기 시대</a:t>
            </a:r>
            <a:endParaRPr lang="ko-KR" altLang="en-US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95" name="Rectangle 10"/>
          <p:cNvSpPr>
            <a:spLocks noChangeArrowheads="1"/>
          </p:cNvSpPr>
          <p:nvPr/>
        </p:nvSpPr>
        <p:spPr bwMode="auto">
          <a:xfrm>
            <a:off x="4811017" y="4781128"/>
            <a:ext cx="4010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9" tIns="45705" rIns="91409" bIns="45705" anchor="ctr"/>
          <a:lstStyle/>
          <a:p>
            <a:pPr algn="l" defTabSz="3997325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US" altLang="ko-KR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Ⅲ</a:t>
            </a:r>
            <a:r>
              <a:rPr lang="en-US" altLang="ko-KR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.  </a:t>
            </a:r>
            <a:r>
              <a:rPr lang="ko-KR" altLang="en-US" dirty="0" err="1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조몬시대</a:t>
            </a:r>
            <a:r>
              <a:rPr lang="ko-KR" altLang="en-US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– </a:t>
            </a:r>
            <a:r>
              <a:rPr lang="ko-KR" altLang="en-US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신석기 시대</a:t>
            </a:r>
            <a:endParaRPr lang="ko-KR" altLang="en-US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96" name="Rectangle 10"/>
          <p:cNvSpPr>
            <a:spLocks noChangeArrowheads="1"/>
          </p:cNvSpPr>
          <p:nvPr/>
        </p:nvSpPr>
        <p:spPr bwMode="auto">
          <a:xfrm>
            <a:off x="4811017" y="5352628"/>
            <a:ext cx="4010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9" tIns="45705" rIns="91409" bIns="45705" anchor="ctr"/>
          <a:lstStyle/>
          <a:p>
            <a:pPr algn="l" defTabSz="3997325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US" altLang="ko-KR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Ⅳ</a:t>
            </a:r>
            <a:r>
              <a:rPr lang="en-US" altLang="ko-KR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.  </a:t>
            </a:r>
            <a:r>
              <a:rPr lang="ko-KR" altLang="en-US" dirty="0" err="1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야요이</a:t>
            </a:r>
            <a:r>
              <a:rPr lang="ko-KR" altLang="en-US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시대 </a:t>
            </a:r>
            <a:r>
              <a:rPr lang="en-US" altLang="ko-KR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– </a:t>
            </a:r>
            <a:r>
              <a:rPr lang="ko-KR" altLang="en-US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청동기 시대</a:t>
            </a:r>
            <a:endParaRPr lang="ko-KR" altLang="en-US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97" name="Rectangle 10"/>
          <p:cNvSpPr>
            <a:spLocks noChangeArrowheads="1"/>
          </p:cNvSpPr>
          <p:nvPr/>
        </p:nvSpPr>
        <p:spPr bwMode="auto">
          <a:xfrm>
            <a:off x="4811017" y="5900315"/>
            <a:ext cx="4079875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9" tIns="45705" rIns="91409" bIns="45705" anchor="ctr"/>
          <a:lstStyle/>
          <a:p>
            <a:pPr algn="l" defTabSz="3997325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US" altLang="ko-KR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Ⅴ</a:t>
            </a:r>
            <a:r>
              <a:rPr lang="en-US" altLang="ko-KR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.  </a:t>
            </a:r>
            <a:r>
              <a:rPr lang="ko-KR" altLang="en-US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소국</a:t>
            </a:r>
            <a:endParaRPr lang="ko-KR" altLang="en-US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98" name="Line 13"/>
          <p:cNvSpPr>
            <a:spLocks noChangeShapeType="1"/>
          </p:cNvSpPr>
          <p:nvPr/>
        </p:nvSpPr>
        <p:spPr bwMode="auto">
          <a:xfrm>
            <a:off x="4882455" y="3638128"/>
            <a:ext cx="4010025" cy="1587"/>
          </a:xfrm>
          <a:prstGeom prst="line">
            <a:avLst/>
          </a:prstGeom>
          <a:noFill/>
          <a:ln w="127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9" name="Line 13"/>
          <p:cNvSpPr>
            <a:spLocks noChangeShapeType="1"/>
          </p:cNvSpPr>
          <p:nvPr/>
        </p:nvSpPr>
        <p:spPr bwMode="auto">
          <a:xfrm>
            <a:off x="4882455" y="4066753"/>
            <a:ext cx="4010025" cy="1587"/>
          </a:xfrm>
          <a:prstGeom prst="line">
            <a:avLst/>
          </a:prstGeom>
          <a:noFill/>
          <a:ln w="127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0" name="Line 13"/>
          <p:cNvSpPr>
            <a:spLocks noChangeShapeType="1"/>
          </p:cNvSpPr>
          <p:nvPr/>
        </p:nvSpPr>
        <p:spPr bwMode="auto">
          <a:xfrm>
            <a:off x="4882455" y="4209628"/>
            <a:ext cx="4010025" cy="1587"/>
          </a:xfrm>
          <a:prstGeom prst="line">
            <a:avLst/>
          </a:prstGeom>
          <a:noFill/>
          <a:ln w="127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1" name="Line 13"/>
          <p:cNvSpPr>
            <a:spLocks noChangeShapeType="1"/>
          </p:cNvSpPr>
          <p:nvPr/>
        </p:nvSpPr>
        <p:spPr bwMode="auto">
          <a:xfrm>
            <a:off x="4882455" y="4638253"/>
            <a:ext cx="4010025" cy="1587"/>
          </a:xfrm>
          <a:prstGeom prst="line">
            <a:avLst/>
          </a:prstGeom>
          <a:noFill/>
          <a:ln w="127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2" name="Line 13"/>
          <p:cNvSpPr>
            <a:spLocks noChangeShapeType="1"/>
          </p:cNvSpPr>
          <p:nvPr/>
        </p:nvSpPr>
        <p:spPr bwMode="auto">
          <a:xfrm>
            <a:off x="4882455" y="4781128"/>
            <a:ext cx="4010025" cy="1587"/>
          </a:xfrm>
          <a:prstGeom prst="line">
            <a:avLst/>
          </a:prstGeom>
          <a:noFill/>
          <a:ln w="127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3" name="Line 13"/>
          <p:cNvSpPr>
            <a:spLocks noChangeShapeType="1"/>
          </p:cNvSpPr>
          <p:nvPr/>
        </p:nvSpPr>
        <p:spPr bwMode="auto">
          <a:xfrm>
            <a:off x="4882455" y="5209753"/>
            <a:ext cx="4010025" cy="1587"/>
          </a:xfrm>
          <a:prstGeom prst="line">
            <a:avLst/>
          </a:prstGeom>
          <a:noFill/>
          <a:ln w="127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4" name="Line 13"/>
          <p:cNvSpPr>
            <a:spLocks noChangeShapeType="1"/>
          </p:cNvSpPr>
          <p:nvPr/>
        </p:nvSpPr>
        <p:spPr bwMode="auto">
          <a:xfrm>
            <a:off x="4882455" y="5781253"/>
            <a:ext cx="4010025" cy="1587"/>
          </a:xfrm>
          <a:prstGeom prst="line">
            <a:avLst/>
          </a:prstGeom>
          <a:noFill/>
          <a:ln w="127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5" name="Line 13"/>
          <p:cNvSpPr>
            <a:spLocks noChangeShapeType="1"/>
          </p:cNvSpPr>
          <p:nvPr/>
        </p:nvSpPr>
        <p:spPr bwMode="auto">
          <a:xfrm>
            <a:off x="4882455" y="5352628"/>
            <a:ext cx="4010025" cy="1587"/>
          </a:xfrm>
          <a:prstGeom prst="line">
            <a:avLst/>
          </a:prstGeom>
          <a:noFill/>
          <a:ln w="127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6" name="Line 13"/>
          <p:cNvSpPr>
            <a:spLocks noChangeShapeType="1"/>
          </p:cNvSpPr>
          <p:nvPr/>
        </p:nvSpPr>
        <p:spPr bwMode="auto">
          <a:xfrm>
            <a:off x="4882455" y="5922540"/>
            <a:ext cx="4010025" cy="1588"/>
          </a:xfrm>
          <a:prstGeom prst="line">
            <a:avLst/>
          </a:prstGeom>
          <a:noFill/>
          <a:ln w="127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" name="AutoShape 12"/>
          <p:cNvSpPr>
            <a:spLocks noChangeArrowheads="1"/>
          </p:cNvSpPr>
          <p:nvPr/>
        </p:nvSpPr>
        <p:spPr bwMode="gray">
          <a:xfrm>
            <a:off x="4789756" y="2708920"/>
            <a:ext cx="2950596" cy="620688"/>
          </a:xfrm>
          <a:prstGeom prst="roundRect">
            <a:avLst>
              <a:gd name="adj" fmla="val 12699"/>
            </a:avLst>
          </a:prstGeom>
          <a:solidFill>
            <a:schemeClr val="accent2">
              <a:lumMod val="40000"/>
              <a:lumOff val="60000"/>
              <a:alpha val="52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/>
            <a:r>
              <a:rPr lang="en-US" altLang="ko-KR" sz="2800" dirty="0" smtClean="0">
                <a:solidFill>
                  <a:schemeClr val="bg1"/>
                </a:solidFill>
                <a:latin typeface="HY울릉도M" pitchFamily="18" charset="-127"/>
                <a:ea typeface="HY울릉도M" pitchFamily="18" charset="-127"/>
              </a:rPr>
              <a:t>    </a:t>
            </a:r>
            <a:r>
              <a:rPr lang="ko-KR" altLang="en-US" sz="3200" dirty="0" smtClean="0">
                <a:solidFill>
                  <a:schemeClr val="bg1"/>
                </a:solidFill>
                <a:latin typeface="HY울릉도M" pitchFamily="18" charset="-127"/>
                <a:ea typeface="HY울릉도M" pitchFamily="18" charset="-127"/>
              </a:rPr>
              <a:t>목       차</a:t>
            </a:r>
            <a:endParaRPr lang="ko-KR" altLang="en-US" sz="3200" dirty="0">
              <a:solidFill>
                <a:schemeClr val="bg1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>
            <a:off x="4874100" y="6365592"/>
            <a:ext cx="4010025" cy="1587"/>
          </a:xfrm>
          <a:prstGeom prst="line">
            <a:avLst/>
          </a:prstGeom>
          <a:noFill/>
          <a:ln w="127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r>
              <a:rPr lang="en-US" altLang="ko-KR" dirty="0" smtClean="0"/>
              <a:t>  </a:t>
            </a:r>
            <a:endParaRPr lang="ko-KR" altLang="en-US" dirty="0"/>
          </a:p>
        </p:txBody>
      </p:sp>
    </p:spTree>
  </p:cSld>
  <p:clrMapOvr>
    <a:masterClrMapping/>
  </p:clrMapOvr>
  <p:transition spd="med">
    <p:fad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8" grpId="0"/>
      <p:bldP spid="89" grpId="0" animBg="1"/>
      <p:bldP spid="90" grpId="0" animBg="1"/>
      <p:bldP spid="91" grpId="0" animBg="1"/>
      <p:bldP spid="92" grpId="0" animBg="1"/>
      <p:bldP spid="93" grpId="0" animBg="1"/>
      <p:bldP spid="94" grpId="0"/>
      <p:bldP spid="95" grpId="0"/>
      <p:bldP spid="96" grpId="0"/>
      <p:bldP spid="97" grpId="0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r>
              <a:rPr lang="ko-KR" altLang="en-US" b="1" dirty="0" err="1" smtClean="0">
                <a:latin typeface="양재소슬체S" pitchFamily="18" charset="-127"/>
                <a:ea typeface="양재소슬체S" pitchFamily="18" charset="-127"/>
              </a:rPr>
              <a:t>야요이시대의</a:t>
            </a:r>
            <a:r>
              <a:rPr lang="ko-KR" altLang="en-US" b="1" dirty="0" smtClean="0">
                <a:latin typeface="양재소슬체S" pitchFamily="18" charset="-127"/>
                <a:ea typeface="양재소슬체S" pitchFamily="18" charset="-127"/>
              </a:rPr>
              <a:t> 생활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79512" y="1412776"/>
            <a:ext cx="6552728" cy="4997152"/>
          </a:xfrm>
        </p:spPr>
        <p:txBody>
          <a:bodyPr>
            <a:normAutofit/>
          </a:bodyPr>
          <a:lstStyle/>
          <a:p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시작 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-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기원전 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3C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전 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~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고분시대 이전</a:t>
            </a:r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r>
              <a:rPr lang="ko-KR" altLang="en-US" sz="2400" dirty="0" err="1" smtClean="0">
                <a:latin typeface="HY바다M" pitchFamily="18" charset="-127"/>
                <a:ea typeface="HY바다M" pitchFamily="18" charset="-127"/>
              </a:rPr>
              <a:t>야요이문화</a:t>
            </a:r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▶토기제작 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– </a:t>
            </a:r>
            <a:r>
              <a:rPr lang="ko-KR" altLang="en-US" sz="2400" dirty="0" err="1" smtClean="0">
                <a:latin typeface="HY바다M" pitchFamily="18" charset="-127"/>
                <a:ea typeface="HY바다M" pitchFamily="18" charset="-127"/>
              </a:rPr>
              <a:t>야요이식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토기</a:t>
            </a:r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▶수도경작과 금속기를 보유</a:t>
            </a:r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경제생활</a:t>
            </a:r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 벼농사 중심 </a:t>
            </a:r>
            <a:r>
              <a:rPr lang="en-US" altLang="ko-KR" sz="2400" dirty="0">
                <a:latin typeface="HY바다M" pitchFamily="18" charset="-127"/>
                <a:ea typeface="HY바다M" pitchFamily="18" charset="-127"/>
              </a:rPr>
              <a:t>-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쌀이 주식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</a:t>
            </a: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 수도경작 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-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식생활 안정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정착성이 증가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</a:t>
            </a: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 계급의 출현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</a:t>
            </a:r>
          </a:p>
          <a:p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주거생활 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-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논과 가까운 곳에 주거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</a:t>
            </a: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▶화로 </a:t>
            </a:r>
            <a:r>
              <a:rPr lang="en-US" altLang="ko-KR" sz="2400" dirty="0">
                <a:latin typeface="HY바다M" pitchFamily="18" charset="-127"/>
                <a:ea typeface="HY바다M" pitchFamily="18" charset="-127"/>
              </a:rPr>
              <a:t>-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중앙에 위치 → 가족모임의 중심</a:t>
            </a:r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▶취락의 크기 </a:t>
            </a:r>
            <a:r>
              <a:rPr lang="en-US" altLang="ko-KR" sz="2400" dirty="0">
                <a:latin typeface="HY바다M" pitchFamily="18" charset="-127"/>
                <a:ea typeface="HY바다M" pitchFamily="18" charset="-127"/>
              </a:rPr>
              <a:t>-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 </a:t>
            </a:r>
            <a:r>
              <a:rPr lang="ko-KR" altLang="en-US" sz="2400" dirty="0" err="1" smtClean="0">
                <a:latin typeface="HY바다M" pitchFamily="18" charset="-127"/>
                <a:ea typeface="HY바다M" pitchFamily="18" charset="-127"/>
              </a:rPr>
              <a:t>조몬시대보다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증가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</a:t>
            </a:r>
          </a:p>
          <a:p>
            <a:pPr>
              <a:buNone/>
            </a:pPr>
            <a:endParaRPr lang="en-US" altLang="ko-KR" sz="2400" dirty="0" smtClean="0">
              <a:latin typeface="가는안상수체" pitchFamily="2" charset="-127"/>
              <a:ea typeface="가는안상수체" pitchFamily="2" charset="-127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217" name="_x34253288" descr="EMB00000fc0459c"/>
          <p:cNvPicPr>
            <a:picLocks noChangeAspect="1" noChangeArrowheads="1"/>
          </p:cNvPicPr>
          <p:nvPr/>
        </p:nvPicPr>
        <p:blipFill>
          <a:blip r:embed="rId4" cstate="print"/>
          <a:srcRect l="13100" t="32576" r="40332" b="28613"/>
          <a:stretch>
            <a:fillRect/>
          </a:stretch>
        </p:blipFill>
        <p:spPr bwMode="auto">
          <a:xfrm>
            <a:off x="6416072" y="1152880"/>
            <a:ext cx="2727928" cy="1512168"/>
          </a:xfrm>
          <a:prstGeom prst="rect">
            <a:avLst/>
          </a:prstGeom>
          <a:noFill/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219" name="_x34296928" descr="EMB00000fc0459d"/>
          <p:cNvPicPr>
            <a:picLocks noChangeAspect="1" noChangeArrowheads="1"/>
          </p:cNvPicPr>
          <p:nvPr/>
        </p:nvPicPr>
        <p:blipFill>
          <a:blip r:embed="rId5" cstate="print"/>
          <a:srcRect l="15498" t="33258" r="40614" b="29166"/>
          <a:stretch>
            <a:fillRect/>
          </a:stretch>
        </p:blipFill>
        <p:spPr bwMode="auto">
          <a:xfrm>
            <a:off x="6444208" y="2636912"/>
            <a:ext cx="2699792" cy="1368152"/>
          </a:xfrm>
          <a:prstGeom prst="rect">
            <a:avLst/>
          </a:prstGeom>
          <a:noFill/>
        </p:spPr>
      </p:pic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221" name="_x34430656" descr="EMB00000fc045a7"/>
          <p:cNvPicPr>
            <a:picLocks noChangeAspect="1" noChangeArrowheads="1"/>
          </p:cNvPicPr>
          <p:nvPr/>
        </p:nvPicPr>
        <p:blipFill>
          <a:blip r:embed="rId6" cstate="print"/>
          <a:srcRect l="27634" t="18086" r="41885" b="14348"/>
          <a:stretch>
            <a:fillRect/>
          </a:stretch>
        </p:blipFill>
        <p:spPr bwMode="auto">
          <a:xfrm>
            <a:off x="6444208" y="3940175"/>
            <a:ext cx="2699792" cy="29178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lus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r>
              <a:rPr lang="ko-KR" altLang="en-US" b="1" dirty="0" err="1" smtClean="0">
                <a:latin typeface="양재소슬체S" pitchFamily="18" charset="-127"/>
                <a:ea typeface="양재소슬체S" pitchFamily="18" charset="-127"/>
              </a:rPr>
              <a:t>야요이시대의</a:t>
            </a:r>
            <a:r>
              <a:rPr lang="ko-KR" altLang="en-US" b="1" dirty="0" smtClean="0">
                <a:latin typeface="양재소슬체S" pitchFamily="18" charset="-127"/>
                <a:ea typeface="양재소슬체S" pitchFamily="18" charset="-127"/>
              </a:rPr>
              <a:t> 생활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2692896"/>
          </a:xfrm>
        </p:spPr>
        <p:txBody>
          <a:bodyPr>
            <a:normAutofit/>
          </a:bodyPr>
          <a:lstStyle/>
          <a:p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복장과 습속</a:t>
            </a:r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▶의류 </a:t>
            </a:r>
            <a:r>
              <a:rPr lang="en-US" altLang="ko-KR" sz="2400" dirty="0">
                <a:latin typeface="HY바다M" pitchFamily="18" charset="-127"/>
                <a:ea typeface="HY바다M" pitchFamily="18" charset="-127"/>
              </a:rPr>
              <a:t>-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식물섬유를 뽑아 베틀로 짠 직물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</a:t>
            </a: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▶얼굴 </a:t>
            </a:r>
            <a:r>
              <a:rPr lang="en-US" altLang="ko-KR" sz="2400" dirty="0">
                <a:latin typeface="HY바다M" pitchFamily="18" charset="-127"/>
                <a:ea typeface="HY바다M" pitchFamily="18" charset="-127"/>
              </a:rPr>
              <a:t>-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 </a:t>
            </a:r>
            <a:r>
              <a:rPr lang="ko-KR" altLang="en-US" sz="2400" dirty="0" err="1" smtClean="0">
                <a:latin typeface="HY바다M" pitchFamily="18" charset="-127"/>
                <a:ea typeface="HY바다M" pitchFamily="18" charset="-127"/>
              </a:rPr>
              <a:t>입묵이나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채색</a:t>
            </a:r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▶목장식 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,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팔찌</a:t>
            </a:r>
            <a:endParaRPr lang="en-US" altLang="ko-KR" sz="2400" dirty="0">
              <a:latin typeface="HY바다M" pitchFamily="18" charset="-127"/>
              <a:ea typeface="HY바다M" pitchFamily="18" charset="-127"/>
            </a:endParaRPr>
          </a:p>
          <a:p>
            <a:r>
              <a:rPr lang="ko-KR" altLang="en-US" sz="2400" dirty="0" err="1" smtClean="0">
                <a:latin typeface="HY바다M" pitchFamily="18" charset="-127"/>
                <a:ea typeface="HY바다M" pitchFamily="18" charset="-127"/>
              </a:rPr>
              <a:t>매장법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</a:t>
            </a:r>
            <a:r>
              <a:rPr lang="en-US" altLang="ko-KR" sz="2400" dirty="0">
                <a:latin typeface="HY바다M" pitchFamily="18" charset="-127"/>
                <a:ea typeface="HY바다M" pitchFamily="18" charset="-127"/>
              </a:rPr>
              <a:t>-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관에 매장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,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묘를 세움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</a:t>
            </a:r>
          </a:p>
          <a:p>
            <a:pPr>
              <a:buNone/>
            </a:pP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                (</a:t>
            </a:r>
            <a:r>
              <a:rPr lang="ko-KR" altLang="en-US" sz="2400" dirty="0" err="1" smtClean="0">
                <a:latin typeface="HY바다M" pitchFamily="18" charset="-127"/>
                <a:ea typeface="HY바다M" pitchFamily="18" charset="-127"/>
              </a:rPr>
              <a:t>죽은자를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오래 기억하고자 함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)</a:t>
            </a:r>
          </a:p>
          <a:p>
            <a:pPr>
              <a:buNone/>
            </a:pPr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193" name="_x34225096" descr="EMB00000fc045a8"/>
          <p:cNvPicPr>
            <a:picLocks noChangeAspect="1" noChangeArrowheads="1"/>
          </p:cNvPicPr>
          <p:nvPr/>
        </p:nvPicPr>
        <p:blipFill>
          <a:blip r:embed="rId4" cstate="print"/>
          <a:srcRect l="41321" t="33965" r="33842" b="42218"/>
          <a:stretch>
            <a:fillRect/>
          </a:stretch>
        </p:blipFill>
        <p:spPr bwMode="auto">
          <a:xfrm>
            <a:off x="3203848" y="4437112"/>
            <a:ext cx="2736304" cy="2420888"/>
          </a:xfrm>
          <a:prstGeom prst="rect">
            <a:avLst/>
          </a:prstGeom>
          <a:noFill/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201" name="Picture 9" descr="http://fileserver.k-plaza.com/blog/Files1/BCK03435/newFile_66_0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437112"/>
            <a:ext cx="1547664" cy="2420888"/>
          </a:xfrm>
          <a:prstGeom prst="rect">
            <a:avLst/>
          </a:prstGeom>
          <a:noFill/>
        </p:spPr>
      </p:pic>
      <p:pic>
        <p:nvPicPr>
          <p:cNvPr id="8204" name="Picture 12" descr="http://fileserver.k-plaza.com/blog/Files1/BCK03435/newFile_66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4437112"/>
            <a:ext cx="1656184" cy="2420888"/>
          </a:xfrm>
          <a:prstGeom prst="rect">
            <a:avLst/>
          </a:prstGeom>
          <a:noFill/>
        </p:spPr>
      </p:pic>
      <p:pic>
        <p:nvPicPr>
          <p:cNvPr id="8206" name="Picture 14" descr="IMG_00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16149" y="4437112"/>
            <a:ext cx="3227851" cy="24208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lus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blipFill>
            <a:blip r:embed="rId4" cstate="print"/>
            <a:tile tx="0" ty="0" sx="100000" sy="100000" flip="none" algn="tl"/>
          </a:blipFill>
        </p:spPr>
        <p:txBody>
          <a:bodyPr/>
          <a:lstStyle/>
          <a:p>
            <a:r>
              <a:rPr lang="ko-KR" altLang="en-US" b="1" dirty="0" err="1" smtClean="0">
                <a:latin typeface="양재소슬체S" pitchFamily="18" charset="-127"/>
                <a:ea typeface="양재소슬체S" pitchFamily="18" charset="-127"/>
              </a:rPr>
              <a:t>야요이시대의</a:t>
            </a:r>
            <a:r>
              <a:rPr lang="ko-KR" altLang="en-US" b="1" dirty="0" smtClean="0">
                <a:latin typeface="양재소슬체S" pitchFamily="18" charset="-127"/>
                <a:ea typeface="양재소슬체S" pitchFamily="18" charset="-127"/>
              </a:rPr>
              <a:t> 유물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>
              <a:buNone/>
            </a:pPr>
            <a:endParaRPr lang="en-US" altLang="ko-KR" sz="2400" dirty="0">
              <a:latin typeface="가는안상수체" pitchFamily="2" charset="-127"/>
              <a:ea typeface="가는안상수체" pitchFamily="2" charset="-127"/>
            </a:endParaRPr>
          </a:p>
          <a:p>
            <a:endParaRPr lang="en-US" altLang="ko-KR" sz="2400" dirty="0" smtClean="0">
              <a:latin typeface="가는안상수체" pitchFamily="2" charset="-127"/>
              <a:ea typeface="가는안상수체" pitchFamily="2" charset="-127"/>
            </a:endParaRPr>
          </a:p>
          <a:p>
            <a:endParaRPr lang="en-US" altLang="ko-KR" sz="2400" dirty="0">
              <a:latin typeface="가는안상수체" pitchFamily="2" charset="-127"/>
              <a:ea typeface="가는안상수체" pitchFamily="2" charset="-127"/>
            </a:endParaRPr>
          </a:p>
          <a:p>
            <a:endParaRPr lang="en-US" altLang="ko-KR" sz="2400" dirty="0" smtClean="0">
              <a:latin typeface="가는안상수체" pitchFamily="2" charset="-127"/>
              <a:ea typeface="가는안상수체" pitchFamily="2" charset="-127"/>
            </a:endParaRPr>
          </a:p>
          <a:p>
            <a:endParaRPr lang="en-US" altLang="ko-KR" sz="2400" dirty="0">
              <a:latin typeface="가는안상수체" pitchFamily="2" charset="-127"/>
              <a:ea typeface="가는안상수체" pitchFamily="2" charset="-127"/>
            </a:endParaRPr>
          </a:p>
          <a:p>
            <a:pPr>
              <a:buNone/>
            </a:pPr>
            <a:endParaRPr lang="en-US" altLang="ko-KR" sz="2400" dirty="0" smtClean="0">
              <a:latin typeface="가는안상수체" pitchFamily="2" charset="-127"/>
              <a:ea typeface="가는안상수체" pitchFamily="2" charset="-127"/>
            </a:endParaRPr>
          </a:p>
          <a:p>
            <a:endParaRPr lang="en-US" altLang="ko-KR" sz="2400" dirty="0" smtClean="0">
              <a:latin typeface="가는안상수체" pitchFamily="2" charset="-127"/>
              <a:ea typeface="가는안상수체" pitchFamily="2" charset="-127"/>
            </a:endParaRPr>
          </a:p>
        </p:txBody>
      </p:sp>
      <p:pic>
        <p:nvPicPr>
          <p:cNvPr id="8" name="大阪府立弥生文化博物館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115616" y="1196752"/>
            <a:ext cx="6912768" cy="5661248"/>
          </a:xfrm>
          <a:prstGeom prst="rect">
            <a:avLst/>
          </a:prstGeom>
        </p:spPr>
      </p:pic>
    </p:spTree>
  </p:cSld>
  <p:clrMapOvr>
    <a:masterClrMapping/>
  </p:clrMapOvr>
  <p:transition spd="med">
    <p:plus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r>
              <a:rPr lang="ko-KR" altLang="en-US" b="1" dirty="0" err="1" smtClean="0">
                <a:latin typeface="양재소슬체S" pitchFamily="18" charset="-127"/>
                <a:ea typeface="양재소슬체S" pitchFamily="18" charset="-127"/>
              </a:rPr>
              <a:t>야요이시대의</a:t>
            </a:r>
            <a:r>
              <a:rPr lang="ko-KR" altLang="en-US" b="1" dirty="0" smtClean="0">
                <a:latin typeface="양재소슬체S" pitchFamily="18" charset="-127"/>
                <a:ea typeface="양재소슬체S" pitchFamily="18" charset="-127"/>
              </a:rPr>
              <a:t> 유물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>
              <a:buNone/>
            </a:pPr>
            <a:endParaRPr lang="en-US" altLang="ko-KR" sz="2400" dirty="0">
              <a:latin typeface="가는안상수체" pitchFamily="2" charset="-127"/>
              <a:ea typeface="가는안상수체" pitchFamily="2" charset="-127"/>
            </a:endParaRPr>
          </a:p>
          <a:p>
            <a:endParaRPr lang="en-US" altLang="ko-KR" sz="2400" dirty="0" smtClean="0">
              <a:latin typeface="가는안상수체" pitchFamily="2" charset="-127"/>
              <a:ea typeface="가는안상수체" pitchFamily="2" charset="-127"/>
            </a:endParaRPr>
          </a:p>
          <a:p>
            <a:endParaRPr lang="en-US" altLang="ko-KR" sz="2400" dirty="0">
              <a:latin typeface="가는안상수체" pitchFamily="2" charset="-127"/>
              <a:ea typeface="가는안상수체" pitchFamily="2" charset="-127"/>
            </a:endParaRPr>
          </a:p>
          <a:p>
            <a:endParaRPr lang="en-US" altLang="ko-KR" sz="2400" dirty="0" smtClean="0">
              <a:latin typeface="가는안상수체" pitchFamily="2" charset="-127"/>
              <a:ea typeface="가는안상수체" pitchFamily="2" charset="-127"/>
            </a:endParaRPr>
          </a:p>
          <a:p>
            <a:endParaRPr lang="en-US" altLang="ko-KR" sz="2400" dirty="0">
              <a:latin typeface="가는안상수체" pitchFamily="2" charset="-127"/>
              <a:ea typeface="가는안상수체" pitchFamily="2" charset="-127"/>
            </a:endParaRPr>
          </a:p>
          <a:p>
            <a:pPr>
              <a:buNone/>
            </a:pPr>
            <a:endParaRPr lang="en-US" altLang="ko-KR" sz="2400" dirty="0" smtClean="0">
              <a:latin typeface="가는안상수체" pitchFamily="2" charset="-127"/>
              <a:ea typeface="가는안상수체" pitchFamily="2" charset="-127"/>
            </a:endParaRPr>
          </a:p>
          <a:p>
            <a:endParaRPr lang="en-US" altLang="ko-KR" sz="2400" dirty="0" smtClean="0">
              <a:latin typeface="가는안상수체" pitchFamily="2" charset="-127"/>
              <a:ea typeface="가는안상수체" pitchFamily="2" charset="-127"/>
            </a:endParaRPr>
          </a:p>
        </p:txBody>
      </p:sp>
      <p:pic>
        <p:nvPicPr>
          <p:cNvPr id="4" name="그림 3"/>
          <p:cNvPicPr/>
          <p:nvPr/>
        </p:nvPicPr>
        <p:blipFill>
          <a:blip r:embed="rId4" cstate="print"/>
          <a:srcRect l="17674" t="31898" r="27329" b="31060"/>
          <a:stretch>
            <a:fillRect/>
          </a:stretch>
        </p:blipFill>
        <p:spPr bwMode="auto">
          <a:xfrm>
            <a:off x="971600" y="1772817"/>
            <a:ext cx="698477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/>
          <p:cNvPicPr/>
          <p:nvPr/>
        </p:nvPicPr>
        <p:blipFill>
          <a:blip r:embed="rId5" cstate="print"/>
          <a:srcRect l="17674" t="31419" r="30779" b="42862"/>
          <a:stretch>
            <a:fillRect/>
          </a:stretch>
        </p:blipFill>
        <p:spPr bwMode="auto">
          <a:xfrm>
            <a:off x="971600" y="5085184"/>
            <a:ext cx="5112568" cy="174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12"/>
          <p:cNvSpPr>
            <a:spLocks noChangeArrowheads="1"/>
          </p:cNvSpPr>
          <p:nvPr/>
        </p:nvSpPr>
        <p:spPr bwMode="gray">
          <a:xfrm>
            <a:off x="948705" y="1268760"/>
            <a:ext cx="2543175" cy="428628"/>
          </a:xfrm>
          <a:prstGeom prst="roundRect">
            <a:avLst>
              <a:gd name="adj" fmla="val 12699"/>
            </a:avLst>
          </a:prstGeom>
          <a:solidFill>
            <a:srgbClr val="FEB6F5">
              <a:alpha val="52000"/>
            </a:srgb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/>
            <a:r>
              <a:rPr lang="ko-KR" altLang="en-US" dirty="0" smtClean="0">
                <a:solidFill>
                  <a:schemeClr val="bg1"/>
                </a:solidFill>
                <a:latin typeface="HY울릉도M" pitchFamily="18" charset="-127"/>
                <a:ea typeface="HY울릉도M" pitchFamily="18" charset="-127"/>
              </a:rPr>
              <a:t>집터 </a:t>
            </a:r>
            <a:r>
              <a:rPr lang="en-US" altLang="ko-KR" dirty="0" smtClean="0">
                <a:solidFill>
                  <a:schemeClr val="bg1"/>
                </a:solidFill>
                <a:latin typeface="HY울릉도M" pitchFamily="18" charset="-127"/>
                <a:ea typeface="HY울릉도M" pitchFamily="18" charset="-127"/>
              </a:rPr>
              <a:t>- </a:t>
            </a:r>
            <a:r>
              <a:rPr lang="ko-KR" altLang="en-US" dirty="0" smtClean="0">
                <a:solidFill>
                  <a:schemeClr val="bg1"/>
                </a:solidFill>
                <a:latin typeface="HY울릉도M" pitchFamily="18" charset="-127"/>
                <a:ea typeface="HY울릉도M" pitchFamily="18" charset="-127"/>
              </a:rPr>
              <a:t>쓰레기장</a:t>
            </a:r>
            <a:endParaRPr lang="ko-KR" altLang="en-US" dirty="0">
              <a:solidFill>
                <a:schemeClr val="bg1"/>
              </a:solidFill>
              <a:latin typeface="HY울릉도M" pitchFamily="18" charset="-127"/>
              <a:ea typeface="HY울릉도M" pitchFamily="18" charset="-127"/>
            </a:endParaRPr>
          </a:p>
        </p:txBody>
      </p:sp>
    </p:spTree>
  </p:cSld>
  <p:clrMapOvr>
    <a:masterClrMapping/>
  </p:clrMapOvr>
  <p:transition spd="med">
    <p:plus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r>
              <a:rPr lang="ko-KR" altLang="en-US" b="1" dirty="0" err="1" smtClean="0">
                <a:latin typeface="양재소슬체S" pitchFamily="18" charset="-127"/>
                <a:ea typeface="양재소슬체S" pitchFamily="18" charset="-127"/>
              </a:rPr>
              <a:t>야요이시대의</a:t>
            </a:r>
            <a:r>
              <a:rPr lang="ko-KR" altLang="en-US" b="1" dirty="0" smtClean="0">
                <a:latin typeface="양재소슬체S" pitchFamily="18" charset="-127"/>
                <a:ea typeface="양재소슬체S" pitchFamily="18" charset="-127"/>
              </a:rPr>
              <a:t> 유물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>
              <a:buNone/>
            </a:pPr>
            <a:endParaRPr lang="en-US" altLang="ko-KR" sz="2400" dirty="0">
              <a:latin typeface="HY바다M" pitchFamily="18" charset="-127"/>
              <a:ea typeface="HY바다M" pitchFamily="18" charset="-127"/>
            </a:endParaRPr>
          </a:p>
          <a:p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endParaRPr lang="en-US" altLang="ko-KR" sz="2400" dirty="0">
              <a:latin typeface="HY바다M" pitchFamily="18" charset="-127"/>
              <a:ea typeface="HY바다M" pitchFamily="18" charset="-127"/>
            </a:endParaRPr>
          </a:p>
          <a:p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endParaRPr lang="en-US" altLang="ko-KR" sz="2400" dirty="0" smtClean="0">
              <a:latin typeface="가는안상수체" pitchFamily="2" charset="-127"/>
              <a:ea typeface="가는안상수체" pitchFamily="2" charset="-127"/>
            </a:endParaRPr>
          </a:p>
          <a:p>
            <a:endParaRPr lang="en-US" altLang="ko-KR" sz="2400" dirty="0" smtClean="0">
              <a:latin typeface="가는안상수체" pitchFamily="2" charset="-127"/>
              <a:ea typeface="가는안상수체" pitchFamily="2" charset="-127"/>
            </a:endParaRPr>
          </a:p>
        </p:txBody>
      </p:sp>
      <p:pic>
        <p:nvPicPr>
          <p:cNvPr id="4" name="그림 3" descr="img040.jpg"/>
          <p:cNvPicPr>
            <a:picLocks noChangeAspect="1"/>
          </p:cNvPicPr>
          <p:nvPr/>
        </p:nvPicPr>
        <p:blipFill>
          <a:blip r:embed="rId4" cstate="print"/>
          <a:srcRect l="28259" t="51536" r="30294" b="30717"/>
          <a:stretch>
            <a:fillRect/>
          </a:stretch>
        </p:blipFill>
        <p:spPr>
          <a:xfrm flipV="1">
            <a:off x="971600" y="1700808"/>
            <a:ext cx="4608512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그림 4"/>
          <p:cNvPicPr/>
          <p:nvPr/>
        </p:nvPicPr>
        <p:blipFill>
          <a:blip r:embed="rId5" cstate="print"/>
          <a:srcRect l="16757" t="20303" r="36096" b="54409"/>
          <a:stretch>
            <a:fillRect/>
          </a:stretch>
        </p:blipFill>
        <p:spPr bwMode="auto">
          <a:xfrm>
            <a:off x="899592" y="4437112"/>
            <a:ext cx="381642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그림 6"/>
          <p:cNvPicPr/>
          <p:nvPr/>
        </p:nvPicPr>
        <p:blipFill>
          <a:blip r:embed="rId5" cstate="print"/>
          <a:srcRect l="17546" t="62839" r="39210" b="20868"/>
          <a:stretch>
            <a:fillRect/>
          </a:stretch>
        </p:blipFill>
        <p:spPr bwMode="auto">
          <a:xfrm>
            <a:off x="4799244" y="4393240"/>
            <a:ext cx="366118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12"/>
          <p:cNvSpPr>
            <a:spLocks noChangeArrowheads="1"/>
          </p:cNvSpPr>
          <p:nvPr/>
        </p:nvSpPr>
        <p:spPr bwMode="gray">
          <a:xfrm>
            <a:off x="976841" y="1196752"/>
            <a:ext cx="2543175" cy="428628"/>
          </a:xfrm>
          <a:prstGeom prst="roundRect">
            <a:avLst>
              <a:gd name="adj" fmla="val 12699"/>
            </a:avLst>
          </a:prstGeom>
          <a:solidFill>
            <a:srgbClr val="FEB6F5">
              <a:alpha val="52000"/>
            </a:srgb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/>
            <a:r>
              <a:rPr lang="ko-KR" altLang="en-US" dirty="0" err="1" smtClean="0">
                <a:solidFill>
                  <a:schemeClr val="bg1"/>
                </a:solidFill>
                <a:latin typeface="HY울릉도M" pitchFamily="18" charset="-127"/>
                <a:ea typeface="HY울릉도M" pitchFamily="18" charset="-127"/>
              </a:rPr>
              <a:t>야요이식</a:t>
            </a:r>
            <a:r>
              <a:rPr lang="ko-KR" altLang="en-US" dirty="0" smtClean="0">
                <a:solidFill>
                  <a:schemeClr val="bg1"/>
                </a:solidFill>
                <a:latin typeface="HY울릉도M" pitchFamily="18" charset="-127"/>
                <a:ea typeface="HY울릉도M" pitchFamily="18" charset="-127"/>
              </a:rPr>
              <a:t> 토기</a:t>
            </a:r>
            <a:endParaRPr lang="ko-KR" altLang="en-US" dirty="0">
              <a:solidFill>
                <a:schemeClr val="bg1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gray">
          <a:xfrm>
            <a:off x="971600" y="3933056"/>
            <a:ext cx="2543175" cy="428628"/>
          </a:xfrm>
          <a:prstGeom prst="roundRect">
            <a:avLst>
              <a:gd name="adj" fmla="val 12699"/>
            </a:avLst>
          </a:prstGeom>
          <a:solidFill>
            <a:srgbClr val="FEB6F5">
              <a:alpha val="52000"/>
            </a:srgb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/>
            <a:r>
              <a:rPr lang="ko-KR" altLang="en-US" dirty="0" smtClean="0">
                <a:solidFill>
                  <a:schemeClr val="bg1"/>
                </a:solidFill>
                <a:latin typeface="HY울릉도M" pitchFamily="18" charset="-127"/>
                <a:ea typeface="HY울릉도M" pitchFamily="18" charset="-127"/>
              </a:rPr>
              <a:t>청동기</a:t>
            </a:r>
            <a:endParaRPr lang="ko-KR" altLang="en-US" dirty="0">
              <a:solidFill>
                <a:schemeClr val="bg1"/>
              </a:solidFill>
              <a:latin typeface="HY울릉도M" pitchFamily="18" charset="-127"/>
              <a:ea typeface="HY울릉도M" pitchFamily="18" charset="-127"/>
            </a:endParaRPr>
          </a:p>
        </p:txBody>
      </p:sp>
    </p:spTree>
  </p:cSld>
  <p:clrMapOvr>
    <a:masterClrMapping/>
  </p:clrMapOvr>
  <p:transition spd="med">
    <p:plus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r>
              <a:rPr lang="ko-KR" altLang="en-US" b="1" dirty="0" smtClean="0">
                <a:latin typeface="양재소슬체S" pitchFamily="18" charset="-127"/>
                <a:ea typeface="양재소슬체S" pitchFamily="18" charset="-127"/>
              </a:rPr>
              <a:t>원시</a:t>
            </a:r>
            <a:r>
              <a:rPr lang="en-US" altLang="ko-KR" b="1" dirty="0" smtClean="0">
                <a:latin typeface="양재소슬체S" pitchFamily="18" charset="-127"/>
                <a:ea typeface="양재소슬체S" pitchFamily="18" charset="-127"/>
              </a:rPr>
              <a:t>, </a:t>
            </a:r>
            <a:r>
              <a:rPr lang="ko-KR" altLang="en-US" b="1" dirty="0" smtClean="0">
                <a:latin typeface="양재소슬체S" pitchFamily="18" charset="-127"/>
                <a:ea typeface="양재소슬체S" pitchFamily="18" charset="-127"/>
              </a:rPr>
              <a:t>고대시대 비교</a:t>
            </a:r>
            <a:endParaRPr lang="ko-KR" altLang="en-US" b="1" dirty="0"/>
          </a:p>
        </p:txBody>
      </p:sp>
      <p:graphicFrame>
        <p:nvGraphicFramePr>
          <p:cNvPr id="5" name="내용 개체 틀 4"/>
          <p:cNvGraphicFramePr>
            <a:graphicFrameLocks noGrp="1"/>
          </p:cNvGraphicFramePr>
          <p:nvPr>
            <p:ph idx="1"/>
          </p:nvPr>
        </p:nvGraphicFramePr>
        <p:xfrm>
          <a:off x="395536" y="1268760"/>
          <a:ext cx="8424936" cy="495942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63781"/>
                <a:gridCol w="2192603"/>
                <a:gridCol w="2451579"/>
                <a:gridCol w="2516973"/>
              </a:tblGrid>
              <a:tr h="439371">
                <a:tc>
                  <a:txBody>
                    <a:bodyPr/>
                    <a:lstStyle/>
                    <a:p>
                      <a:pPr algn="ctr" latinLnBrk="1"/>
                      <a:endParaRPr lang="ko-KR" altLang="en-US" sz="1800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dirty="0" err="1" smtClean="0">
                          <a:latin typeface="휴먼모음T" pitchFamily="18" charset="-127"/>
                          <a:ea typeface="휴먼모음T" pitchFamily="18" charset="-127"/>
                        </a:rPr>
                        <a:t>선토기시대</a:t>
                      </a:r>
                      <a:endParaRPr lang="ko-KR" altLang="en-US" sz="1800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dirty="0" err="1" smtClean="0">
                          <a:latin typeface="휴먼모음T" pitchFamily="18" charset="-127"/>
                          <a:ea typeface="휴먼모음T" pitchFamily="18" charset="-127"/>
                        </a:rPr>
                        <a:t>조몬시대</a:t>
                      </a:r>
                      <a:endParaRPr lang="ko-KR" altLang="en-US" sz="1800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dirty="0" err="1" smtClean="0">
                          <a:latin typeface="휴먼모음T" pitchFamily="18" charset="-127"/>
                          <a:ea typeface="휴먼모음T" pitchFamily="18" charset="-127"/>
                        </a:rPr>
                        <a:t>야요이시대</a:t>
                      </a:r>
                      <a:endParaRPr lang="ko-KR" altLang="en-US" sz="1800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/>
                </a:tc>
              </a:tr>
              <a:tr h="79086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경제생활</a:t>
                      </a:r>
                      <a:endParaRPr lang="ko-KR" altLang="en-US" sz="1800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수렵과 채집</a:t>
                      </a:r>
                      <a:endParaRPr lang="ko-KR" altLang="en-US" sz="1800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수렵과 채집</a:t>
                      </a:r>
                    </a:p>
                    <a:p>
                      <a:pPr algn="ctr" latinLnBrk="1"/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농경의 시작</a:t>
                      </a:r>
                      <a:r>
                        <a:rPr lang="en-US" altLang="ko-KR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(</a:t>
                      </a:r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수수</a:t>
                      </a:r>
                      <a:r>
                        <a:rPr lang="en-US" altLang="ko-KR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)</a:t>
                      </a:r>
                      <a:endParaRPr lang="ko-KR" altLang="en-US" sz="1800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수렵과 채집</a:t>
                      </a:r>
                    </a:p>
                    <a:p>
                      <a:pPr algn="ctr" latinLnBrk="1"/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벼농사 시작</a:t>
                      </a:r>
                      <a:endParaRPr lang="ko-KR" altLang="en-US" sz="1800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14236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도구</a:t>
                      </a:r>
                      <a:endParaRPr lang="ko-KR" altLang="en-US" sz="1800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dirty="0" err="1" smtClean="0">
                          <a:latin typeface="휴먼모음T" pitchFamily="18" charset="-127"/>
                          <a:ea typeface="휴먼모음T" pitchFamily="18" charset="-127"/>
                        </a:rPr>
                        <a:t>세석기</a:t>
                      </a:r>
                      <a:r>
                        <a:rPr lang="en-US" altLang="ko-KR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(</a:t>
                      </a:r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수렵용</a:t>
                      </a:r>
                      <a:r>
                        <a:rPr lang="en-US" altLang="ko-KR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)</a:t>
                      </a:r>
                      <a:endParaRPr lang="ko-KR" altLang="en-US" sz="1800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0" dirty="0" err="1" smtClean="0">
                          <a:latin typeface="휴먼모음T" pitchFamily="18" charset="-127"/>
                          <a:ea typeface="휴먼모음T" pitchFamily="18" charset="-127"/>
                        </a:rPr>
                        <a:t>간석기</a:t>
                      </a:r>
                      <a:r>
                        <a:rPr lang="en-US" altLang="ko-KR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(</a:t>
                      </a:r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수렵용</a:t>
                      </a:r>
                      <a:r>
                        <a:rPr lang="en-US" altLang="ko-KR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)</a:t>
                      </a:r>
                      <a:endParaRPr lang="ko-KR" altLang="en-US" sz="1800" b="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algn="ctr" latinLnBrk="1"/>
                      <a:r>
                        <a:rPr lang="ko-KR" altLang="en-US" sz="1800" b="0" dirty="0" err="1" smtClean="0">
                          <a:latin typeface="휴먼모음T" pitchFamily="18" charset="-127"/>
                          <a:ea typeface="휴먼모음T" pitchFamily="18" charset="-127"/>
                        </a:rPr>
                        <a:t>조몬식</a:t>
                      </a:r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 토기</a:t>
                      </a:r>
                      <a:endParaRPr lang="ko-KR" altLang="en-US" sz="1800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석기</a:t>
                      </a:r>
                      <a:r>
                        <a:rPr lang="en-US" altLang="ko-KR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, </a:t>
                      </a:r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목기</a:t>
                      </a:r>
                      <a:r>
                        <a:rPr lang="en-US" altLang="ko-KR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(</a:t>
                      </a:r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벼농사용</a:t>
                      </a:r>
                      <a:r>
                        <a:rPr lang="en-US" altLang="ko-KR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)</a:t>
                      </a:r>
                    </a:p>
                    <a:p>
                      <a:pPr algn="ctr" latinLnBrk="1"/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금속기</a:t>
                      </a:r>
                      <a:r>
                        <a:rPr lang="en-US" altLang="ko-KR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(</a:t>
                      </a:r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청동기</a:t>
                      </a:r>
                      <a:r>
                        <a:rPr lang="en-US" altLang="ko-KR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, </a:t>
                      </a:r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철기</a:t>
                      </a:r>
                      <a:r>
                        <a:rPr lang="en-US" altLang="ko-KR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)</a:t>
                      </a:r>
                    </a:p>
                    <a:p>
                      <a:pPr algn="ctr" latinLnBrk="1"/>
                      <a:r>
                        <a:rPr lang="ko-KR" altLang="en-US" sz="1800" b="0" dirty="0" err="1" smtClean="0">
                          <a:latin typeface="휴먼모음T" pitchFamily="18" charset="-127"/>
                          <a:ea typeface="휴먼모음T" pitchFamily="18" charset="-127"/>
                        </a:rPr>
                        <a:t>야요이식</a:t>
                      </a:r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 토기</a:t>
                      </a:r>
                      <a:endParaRPr lang="ko-KR" altLang="en-US" sz="1800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937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주거</a:t>
                      </a:r>
                      <a:endParaRPr lang="ko-KR" altLang="en-US" sz="1800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동굴</a:t>
                      </a:r>
                      <a:endParaRPr lang="ko-KR" altLang="en-US" sz="1800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수혈주거</a:t>
                      </a:r>
                      <a:endParaRPr lang="en-US" altLang="ko-KR" sz="1800" b="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수혈주거</a:t>
                      </a:r>
                      <a:endParaRPr lang="en-US" altLang="ko-KR" sz="1800" b="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14236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사회</a:t>
                      </a:r>
                      <a:endParaRPr lang="ko-KR" altLang="en-US" sz="1800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혈연의 </a:t>
                      </a:r>
                      <a:r>
                        <a:rPr lang="ko-KR" altLang="en-US" sz="1800" b="0" dirty="0" err="1" smtClean="0">
                          <a:latin typeface="휴먼모음T" pitchFamily="18" charset="-127"/>
                          <a:ea typeface="휴먼모음T" pitchFamily="18" charset="-127"/>
                        </a:rPr>
                        <a:t>소취락</a:t>
                      </a:r>
                      <a:endParaRPr lang="ko-KR" altLang="en-US" sz="1800" b="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0" dirty="0" err="1" smtClean="0">
                          <a:latin typeface="휴먼모음T" pitchFamily="18" charset="-127"/>
                          <a:ea typeface="휴먼모음T" pitchFamily="18" charset="-127"/>
                        </a:rPr>
                        <a:t>식량원을</a:t>
                      </a:r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 따라 이동</a:t>
                      </a:r>
                      <a:endParaRPr lang="en-US" altLang="ko-KR" sz="1800" b="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0" dirty="0" err="1" smtClean="0">
                          <a:latin typeface="휴먼모음T" pitchFamily="18" charset="-127"/>
                          <a:ea typeface="휴먼모음T" pitchFamily="18" charset="-127"/>
                        </a:rPr>
                        <a:t>계급없음</a:t>
                      </a:r>
                      <a:endParaRPr lang="ko-KR" altLang="en-US" sz="1800" b="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dirty="0" err="1" smtClean="0">
                          <a:latin typeface="휴먼모음T" pitchFamily="18" charset="-127"/>
                          <a:ea typeface="휴먼모음T" pitchFamily="18" charset="-127"/>
                        </a:rPr>
                        <a:t>소취락</a:t>
                      </a:r>
                      <a:endParaRPr lang="en-US" altLang="ko-KR" sz="1800" b="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algn="ctr" latinLnBrk="1"/>
                      <a:r>
                        <a:rPr lang="ko-KR" altLang="en-US" sz="1800" b="0" dirty="0" err="1" smtClean="0">
                          <a:latin typeface="휴먼모음T" pitchFamily="18" charset="-127"/>
                          <a:ea typeface="휴먼모음T" pitchFamily="18" charset="-127"/>
                        </a:rPr>
                        <a:t>식량원을</a:t>
                      </a:r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 따라 이동</a:t>
                      </a:r>
                      <a:endParaRPr lang="en-US" altLang="ko-KR" sz="1800" b="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0" dirty="0" err="1" smtClean="0">
                          <a:latin typeface="휴먼모음T" pitchFamily="18" charset="-127"/>
                          <a:ea typeface="휴먼모음T" pitchFamily="18" charset="-127"/>
                        </a:rPr>
                        <a:t>계급없음</a:t>
                      </a:r>
                      <a:endParaRPr lang="ko-KR" altLang="en-US" sz="1800" b="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마을 형성</a:t>
                      </a:r>
                      <a:endParaRPr lang="en-US" altLang="ko-KR" sz="1800" b="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algn="ctr" latinLnBrk="1"/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계급형성</a:t>
                      </a:r>
                      <a:endParaRPr lang="ko-KR" altLang="en-US" sz="1800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657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풍습</a:t>
                      </a:r>
                      <a:endParaRPr lang="ko-KR" altLang="en-US" sz="1800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800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문신을 새김</a:t>
                      </a:r>
                      <a:r>
                        <a:rPr lang="en-US" altLang="ko-KR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,</a:t>
                      </a:r>
                      <a:r>
                        <a:rPr lang="en-US" altLang="ko-KR" sz="1800" b="0" baseline="0" dirty="0" smtClean="0">
                          <a:latin typeface="휴먼모음T" pitchFamily="18" charset="-127"/>
                          <a:ea typeface="휴먼모음T" pitchFamily="18" charset="-127"/>
                        </a:rPr>
                        <a:t> </a:t>
                      </a:r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발치</a:t>
                      </a:r>
                      <a:endParaRPr lang="en-US" altLang="ko-KR" sz="1800" b="0" dirty="0" smtClean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dirty="0" err="1" smtClean="0">
                          <a:latin typeface="휴먼모음T" pitchFamily="18" charset="-127"/>
                          <a:ea typeface="휴먼모음T" pitchFamily="18" charset="-127"/>
                        </a:rPr>
                        <a:t>농업신에게</a:t>
                      </a:r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 제사</a:t>
                      </a:r>
                      <a:endParaRPr lang="ko-KR" altLang="en-US" sz="1800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3937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dirty="0" err="1" smtClean="0">
                          <a:latin typeface="휴먼모음T" pitchFamily="18" charset="-127"/>
                          <a:ea typeface="휴먼모음T" pitchFamily="18" charset="-127"/>
                        </a:rPr>
                        <a:t>매장법</a:t>
                      </a:r>
                      <a:endParaRPr lang="ko-KR" altLang="en-US" sz="1800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800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dirty="0" err="1" smtClean="0">
                          <a:latin typeface="휴먼모음T" pitchFamily="18" charset="-127"/>
                          <a:ea typeface="휴먼모음T" pitchFamily="18" charset="-127"/>
                        </a:rPr>
                        <a:t>굴장</a:t>
                      </a:r>
                      <a:endParaRPr lang="ko-KR" altLang="en-US" sz="1800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관에 눕혀 매장</a:t>
                      </a:r>
                      <a:r>
                        <a:rPr lang="en-US" altLang="ko-KR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. </a:t>
                      </a:r>
                      <a:r>
                        <a:rPr lang="ko-KR" altLang="en-US" sz="1800" b="0" dirty="0" smtClean="0">
                          <a:latin typeface="휴먼모음T" pitchFamily="18" charset="-127"/>
                          <a:ea typeface="휴먼모음T" pitchFamily="18" charset="-127"/>
                        </a:rPr>
                        <a:t>묘지</a:t>
                      </a:r>
                      <a:endParaRPr lang="ko-KR" altLang="en-US" sz="1800" b="0" dirty="0"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plus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4577" name="_x34813912" descr="EMB00000d5c5870"/>
          <p:cNvPicPr>
            <a:picLocks noChangeAspect="1" noChangeArrowheads="1"/>
          </p:cNvPicPr>
          <p:nvPr/>
        </p:nvPicPr>
        <p:blipFill>
          <a:blip r:embed="rId3" cstate="print"/>
          <a:srcRect l="24413" t="18961" r="25409" b="33728"/>
          <a:stretch>
            <a:fillRect/>
          </a:stretch>
        </p:blipFill>
        <p:spPr bwMode="auto">
          <a:xfrm>
            <a:off x="0" y="0"/>
            <a:ext cx="9144000" cy="4077072"/>
          </a:xfrm>
          <a:prstGeom prst="rect">
            <a:avLst/>
          </a:prstGeom>
          <a:noFill/>
        </p:spPr>
      </p:pic>
      <p:sp>
        <p:nvSpPr>
          <p:cNvPr id="4" name="직사각형 3"/>
          <p:cNvSpPr/>
          <p:nvPr/>
        </p:nvSpPr>
        <p:spPr>
          <a:xfrm>
            <a:off x="3707904" y="2996952"/>
            <a:ext cx="15905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FFC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안상수2006굵은" pitchFamily="18" charset="-127"/>
                <a:ea typeface="안상수2006굵은" pitchFamily="18" charset="-127"/>
              </a:rPr>
              <a:t>5. </a:t>
            </a:r>
            <a:r>
              <a:rPr lang="ko-KR" altLang="en-US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FFC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안상수2006굵은" pitchFamily="18" charset="-127"/>
                <a:ea typeface="안상수2006굵은" pitchFamily="18" charset="-127"/>
              </a:rPr>
              <a:t>소국</a:t>
            </a:r>
            <a:endParaRPr lang="en-US" altLang="ko-KR" sz="5400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rgbClr val="FFC000"/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  <a:latin typeface="안상수2006굵은" pitchFamily="18" charset="-127"/>
              <a:ea typeface="안상수2006굵은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9992" y="4149080"/>
            <a:ext cx="4392488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ko-KR" altLang="en-US" sz="2500" dirty="0" smtClean="0">
                <a:latin typeface="HY바다M" pitchFamily="18" charset="-127"/>
                <a:ea typeface="HY바다M" pitchFamily="18" charset="-127"/>
              </a:rPr>
              <a:t>▷ 소국의 등장과 분립</a:t>
            </a:r>
            <a:endParaRPr lang="en-US" altLang="ko-KR" sz="25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endParaRPr lang="en-US" altLang="ko-KR" sz="25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r>
              <a:rPr lang="ko-KR" altLang="en-US" sz="2500" dirty="0" smtClean="0">
                <a:latin typeface="HY바다M" pitchFamily="18" charset="-127"/>
                <a:ea typeface="HY바다M" pitchFamily="18" charset="-127"/>
              </a:rPr>
              <a:t>▷ </a:t>
            </a:r>
            <a:r>
              <a:rPr lang="ko-KR" altLang="en-US" sz="2500" dirty="0" err="1" smtClean="0">
                <a:latin typeface="HY바다M" pitchFamily="18" charset="-127"/>
                <a:ea typeface="HY바다M" pitchFamily="18" charset="-127"/>
              </a:rPr>
              <a:t>야마타이국의</a:t>
            </a:r>
            <a:r>
              <a:rPr lang="ko-KR" altLang="en-US" sz="2500" dirty="0" smtClean="0">
                <a:latin typeface="HY바다M" pitchFamily="18" charset="-127"/>
                <a:ea typeface="HY바다M" pitchFamily="18" charset="-127"/>
              </a:rPr>
              <a:t> 등장과 멸망</a:t>
            </a:r>
            <a:endParaRPr lang="en-US" altLang="ko-KR" sz="2500" dirty="0" smtClean="0">
              <a:latin typeface="HY바다M" pitchFamily="18" charset="-127"/>
              <a:ea typeface="HY바다M" pitchFamily="18" charset="-127"/>
            </a:endParaRPr>
          </a:p>
          <a:p>
            <a:endParaRPr lang="ko-KR" altLang="en-US" dirty="0"/>
          </a:p>
        </p:txBody>
      </p:sp>
    </p:spTree>
  </p:cSld>
  <p:clrMapOvr>
    <a:masterClrMapping/>
  </p:clrMapOvr>
  <p:transition spd="slow">
    <p:fade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r>
              <a:rPr lang="ko-KR" altLang="en-US" b="1" dirty="0" smtClean="0">
                <a:latin typeface="휴먼모음T" pitchFamily="18" charset="-127"/>
                <a:ea typeface="양재소슬체S"/>
              </a:rPr>
              <a:t>소국의 등장과 분립</a:t>
            </a:r>
            <a:endParaRPr lang="ko-KR" altLang="en-US" b="1" dirty="0">
              <a:latin typeface="휴먼모음T" pitchFamily="18" charset="-127"/>
              <a:ea typeface="양재소슬체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3196952"/>
          </a:xfrm>
        </p:spPr>
        <p:txBody>
          <a:bodyPr>
            <a:normAutofit/>
          </a:bodyPr>
          <a:lstStyle/>
          <a:p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계급과 수장의 등장 → </a:t>
            </a:r>
            <a:r>
              <a:rPr lang="ko-KR" altLang="en-US" sz="2400" dirty="0" smtClean="0">
                <a:solidFill>
                  <a:schemeClr val="accent2">
                    <a:lumMod val="75000"/>
                  </a:schemeClr>
                </a:solidFill>
                <a:latin typeface="HY바다M" pitchFamily="18" charset="-127"/>
                <a:ea typeface="HY바다M" pitchFamily="18" charset="-127"/>
              </a:rPr>
              <a:t>소국의 등장</a:t>
            </a:r>
            <a:endParaRPr lang="en-US" altLang="ko-KR" sz="2400" dirty="0" smtClean="0">
              <a:solidFill>
                <a:schemeClr val="accent2">
                  <a:lumMod val="75000"/>
                </a:schemeClr>
              </a:solidFill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▶농업발달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,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식량비축 → 정착생활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,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인구증가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,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마을형성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</a:t>
            </a: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                              → 빈부격차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계급형성</a:t>
            </a:r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▶마을확대와 병합을 거듭 → 소국</a:t>
            </a:r>
            <a:endParaRPr lang="en-US" altLang="ko-KR" sz="2400" dirty="0">
              <a:latin typeface="HY바다M" pitchFamily="18" charset="-127"/>
              <a:ea typeface="HY바다M" pitchFamily="18" charset="-127"/>
            </a:endParaRPr>
          </a:p>
          <a:p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소국의 분립</a:t>
            </a:r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▶소국의  왕 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-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중국과의 교류→자기의 권력 강화</a:t>
            </a:r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▶소국 사이 패권 다툼 심각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</a:t>
            </a:r>
          </a:p>
        </p:txBody>
      </p:sp>
      <p:pic>
        <p:nvPicPr>
          <p:cNvPr id="3074" name="Picture 2" descr="http://www.max.hi-ho.ne.jp/m-kat/gisi/kosuu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0" y="4057649"/>
            <a:ext cx="4286250" cy="280035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lus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r>
              <a:rPr lang="ko-KR" altLang="en-US" b="1" dirty="0" err="1" smtClean="0">
                <a:latin typeface="양재소슬체S" pitchFamily="18" charset="-127"/>
                <a:ea typeface="양재소슬체S" pitchFamily="18" charset="-127"/>
              </a:rPr>
              <a:t>야마타이국의</a:t>
            </a:r>
            <a:r>
              <a:rPr lang="ko-KR" altLang="en-US" b="1" dirty="0" smtClean="0">
                <a:latin typeface="양재소슬체S" pitchFamily="18" charset="-127"/>
                <a:ea typeface="양재소슬체S" pitchFamily="18" charset="-127"/>
              </a:rPr>
              <a:t> 등장과 멸망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75856" y="1772816"/>
            <a:ext cx="5868144" cy="4392488"/>
          </a:xfrm>
        </p:spPr>
        <p:txBody>
          <a:bodyPr>
            <a:normAutofit fontScale="92500" lnSpcReduction="10000"/>
          </a:bodyPr>
          <a:lstStyle/>
          <a:p>
            <a:r>
              <a:rPr lang="ko-KR" altLang="en-US" sz="2400" dirty="0" err="1" smtClean="0">
                <a:latin typeface="HY바다M" pitchFamily="18" charset="-127"/>
                <a:ea typeface="HY바다M" pitchFamily="18" charset="-127"/>
              </a:rPr>
              <a:t>야마타이국의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등장</a:t>
            </a:r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3C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경 </a:t>
            </a:r>
            <a:r>
              <a:rPr lang="ko-KR" altLang="en-US" sz="2400" dirty="0" err="1" smtClean="0">
                <a:latin typeface="HY바다M" pitchFamily="18" charset="-127"/>
                <a:ea typeface="HY바다M" pitchFamily="18" charset="-127"/>
              </a:rPr>
              <a:t>히미코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여왕 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-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통일 국가 성립</a:t>
            </a:r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r>
              <a:rPr lang="ko-KR" altLang="en-US" sz="2400" dirty="0" err="1" smtClean="0">
                <a:latin typeface="HY바다M" pitchFamily="18" charset="-127"/>
                <a:ea typeface="HY바다M" pitchFamily="18" charset="-127"/>
              </a:rPr>
              <a:t>야마타이국의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통치조직</a:t>
            </a:r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▶연합국가 형성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</a:t>
            </a: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▶권력기구 정비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</a:t>
            </a:r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▶계급사회 진전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</a:t>
            </a:r>
          </a:p>
          <a:p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중국과의 교류 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→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권력강화를 꾀함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</a:t>
            </a:r>
          </a:p>
          <a:p>
            <a:r>
              <a:rPr lang="ko-KR" altLang="en-US" sz="2400" dirty="0" err="1" smtClean="0">
                <a:latin typeface="HY바다M" pitchFamily="18" charset="-127"/>
                <a:ea typeface="HY바다M" pitchFamily="18" charset="-127"/>
              </a:rPr>
              <a:t>야마타이국의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멸망</a:t>
            </a:r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</a:t>
            </a:r>
            <a:r>
              <a:rPr lang="ko-KR" altLang="en-US" sz="2400" dirty="0" err="1" smtClean="0">
                <a:latin typeface="HY바다M" pitchFamily="18" charset="-127"/>
                <a:ea typeface="HY바다M" pitchFamily="18" charset="-127"/>
              </a:rPr>
              <a:t>히미토의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사망  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→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혼란 야기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</a:t>
            </a: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</a:t>
            </a:r>
            <a:r>
              <a:rPr lang="ko-KR" altLang="en-US" sz="2400" dirty="0" err="1" smtClean="0">
                <a:latin typeface="HY바다M" pitchFamily="18" charset="-127"/>
                <a:ea typeface="HY바다M" pitchFamily="18" charset="-127"/>
              </a:rPr>
              <a:t>야마토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조정 정복에 의해 멸망 </a:t>
            </a:r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        (</a:t>
            </a:r>
            <a:r>
              <a:rPr lang="ko-KR" altLang="en-US" sz="2400" dirty="0" err="1" smtClean="0">
                <a:latin typeface="HY바다M" pitchFamily="18" charset="-127"/>
                <a:ea typeface="HY바다M" pitchFamily="18" charset="-127"/>
              </a:rPr>
              <a:t>규슈설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)</a:t>
            </a:r>
          </a:p>
          <a:p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endParaRPr lang="en-US" altLang="ko-KR" sz="2400" dirty="0" smtClean="0">
              <a:latin typeface="가는안상수체" pitchFamily="2" charset="-127"/>
              <a:ea typeface="가는안상수체" pitchFamily="2" charset="-127"/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21" name="_x158714976" descr="EMB00000d5c588d"/>
          <p:cNvPicPr>
            <a:picLocks noChangeAspect="1" noChangeArrowheads="1"/>
          </p:cNvPicPr>
          <p:nvPr/>
        </p:nvPicPr>
        <p:blipFill>
          <a:blip r:embed="rId4" cstate="print"/>
          <a:srcRect l="10344" t="24355" r="74216" b="51367"/>
          <a:stretch>
            <a:fillRect/>
          </a:stretch>
        </p:blipFill>
        <p:spPr bwMode="auto">
          <a:xfrm>
            <a:off x="179512" y="1628800"/>
            <a:ext cx="3024336" cy="475252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lus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3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ko-KR" altLang="en-US" sz="8800" dirty="0" smtClean="0">
                <a:latin typeface="HY바다M" pitchFamily="18" charset="-127"/>
                <a:ea typeface="HY바다M" pitchFamily="18" charset="-127"/>
              </a:rPr>
              <a:t>이상 </a:t>
            </a:r>
            <a:r>
              <a:rPr lang="en-US" altLang="ko-KR" sz="8800" dirty="0" smtClean="0">
                <a:latin typeface="HY바다M" pitchFamily="18" charset="-127"/>
                <a:ea typeface="HY바다M" pitchFamily="18" charset="-127"/>
              </a:rPr>
              <a:t>1</a:t>
            </a:r>
            <a:r>
              <a:rPr lang="ko-KR" altLang="en-US" sz="8000" dirty="0" smtClean="0">
                <a:latin typeface="HY바다M" pitchFamily="18" charset="-127"/>
                <a:ea typeface="HY바다M" pitchFamily="18" charset="-127"/>
              </a:rPr>
              <a:t>조였습니다</a:t>
            </a:r>
            <a:endParaRPr lang="en-US" altLang="ko-KR" sz="8000" dirty="0" smtClean="0">
              <a:latin typeface="HY바다M" pitchFamily="18" charset="-127"/>
              <a:ea typeface="HY바다M" pitchFamily="18" charset="-127"/>
            </a:endParaRPr>
          </a:p>
          <a:p>
            <a:pPr algn="ctr">
              <a:buNone/>
            </a:pPr>
            <a:r>
              <a:rPr lang="ko-KR" altLang="en-US" sz="8800" dirty="0" smtClean="0">
                <a:latin typeface="HY바다M" pitchFamily="18" charset="-127"/>
                <a:ea typeface="HY바다M" pitchFamily="18" charset="-127"/>
              </a:rPr>
              <a:t>감사합니다</a:t>
            </a:r>
            <a:endParaRPr lang="ko-KR" altLang="en-US" sz="8800" dirty="0">
              <a:latin typeface="HY바다M" pitchFamily="18" charset="-127"/>
              <a:ea typeface="HY바다M" pitchFamily="18" charset="-127"/>
            </a:endParaRPr>
          </a:p>
        </p:txBody>
      </p:sp>
    </p:spTree>
  </p:cSld>
  <p:clrMapOvr>
    <a:masterClrMapping/>
  </p:clrMapOvr>
  <p:transition spd="med">
    <p:plus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1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2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81" name="_x74667200" descr="EMB00000d5c5873"/>
          <p:cNvPicPr>
            <a:picLocks noChangeAspect="1" noChangeArrowheads="1"/>
          </p:cNvPicPr>
          <p:nvPr/>
        </p:nvPicPr>
        <p:blipFill>
          <a:blip r:embed="rId3" cstate="print"/>
          <a:srcRect l="39603" t="42926" r="35867" b="39020"/>
          <a:stretch>
            <a:fillRect/>
          </a:stretch>
        </p:blipFill>
        <p:spPr bwMode="auto">
          <a:xfrm>
            <a:off x="-14068" y="0"/>
            <a:ext cx="9144000" cy="3861048"/>
          </a:xfrm>
          <a:prstGeom prst="rect">
            <a:avLst/>
          </a:prstGeom>
          <a:noFill/>
        </p:spPr>
      </p:pic>
      <p:sp>
        <p:nvSpPr>
          <p:cNvPr id="4" name="직사각형 3"/>
          <p:cNvSpPr/>
          <p:nvPr/>
        </p:nvSpPr>
        <p:spPr>
          <a:xfrm>
            <a:off x="395536" y="2564904"/>
            <a:ext cx="821571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5400" b="1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안상수2006굵은" pitchFamily="18" charset="-127"/>
                <a:ea typeface="안상수2006굵은" pitchFamily="18" charset="-127"/>
              </a:rPr>
              <a:t>1</a:t>
            </a:r>
            <a:r>
              <a:rPr lang="en-US" altLang="ko-KR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안상수2006굵은" pitchFamily="18" charset="-127"/>
                <a:ea typeface="안상수2006굵은" pitchFamily="18" charset="-127"/>
              </a:rPr>
              <a:t>. </a:t>
            </a:r>
            <a:r>
              <a:rPr lang="ko-KR" altLang="en-US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안상수2006굵은" pitchFamily="18" charset="-127"/>
                <a:ea typeface="안상수2006굵은" pitchFamily="18" charset="-127"/>
              </a:rPr>
              <a:t>일본열도와 일본인의 형성과 기원</a:t>
            </a:r>
            <a:endParaRPr lang="en-US" altLang="ko-KR" sz="5400" b="1" dirty="0" smtClean="0">
              <a:solidFill>
                <a:schemeClr val="accent1">
                  <a:lumMod val="75000"/>
                </a:schemeClr>
              </a:solidFill>
              <a:latin typeface="안상수2006굵은" pitchFamily="18" charset="-127"/>
              <a:ea typeface="안상수2006굵은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2080" y="4221088"/>
            <a:ext cx="38519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ko-KR" altLang="en-US" sz="2500" dirty="0" smtClean="0">
                <a:latin typeface="HY바다M" pitchFamily="18" charset="-127"/>
                <a:ea typeface="HY바다M" pitchFamily="18" charset="-127"/>
              </a:rPr>
              <a:t> ▷ 일본 소개</a:t>
            </a:r>
            <a:endParaRPr lang="en-US" altLang="ko-KR" sz="25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r>
              <a:rPr lang="ko-KR" altLang="en-US" sz="2500" dirty="0" smtClean="0">
                <a:latin typeface="HY바다M" pitchFamily="18" charset="-127"/>
                <a:ea typeface="HY바다M" pitchFamily="18" charset="-127"/>
              </a:rPr>
              <a:t> ▷ 건국신화</a:t>
            </a:r>
            <a:endParaRPr lang="en-US" altLang="ko-KR" sz="25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r>
              <a:rPr lang="ko-KR" altLang="en-US" sz="2500" dirty="0" smtClean="0">
                <a:latin typeface="HY바다M" pitchFamily="18" charset="-127"/>
                <a:ea typeface="HY바다M" pitchFamily="18" charset="-127"/>
              </a:rPr>
              <a:t> ▷ 일본열도 형성</a:t>
            </a:r>
            <a:endParaRPr lang="en-US" altLang="ko-KR" sz="25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r>
              <a:rPr lang="ko-KR" altLang="en-US" sz="2500" dirty="0" smtClean="0">
                <a:latin typeface="HY바다M" pitchFamily="18" charset="-127"/>
                <a:ea typeface="HY바다M" pitchFamily="18" charset="-127"/>
              </a:rPr>
              <a:t> ▷ 일본민족의 기원 </a:t>
            </a:r>
            <a:r>
              <a:rPr lang="en-US" altLang="ko-KR" sz="2500" dirty="0" smtClean="0">
                <a:latin typeface="HY바다M" pitchFamily="18" charset="-127"/>
                <a:ea typeface="HY바다M" pitchFamily="18" charset="-127"/>
              </a:rPr>
              <a:t>1</a:t>
            </a:r>
          </a:p>
          <a:p>
            <a:pPr>
              <a:buNone/>
            </a:pPr>
            <a:r>
              <a:rPr lang="ko-KR" altLang="en-US" sz="2500" dirty="0" smtClean="0">
                <a:latin typeface="HY바다M" pitchFamily="18" charset="-127"/>
                <a:ea typeface="HY바다M" pitchFamily="18" charset="-127"/>
              </a:rPr>
              <a:t> ▷ 일본민족의 기원 </a:t>
            </a:r>
            <a:r>
              <a:rPr lang="en-US" altLang="ko-KR" sz="2500" dirty="0" smtClean="0">
                <a:latin typeface="HY바다M" pitchFamily="18" charset="-127"/>
                <a:ea typeface="HY바다M" pitchFamily="18" charset="-127"/>
              </a:rPr>
              <a:t>2</a:t>
            </a:r>
          </a:p>
          <a:p>
            <a:endParaRPr lang="ko-KR" altLang="en-US" sz="2500" dirty="0">
              <a:latin typeface="HY바다M" pitchFamily="18" charset="-127"/>
              <a:ea typeface="HY바다M" pitchFamily="18" charset="-127"/>
            </a:endParaRPr>
          </a:p>
        </p:txBody>
      </p:sp>
    </p:spTree>
  </p:cSld>
  <p:clrMapOvr>
    <a:masterClrMapping/>
  </p:clrMapOvr>
  <p:transition spd="med">
    <p:plus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일본영토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628800"/>
            <a:ext cx="3368675" cy="2520751"/>
          </a:xfrm>
          <a:prstGeom prst="rect">
            <a:avLst/>
          </a:prstGeom>
          <a:noFill/>
        </p:spPr>
      </p:pic>
      <p:sp>
        <p:nvSpPr>
          <p:cNvPr id="5147" name="Oval 27"/>
          <p:cNvSpPr>
            <a:spLocks noChangeArrowheads="1"/>
          </p:cNvSpPr>
          <p:nvPr/>
        </p:nvSpPr>
        <p:spPr bwMode="auto">
          <a:xfrm>
            <a:off x="5436096" y="3429000"/>
            <a:ext cx="431800" cy="431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HY바다M" pitchFamily="18" charset="-127"/>
              <a:ea typeface="HY바다M" pitchFamily="18" charset="-127"/>
            </a:endParaRPr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blipFill>
            <a:blip r:embed="rId4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ko-KR" altLang="en-US" sz="4000" b="1" dirty="0" smtClean="0">
                <a:latin typeface="양재소슬체S" pitchFamily="18" charset="-127"/>
                <a:ea typeface="양재소슬체S" pitchFamily="18" charset="-127"/>
              </a:rPr>
              <a:t>일본 소개</a:t>
            </a:r>
            <a:endParaRPr lang="ko-KR" altLang="en-US" sz="4000" b="1" dirty="0"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41992" y="1357298"/>
            <a:ext cx="4677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smtClean="0">
                <a:latin typeface="HY바다M" pitchFamily="18" charset="-127"/>
                <a:ea typeface="HY바다M" pitchFamily="18" charset="-127"/>
              </a:rPr>
              <a:t> 개요 </a:t>
            </a:r>
            <a:r>
              <a:rPr lang="en-US" altLang="ko-KR" dirty="0" smtClean="0">
                <a:latin typeface="HY바다M" pitchFamily="18" charset="-127"/>
                <a:ea typeface="HY바다M" pitchFamily="18" charset="-127"/>
              </a:rPr>
              <a:t>: </a:t>
            </a:r>
            <a:r>
              <a:rPr lang="ko-KR" altLang="en-US" dirty="0" err="1" smtClean="0">
                <a:latin typeface="HY바다M" pitchFamily="18" charset="-127"/>
                <a:ea typeface="HY바다M" pitchFamily="18" charset="-127"/>
              </a:rPr>
              <a:t>규슈</a:t>
            </a:r>
            <a:r>
              <a:rPr lang="en-US" altLang="ko-KR" dirty="0" smtClean="0">
                <a:latin typeface="HY바다M" pitchFamily="18" charset="-127"/>
                <a:ea typeface="HY바다M" pitchFamily="18" charset="-127"/>
              </a:rPr>
              <a:t>, </a:t>
            </a:r>
            <a:r>
              <a:rPr lang="ko-KR" altLang="en-US" dirty="0" err="1" smtClean="0">
                <a:latin typeface="HY바다M" pitchFamily="18" charset="-127"/>
                <a:ea typeface="HY바다M" pitchFamily="18" charset="-127"/>
              </a:rPr>
              <a:t>시코쿠</a:t>
            </a:r>
            <a:r>
              <a:rPr lang="en-US" altLang="ko-KR" dirty="0" smtClean="0">
                <a:latin typeface="HY바다M" pitchFamily="18" charset="-127"/>
                <a:ea typeface="HY바다M" pitchFamily="18" charset="-127"/>
              </a:rPr>
              <a:t>, </a:t>
            </a:r>
            <a:r>
              <a:rPr lang="ko-KR" altLang="en-US" dirty="0" err="1" smtClean="0">
                <a:latin typeface="HY바다M" pitchFamily="18" charset="-127"/>
                <a:ea typeface="HY바다M" pitchFamily="18" charset="-127"/>
              </a:rPr>
              <a:t>혼슈</a:t>
            </a:r>
            <a:r>
              <a:rPr lang="en-US" altLang="ko-KR" dirty="0" smtClean="0">
                <a:latin typeface="HY바다M" pitchFamily="18" charset="-127"/>
                <a:ea typeface="HY바다M" pitchFamily="18" charset="-127"/>
              </a:rPr>
              <a:t>, </a:t>
            </a:r>
            <a:r>
              <a:rPr lang="ko-KR" altLang="en-US" dirty="0" smtClean="0">
                <a:latin typeface="HY바다M" pitchFamily="18" charset="-127"/>
                <a:ea typeface="HY바다M" pitchFamily="18" charset="-127"/>
              </a:rPr>
              <a:t>홋카이도 및 </a:t>
            </a:r>
            <a:endParaRPr lang="en-US" altLang="ko-KR" dirty="0" smtClean="0">
              <a:latin typeface="HY바다M" pitchFamily="18" charset="-127"/>
              <a:ea typeface="HY바다M" pitchFamily="18" charset="-127"/>
            </a:endParaRPr>
          </a:p>
          <a:p>
            <a:r>
              <a:rPr lang="en-US" altLang="ko-KR" dirty="0" smtClean="0">
                <a:latin typeface="HY바다M" pitchFamily="18" charset="-127"/>
                <a:ea typeface="HY바다M" pitchFamily="18" charset="-127"/>
              </a:rPr>
              <a:t>           </a:t>
            </a:r>
            <a:r>
              <a:rPr lang="ko-KR" altLang="en-US" dirty="0" smtClean="0">
                <a:latin typeface="HY바다M" pitchFamily="18" charset="-127"/>
                <a:ea typeface="HY바다M" pitchFamily="18" charset="-127"/>
              </a:rPr>
              <a:t>그 부속도서로 </a:t>
            </a:r>
            <a:r>
              <a:rPr lang="ko-KR" altLang="en-US" dirty="0">
                <a:latin typeface="HY바다M" pitchFamily="18" charset="-127"/>
                <a:ea typeface="HY바다M" pitchFamily="18" charset="-127"/>
              </a:rPr>
              <a:t>이루어진 </a:t>
            </a:r>
            <a:r>
              <a:rPr lang="ko-KR" altLang="en-US" dirty="0" smtClean="0">
                <a:latin typeface="HY바다M" pitchFamily="18" charset="-127"/>
                <a:ea typeface="HY바다M" pitchFamily="18" charset="-127"/>
              </a:rPr>
              <a:t>섬나라</a:t>
            </a:r>
            <a:r>
              <a:rPr lang="en-US" altLang="ko-KR" dirty="0" smtClean="0">
                <a:latin typeface="HY바다M" pitchFamily="18" charset="-127"/>
                <a:ea typeface="HY바다M" pitchFamily="18" charset="-127"/>
              </a:rPr>
              <a:t>.</a:t>
            </a:r>
            <a:endParaRPr lang="ko-KR" altLang="en-US" dirty="0">
              <a:latin typeface="HY바다M" pitchFamily="18" charset="-127"/>
              <a:ea typeface="HY바다M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23528" y="1988840"/>
            <a:ext cx="18910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smtClean="0">
                <a:latin typeface="HY바다M" pitchFamily="18" charset="-127"/>
                <a:ea typeface="HY바다M" pitchFamily="18" charset="-127"/>
              </a:rPr>
              <a:t> 수도 </a:t>
            </a:r>
            <a:r>
              <a:rPr lang="en-US" altLang="ko-KR" dirty="0" smtClean="0">
                <a:latin typeface="HY바다M" pitchFamily="18" charset="-127"/>
                <a:ea typeface="HY바다M" pitchFamily="18" charset="-127"/>
              </a:rPr>
              <a:t>: </a:t>
            </a:r>
            <a:r>
              <a:rPr lang="ko-KR" altLang="en-US" dirty="0" smtClean="0">
                <a:latin typeface="HY바다M" pitchFamily="18" charset="-127"/>
                <a:ea typeface="HY바다M" pitchFamily="18" charset="-127"/>
              </a:rPr>
              <a:t>도쿄</a:t>
            </a:r>
            <a:endParaRPr lang="ko-KR" altLang="en-US" dirty="0">
              <a:latin typeface="HY바다M" pitchFamily="18" charset="-127"/>
              <a:ea typeface="HY바다M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23528" y="2924944"/>
            <a:ext cx="1962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smtClean="0">
                <a:latin typeface="HY바다M" pitchFamily="18" charset="-127"/>
                <a:ea typeface="HY바다M" pitchFamily="18" charset="-127"/>
              </a:rPr>
              <a:t> 언어 </a:t>
            </a:r>
            <a:r>
              <a:rPr lang="en-US" altLang="ko-KR" dirty="0" smtClean="0">
                <a:latin typeface="HY바다M" pitchFamily="18" charset="-127"/>
                <a:ea typeface="HY바다M" pitchFamily="18" charset="-127"/>
              </a:rPr>
              <a:t>: </a:t>
            </a:r>
            <a:r>
              <a:rPr lang="ko-KR" altLang="en-US" dirty="0" smtClean="0">
                <a:latin typeface="HY바다M" pitchFamily="18" charset="-127"/>
                <a:ea typeface="HY바다M" pitchFamily="18" charset="-127"/>
              </a:rPr>
              <a:t>일본어</a:t>
            </a:r>
            <a:endParaRPr lang="ko-KR" altLang="en-US" dirty="0">
              <a:latin typeface="HY바다M" pitchFamily="18" charset="-127"/>
              <a:ea typeface="HY바다M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23528" y="4869160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smtClean="0">
                <a:latin typeface="HY바다M" pitchFamily="18" charset="-127"/>
                <a:ea typeface="HY바다M" pitchFamily="18" charset="-127"/>
              </a:rPr>
              <a:t> 기후 </a:t>
            </a:r>
            <a:r>
              <a:rPr lang="en-US" altLang="ko-KR" dirty="0" smtClean="0">
                <a:latin typeface="HY바다M" pitchFamily="18" charset="-127"/>
                <a:ea typeface="HY바다M" pitchFamily="18" charset="-127"/>
              </a:rPr>
              <a:t>:, </a:t>
            </a:r>
            <a:r>
              <a:rPr lang="ko-KR" altLang="en-US" u="none" strike="noStrike" dirty="0" smtClean="0">
                <a:latin typeface="HY바다M" pitchFamily="18" charset="-127"/>
                <a:ea typeface="HY바다M" pitchFamily="18" charset="-127"/>
              </a:rPr>
              <a:t>온대다우기후</a:t>
            </a:r>
            <a:endParaRPr lang="en-US" altLang="ko-KR" u="none" strike="noStrike" dirty="0" smtClean="0">
              <a:latin typeface="HY바다M" pitchFamily="18" charset="-127"/>
              <a:ea typeface="HY바다M" pitchFamily="18" charset="-127"/>
            </a:endParaRPr>
          </a:p>
          <a:p>
            <a:r>
              <a:rPr lang="en-US" altLang="ko-KR" dirty="0" smtClean="0">
                <a:latin typeface="HY바다M" pitchFamily="18" charset="-127"/>
                <a:ea typeface="HY바다M" pitchFamily="18" charset="-127"/>
              </a:rPr>
              <a:t>           </a:t>
            </a:r>
            <a:r>
              <a:rPr lang="ko-KR" altLang="en-US" dirty="0" smtClean="0">
                <a:latin typeface="HY바다M" pitchFamily="18" charset="-127"/>
                <a:ea typeface="HY바다M" pitchFamily="18" charset="-127"/>
              </a:rPr>
              <a:t>환태평양지진대</a:t>
            </a:r>
            <a:r>
              <a:rPr lang="en-US" altLang="ko-KR" dirty="0" smtClean="0">
                <a:latin typeface="HY바다M" pitchFamily="18" charset="-127"/>
                <a:ea typeface="HY바다M" pitchFamily="18" charset="-127"/>
              </a:rPr>
              <a:t>, </a:t>
            </a:r>
            <a:r>
              <a:rPr lang="ko-KR" altLang="en-US" dirty="0" smtClean="0">
                <a:latin typeface="HY바다M" pitchFamily="18" charset="-127"/>
                <a:ea typeface="HY바다M" pitchFamily="18" charset="-127"/>
              </a:rPr>
              <a:t>태풍의 이동경로 → 천재지변이 많이 발생 </a:t>
            </a:r>
            <a:endParaRPr lang="ko-KR" altLang="en-US" dirty="0">
              <a:latin typeface="HY바다M" pitchFamily="18" charset="-127"/>
              <a:ea typeface="HY바다M" pitchFamily="18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323528" y="5661248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smtClean="0">
                <a:latin typeface="HY바다M" pitchFamily="18" charset="-127"/>
                <a:ea typeface="HY바다M" pitchFamily="18" charset="-127"/>
              </a:rPr>
              <a:t> 종교 </a:t>
            </a:r>
            <a:r>
              <a:rPr lang="en-US" altLang="ko-KR" dirty="0" smtClean="0">
                <a:latin typeface="HY바다M" pitchFamily="18" charset="-127"/>
                <a:ea typeface="HY바다M" pitchFamily="18" charset="-127"/>
              </a:rPr>
              <a:t>: </a:t>
            </a:r>
            <a:r>
              <a:rPr lang="ko-KR" altLang="en-US" dirty="0" smtClean="0">
                <a:latin typeface="HY바다M" pitchFamily="18" charset="-127"/>
                <a:ea typeface="HY바다M" pitchFamily="18" charset="-127"/>
              </a:rPr>
              <a:t>보통 </a:t>
            </a:r>
            <a:r>
              <a:rPr lang="en-US" altLang="ko-KR" dirty="0" smtClean="0">
                <a:latin typeface="HY바다M" pitchFamily="18" charset="-127"/>
                <a:ea typeface="HY바다M" pitchFamily="18" charset="-127"/>
              </a:rPr>
              <a:t>2</a:t>
            </a:r>
            <a:r>
              <a:rPr lang="ko-KR" altLang="en-US" dirty="0" smtClean="0">
                <a:latin typeface="HY바다M" pitchFamily="18" charset="-127"/>
                <a:ea typeface="HY바다M" pitchFamily="18" charset="-127"/>
              </a:rPr>
              <a:t>가지 이상의 종교를 가짐</a:t>
            </a:r>
            <a:r>
              <a:rPr lang="en-US" altLang="ko-KR" dirty="0" smtClean="0">
                <a:latin typeface="HY바다M" pitchFamily="18" charset="-127"/>
                <a:ea typeface="HY바다M" pitchFamily="18" charset="-127"/>
              </a:rPr>
              <a:t>. </a:t>
            </a:r>
          </a:p>
          <a:p>
            <a:r>
              <a:rPr lang="en-US" altLang="ko-KR" dirty="0" smtClean="0">
                <a:latin typeface="HY바다M" pitchFamily="18" charset="-127"/>
                <a:ea typeface="HY바다M" pitchFamily="18" charset="-127"/>
              </a:rPr>
              <a:t>           </a:t>
            </a:r>
            <a:r>
              <a:rPr lang="ko-KR" altLang="en-US" dirty="0" smtClean="0">
                <a:latin typeface="HY바다M" pitchFamily="18" charset="-127"/>
                <a:ea typeface="HY바다M" pitchFamily="18" charset="-127"/>
              </a:rPr>
              <a:t>불교와 신도가 가장 많음</a:t>
            </a:r>
            <a:r>
              <a:rPr lang="en-US" altLang="ko-KR" dirty="0" smtClean="0">
                <a:latin typeface="HY바다M" pitchFamily="18" charset="-127"/>
                <a:ea typeface="HY바다M" pitchFamily="18" charset="-127"/>
              </a:rPr>
              <a:t>.</a:t>
            </a:r>
            <a:endParaRPr lang="ko-KR" altLang="en-US" dirty="0">
              <a:latin typeface="HY바다M" pitchFamily="18" charset="-127"/>
              <a:ea typeface="HY바다M" pitchFamily="18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323528" y="2420888"/>
            <a:ext cx="37484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smtClean="0">
                <a:latin typeface="HY바다M" pitchFamily="18" charset="-127"/>
                <a:ea typeface="HY바다M" pitchFamily="18" charset="-127"/>
              </a:rPr>
              <a:t> 인구 </a:t>
            </a:r>
            <a:r>
              <a:rPr lang="en-US" altLang="ko-KR" dirty="0" smtClean="0">
                <a:latin typeface="HY바다M" pitchFamily="18" charset="-127"/>
                <a:ea typeface="HY바다M" pitchFamily="18" charset="-127"/>
              </a:rPr>
              <a:t>: 1</a:t>
            </a:r>
            <a:r>
              <a:rPr lang="ko-KR" altLang="en-US" dirty="0" smtClean="0">
                <a:latin typeface="HY바다M" pitchFamily="18" charset="-127"/>
                <a:ea typeface="HY바다M" pitchFamily="18" charset="-127"/>
              </a:rPr>
              <a:t>억 </a:t>
            </a:r>
            <a:r>
              <a:rPr lang="en-US" altLang="ko-KR" dirty="0" smtClean="0">
                <a:latin typeface="HY바다M" pitchFamily="18" charset="-127"/>
                <a:ea typeface="HY바다M" pitchFamily="18" charset="-127"/>
              </a:rPr>
              <a:t>2729</a:t>
            </a:r>
            <a:r>
              <a:rPr lang="ko-KR" altLang="en-US" dirty="0" smtClean="0">
                <a:latin typeface="HY바다M" pitchFamily="18" charset="-127"/>
                <a:ea typeface="HY바다M" pitchFamily="18" charset="-127"/>
              </a:rPr>
              <a:t>만 명 </a:t>
            </a:r>
            <a:r>
              <a:rPr lang="en-US" altLang="ko-KR" dirty="0" smtClean="0">
                <a:latin typeface="HY바다M" pitchFamily="18" charset="-127"/>
                <a:ea typeface="HY바다M" pitchFamily="18" charset="-127"/>
              </a:rPr>
              <a:t>(2008</a:t>
            </a:r>
            <a:r>
              <a:rPr lang="ko-KR" altLang="en-US" dirty="0" smtClean="0">
                <a:latin typeface="HY바다M" pitchFamily="18" charset="-127"/>
                <a:ea typeface="HY바다M" pitchFamily="18" charset="-127"/>
              </a:rPr>
              <a:t>년 기준</a:t>
            </a:r>
            <a:r>
              <a:rPr lang="en-US" altLang="ko-KR" dirty="0" smtClean="0">
                <a:latin typeface="HY바다M" pitchFamily="18" charset="-127"/>
                <a:ea typeface="HY바다M" pitchFamily="18" charset="-127"/>
              </a:rPr>
              <a:t>)</a:t>
            </a:r>
            <a:endParaRPr lang="ko-KR" altLang="en-US" dirty="0">
              <a:latin typeface="HY바다M" pitchFamily="18" charset="-127"/>
              <a:ea typeface="HY바다M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323528" y="3429000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smtClean="0">
                <a:latin typeface="HY바다M" pitchFamily="18" charset="-127"/>
                <a:ea typeface="HY바다M" pitchFamily="18" charset="-127"/>
              </a:rPr>
              <a:t> 통화 </a:t>
            </a:r>
            <a:r>
              <a:rPr lang="en-US" altLang="ko-KR" dirty="0" smtClean="0">
                <a:latin typeface="HY바다M" pitchFamily="18" charset="-127"/>
                <a:ea typeface="HY바다M" pitchFamily="18" charset="-127"/>
              </a:rPr>
              <a:t>: </a:t>
            </a:r>
            <a:r>
              <a:rPr lang="ko-KR" altLang="en-US" dirty="0" smtClean="0">
                <a:latin typeface="HY바다M" pitchFamily="18" charset="-127"/>
                <a:ea typeface="HY바다M" pitchFamily="18" charset="-127"/>
              </a:rPr>
              <a:t>엔</a:t>
            </a:r>
            <a:r>
              <a:rPr lang="en-US" altLang="ko-KR" dirty="0" smtClean="0">
                <a:latin typeface="HY바다M" pitchFamily="18" charset="-127"/>
                <a:ea typeface="HY바다M" pitchFamily="18" charset="-127"/>
              </a:rPr>
              <a:t>(</a:t>
            </a:r>
            <a:r>
              <a:rPr lang="ko-KR" altLang="en-US" dirty="0" smtClean="0">
                <a:latin typeface="HY바다M" pitchFamily="18" charset="-127"/>
                <a:ea typeface="HY바다M" pitchFamily="18" charset="-127"/>
              </a:rPr>
              <a:t>￥</a:t>
            </a:r>
            <a:r>
              <a:rPr lang="en-US" altLang="ko-KR" dirty="0" smtClean="0">
                <a:latin typeface="HY바다M" pitchFamily="18" charset="-127"/>
                <a:ea typeface="HY바다M" pitchFamily="18" charset="-127"/>
              </a:rPr>
              <a:t>)</a:t>
            </a:r>
            <a:endParaRPr lang="ko-KR" altLang="en-US" dirty="0">
              <a:latin typeface="HY바다M" pitchFamily="18" charset="-127"/>
              <a:ea typeface="HY바다M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323528" y="3933056"/>
            <a:ext cx="259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smtClean="0">
                <a:latin typeface="HY바다M" pitchFamily="18" charset="-127"/>
                <a:ea typeface="HY바다M" pitchFamily="18" charset="-127"/>
              </a:rPr>
              <a:t> 정체 </a:t>
            </a:r>
            <a:r>
              <a:rPr lang="en-US" altLang="ko-KR" dirty="0" smtClean="0">
                <a:latin typeface="HY바다M" pitchFamily="18" charset="-127"/>
                <a:ea typeface="HY바다M" pitchFamily="18" charset="-127"/>
              </a:rPr>
              <a:t>: </a:t>
            </a:r>
            <a:r>
              <a:rPr lang="ko-KR" altLang="en-US" dirty="0" smtClean="0">
                <a:latin typeface="HY바다M" pitchFamily="18" charset="-127"/>
                <a:ea typeface="HY바다M" pitchFamily="18" charset="-127"/>
              </a:rPr>
              <a:t> 입헌군주제</a:t>
            </a:r>
            <a:endParaRPr lang="ko-KR" altLang="en-US" dirty="0">
              <a:latin typeface="HY바다M" pitchFamily="18" charset="-127"/>
              <a:ea typeface="HY바다M" pitchFamily="18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323528" y="4365104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dirty="0" smtClean="0">
                <a:latin typeface="HY바다M" pitchFamily="18" charset="-127"/>
                <a:ea typeface="HY바다M" pitchFamily="18" charset="-127"/>
              </a:rPr>
              <a:t> 1</a:t>
            </a:r>
            <a:r>
              <a:rPr lang="ko-KR" altLang="en-US" dirty="0" smtClean="0">
                <a:latin typeface="HY바다M" pitchFamily="18" charset="-127"/>
                <a:ea typeface="HY바다M" pitchFamily="18" charset="-127"/>
              </a:rPr>
              <a:t>인당 </a:t>
            </a:r>
            <a:r>
              <a:rPr lang="en-US" altLang="ko-KR" dirty="0" smtClean="0">
                <a:latin typeface="HY바다M" pitchFamily="18" charset="-127"/>
                <a:ea typeface="HY바다M" pitchFamily="18" charset="-127"/>
              </a:rPr>
              <a:t>GDP</a:t>
            </a:r>
            <a:r>
              <a:rPr lang="ko-KR" altLang="en-US" dirty="0" smtClean="0">
                <a:latin typeface="HY바다M" pitchFamily="18" charset="-127"/>
                <a:ea typeface="HY바다M" pitchFamily="18" charset="-127"/>
              </a:rPr>
              <a:t> </a:t>
            </a:r>
            <a:r>
              <a:rPr lang="en-US" altLang="ko-KR" dirty="0" smtClean="0">
                <a:latin typeface="HY바다M" pitchFamily="18" charset="-127"/>
                <a:ea typeface="HY바다M" pitchFamily="18" charset="-127"/>
              </a:rPr>
              <a:t>: 39,731 </a:t>
            </a:r>
            <a:r>
              <a:rPr lang="ko-KR" altLang="en-US" dirty="0" smtClean="0">
                <a:latin typeface="HY바다M" pitchFamily="18" charset="-127"/>
                <a:ea typeface="HY바다M" pitchFamily="18" charset="-127"/>
              </a:rPr>
              <a:t>＄</a:t>
            </a:r>
            <a:r>
              <a:rPr lang="en-US" altLang="ko-KR" dirty="0" smtClean="0">
                <a:latin typeface="HY바다M" pitchFamily="18" charset="-127"/>
                <a:ea typeface="HY바다M" pitchFamily="18" charset="-127"/>
              </a:rPr>
              <a:t>(2009</a:t>
            </a:r>
            <a:r>
              <a:rPr lang="ko-KR" altLang="en-US" dirty="0" smtClean="0">
                <a:latin typeface="HY바다M" pitchFamily="18" charset="-127"/>
                <a:ea typeface="HY바다M" pitchFamily="18" charset="-127"/>
              </a:rPr>
              <a:t>년 기준</a:t>
            </a:r>
            <a:r>
              <a:rPr lang="en-US" altLang="ko-KR" dirty="0" smtClean="0">
                <a:latin typeface="HY바다M" pitchFamily="18" charset="-127"/>
                <a:ea typeface="HY바다M" pitchFamily="18" charset="-127"/>
              </a:rPr>
              <a:t>)</a:t>
            </a:r>
            <a:endParaRPr lang="ko-KR" altLang="en-US" dirty="0">
              <a:latin typeface="HY바다M" pitchFamily="18" charset="-127"/>
              <a:ea typeface="HY바다M" pitchFamily="18" charset="-127"/>
            </a:endParaRPr>
          </a:p>
        </p:txBody>
      </p:sp>
    </p:spTree>
  </p:cSld>
  <p:clrMapOvr>
    <a:masterClrMapping/>
  </p:clrMapOvr>
  <p:transition spd="med">
    <p:plus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5.18519E-6 C 0.02204 -0.00117 0.04409 -0.00209 0.05295 -0.00255 " pathEditMode="relative" ptsTypes="aA">
                                      <p:cBhvr>
                                        <p:cTn id="8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95 -0.00255 C 0.07864 -0.01366 0.10434 -0.02477 0.11666 -0.02986 C 0.12899 -0.03496 0.12812 -0.03449 0.12743 -0.0338 " pathEditMode="relative" ptsTypes="aaA">
                                      <p:cBhvr>
                                        <p:cTn id="11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89 -0.04769 C 0.19479 -0.12454 0.25087 -0.20116 0.27326 -0.23195 " pathEditMode="relative" ptsTypes="aA">
                                      <p:cBhvr>
                                        <p:cTn id="14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1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7" grpId="0" animBg="1"/>
      <p:bldP spid="5147" grpId="1" animBg="1"/>
      <p:bldP spid="5147" grpId="2" animBg="1"/>
      <p:bldP spid="5147" grpId="3" animBg="1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ko-KR" altLang="en-US" sz="4000" b="1" dirty="0" smtClean="0">
                <a:latin typeface="양재소슬체S" pitchFamily="18" charset="-127"/>
                <a:ea typeface="양재소슬체S" pitchFamily="18" charset="-127"/>
              </a:rPr>
              <a:t>건국신화</a:t>
            </a:r>
            <a:endParaRPr lang="ko-KR" altLang="en-US" sz="4000" b="1" dirty="0">
              <a:latin typeface="양재소슬체S" pitchFamily="18" charset="-127"/>
              <a:ea typeface="양재소슬체S" pitchFamily="18" charset="-127"/>
            </a:endParaRPr>
          </a:p>
        </p:txBody>
      </p:sp>
      <p:pic>
        <p:nvPicPr>
          <p:cNvPr id="5" name="내용 개체 틀 4" descr="건국신화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1268760"/>
            <a:ext cx="3707904" cy="5589240"/>
          </a:xfrm>
          <a:prstGeom prst="rect">
            <a:avLst/>
          </a:prstGeom>
        </p:spPr>
      </p:pic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51232" y="1844824"/>
            <a:ext cx="5437112" cy="4464496"/>
          </a:xfrm>
          <a:prstGeom prst="roundRect">
            <a:avLst>
              <a:gd name="adj" fmla="val 5856"/>
            </a:avLst>
          </a:prstGeom>
          <a:solidFill>
            <a:srgbClr val="FFFFFF"/>
          </a:solidFill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l"/>
            <a:endParaRPr lang="en-US" altLang="ko-KR" dirty="0" smtClean="0"/>
          </a:p>
        </p:txBody>
      </p:sp>
      <p:sp>
        <p:nvSpPr>
          <p:cNvPr id="13" name="아래쪽 화살표 12"/>
          <p:cNvSpPr/>
          <p:nvPr/>
        </p:nvSpPr>
        <p:spPr>
          <a:xfrm>
            <a:off x="2483768" y="2492896"/>
            <a:ext cx="216024" cy="288032"/>
          </a:xfrm>
          <a:prstGeom prst="downArrow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아래쪽 화살표 13"/>
          <p:cNvSpPr/>
          <p:nvPr/>
        </p:nvSpPr>
        <p:spPr>
          <a:xfrm>
            <a:off x="2483768" y="3284984"/>
            <a:ext cx="216024" cy="288032"/>
          </a:xfrm>
          <a:prstGeom prst="downArrow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아래쪽 화살표 14"/>
          <p:cNvSpPr/>
          <p:nvPr/>
        </p:nvSpPr>
        <p:spPr>
          <a:xfrm>
            <a:off x="2483768" y="4437112"/>
            <a:ext cx="216024" cy="288032"/>
          </a:xfrm>
          <a:prstGeom prst="downArrow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내용 개체 틀 2"/>
          <p:cNvSpPr txBox="1">
            <a:spLocks/>
          </p:cNvSpPr>
          <p:nvPr/>
        </p:nvSpPr>
        <p:spPr>
          <a:xfrm>
            <a:off x="-66316" y="2060848"/>
            <a:ext cx="5508104" cy="4248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바다M" pitchFamily="18" charset="-127"/>
                <a:ea typeface="HY바다M" pitchFamily="18" charset="-127"/>
                <a:cs typeface="+mn-cs"/>
              </a:rPr>
              <a:t>천지개벽으로 시작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바다M" pitchFamily="18" charset="-127"/>
                <a:ea typeface="HY바다M" pitchFamily="18" charset="-127"/>
                <a:cs typeface="+mn-cs"/>
              </a:rPr>
              <a:t>.</a:t>
            </a: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Y바다M" pitchFamily="18" charset="-127"/>
              <a:ea typeface="HY바다M" pitchFamily="18" charset="-127"/>
              <a:cs typeface="+mn-cs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바다M" pitchFamily="18" charset="-127"/>
                <a:ea typeface="HY바다M" pitchFamily="18" charset="-127"/>
                <a:cs typeface="+mn-cs"/>
              </a:rPr>
              <a:t>남신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바다M" pitchFamily="18" charset="-127"/>
                <a:ea typeface="HY바다M" pitchFamily="18" charset="-127"/>
                <a:cs typeface="+mn-cs"/>
              </a:rPr>
              <a:t> </a:t>
            </a: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HY바다M" pitchFamily="18" charset="-127"/>
                <a:ea typeface="HY바다M" pitchFamily="18" charset="-127"/>
                <a:cs typeface="+mn-cs"/>
              </a:rPr>
              <a:t>이자나기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바다M" pitchFamily="18" charset="-127"/>
                <a:ea typeface="HY바다M" pitchFamily="18" charset="-127"/>
                <a:cs typeface="+mn-cs"/>
              </a:rPr>
              <a:t>, 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바다M" pitchFamily="18" charset="-127"/>
                <a:ea typeface="HY바다M" pitchFamily="18" charset="-127"/>
                <a:cs typeface="+mn-cs"/>
              </a:rPr>
              <a:t>여신 </a:t>
            </a: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HY바다M" pitchFamily="18" charset="-127"/>
                <a:ea typeface="HY바다M" pitchFamily="18" charset="-127"/>
                <a:cs typeface="+mn-cs"/>
              </a:rPr>
              <a:t>이자나미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바다M" pitchFamily="18" charset="-127"/>
                <a:ea typeface="HY바다M" pitchFamily="18" charset="-127"/>
                <a:cs typeface="+mn-cs"/>
              </a:rPr>
              <a:t>.</a:t>
            </a: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Y바다M" pitchFamily="18" charset="-127"/>
              <a:ea typeface="HY바다M" pitchFamily="18" charset="-127"/>
              <a:cs typeface="+mn-cs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바다M" pitchFamily="18" charset="-127"/>
                <a:ea typeface="HY바다M" pitchFamily="18" charset="-127"/>
                <a:cs typeface="+mn-cs"/>
              </a:rPr>
              <a:t>일본 열도를 만듦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바다M" pitchFamily="18" charset="-127"/>
                <a:ea typeface="HY바다M" pitchFamily="18" charset="-127"/>
                <a:cs typeface="+mn-cs"/>
              </a:rPr>
              <a:t>.</a:t>
            </a: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바다M" pitchFamily="18" charset="-127"/>
                <a:ea typeface="HY바다M" pitchFamily="18" charset="-127"/>
                <a:cs typeface="+mn-cs"/>
              </a:rPr>
              <a:t>여러 신들이 태어남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바다M" pitchFamily="18" charset="-127"/>
                <a:ea typeface="HY바다M" pitchFamily="18" charset="-127"/>
                <a:cs typeface="+mn-cs"/>
              </a:rPr>
              <a:t>.</a:t>
            </a: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Y바다M" pitchFamily="18" charset="-127"/>
              <a:ea typeface="HY바다M" pitchFamily="18" charset="-127"/>
              <a:cs typeface="+mn-cs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바다M" pitchFamily="18" charset="-127"/>
                <a:ea typeface="HY바다M" pitchFamily="18" charset="-127"/>
                <a:cs typeface="+mn-cs"/>
              </a:rPr>
              <a:t>스사노오의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바다M" pitchFamily="18" charset="-127"/>
                <a:ea typeface="HY바다M" pitchFamily="18" charset="-127"/>
                <a:cs typeface="+mn-cs"/>
              </a:rPr>
              <a:t> 직계후손 </a:t>
            </a: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HY바다M" pitchFamily="18" charset="-127"/>
                <a:ea typeface="HY바다M" pitchFamily="18" charset="-127"/>
                <a:cs typeface="+mn-cs"/>
              </a:rPr>
              <a:t>와카미케누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HY바다M" pitchFamily="18" charset="-127"/>
                <a:ea typeface="HY바다M" pitchFamily="18" charset="-127"/>
                <a:cs typeface="+mn-cs"/>
              </a:rPr>
              <a:t> </a:t>
            </a: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HY바다M" pitchFamily="18" charset="-127"/>
                <a:ea typeface="HY바다M" pitchFamily="18" charset="-127"/>
                <a:cs typeface="+mn-cs"/>
              </a:rPr>
              <a:t>노미코토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LnTx/>
              <a:uFillTx/>
              <a:latin typeface="HY바다M" pitchFamily="18" charset="-127"/>
              <a:ea typeface="HY바다M" pitchFamily="18" charset="-127"/>
              <a:cs typeface="+mn-cs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바다M" pitchFamily="18" charset="-127"/>
                <a:ea typeface="HY바다M" pitchFamily="18" charset="-127"/>
                <a:cs typeface="+mn-cs"/>
              </a:rPr>
              <a:t>일본의 초대 천황인 </a:t>
            </a:r>
            <a:r>
              <a:rPr kumimoji="0" lang="ko-KR" altLang="en-US" sz="2400" b="1" i="0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HY바다M" pitchFamily="18" charset="-127"/>
                <a:ea typeface="HY바다M" pitchFamily="18" charset="-127"/>
                <a:cs typeface="+mn-cs"/>
              </a:rPr>
              <a:t>진무</a:t>
            </a: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바다M" pitchFamily="18" charset="-127"/>
                <a:ea typeface="HY바다M" pitchFamily="18" charset="-127"/>
                <a:cs typeface="+mn-cs"/>
              </a:rPr>
              <a:t>가 됨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바다M" pitchFamily="18" charset="-127"/>
                <a:ea typeface="HY바다M" pitchFamily="18" charset="-127"/>
                <a:cs typeface="+mn-cs"/>
              </a:rPr>
              <a:t>. </a:t>
            </a:r>
            <a:b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바다M" pitchFamily="18" charset="-127"/>
                <a:ea typeface="HY바다M" pitchFamily="18" charset="-127"/>
                <a:cs typeface="+mn-cs"/>
              </a:rPr>
            </a:br>
            <a:endParaRPr kumimoji="0" lang="ko-KR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Y바다M" pitchFamily="18" charset="-127"/>
              <a:ea typeface="HY바다M" pitchFamily="18" charset="-127"/>
              <a:cs typeface="+mn-cs"/>
            </a:endParaRPr>
          </a:p>
        </p:txBody>
      </p:sp>
    </p:spTree>
  </p:cSld>
  <p:clrMapOvr>
    <a:masterClrMapping/>
  </p:clrMapOvr>
  <p:transition spd="med">
    <p:plus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r>
              <a:rPr lang="ko-KR" altLang="en-US" b="1" dirty="0" smtClean="0">
                <a:latin typeface="양재소슬체S" pitchFamily="18" charset="-127"/>
                <a:ea typeface="양재소슬체S" pitchFamily="18" charset="-127"/>
              </a:rPr>
              <a:t>일본열도 형성</a:t>
            </a:r>
            <a:endParaRPr lang="ko-KR" altLang="en-US" b="1" dirty="0"/>
          </a:p>
        </p:txBody>
      </p:sp>
      <p:sp>
        <p:nvSpPr>
          <p:cNvPr id="6" name="내용 개체 틀 5"/>
          <p:cNvSpPr>
            <a:spLocks noGrp="1"/>
          </p:cNvSpPr>
          <p:nvPr>
            <p:ph idx="1"/>
          </p:nvPr>
        </p:nvSpPr>
        <p:spPr>
          <a:xfrm>
            <a:off x="683568" y="4221088"/>
            <a:ext cx="8229600" cy="2193107"/>
          </a:xfrm>
        </p:spPr>
        <p:txBody>
          <a:bodyPr>
            <a:normAutofit lnSpcReduction="10000"/>
          </a:bodyPr>
          <a:lstStyle/>
          <a:p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빙하기와 간빙기의 반복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</a:t>
            </a:r>
          </a:p>
          <a:p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2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만여 년 이전 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-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남북으로 대륙이 연결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</a:t>
            </a:r>
          </a:p>
          <a:p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1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만 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2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천여 년 이전 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-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대륙에서 완전히 분리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</a:t>
            </a: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          </a:t>
            </a:r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               </a:t>
            </a:r>
            <a:r>
              <a:rPr lang="ko-KR" altLang="en-US" dirty="0" err="1" smtClean="0">
                <a:latin typeface="HY바다M" pitchFamily="18" charset="-127"/>
                <a:ea typeface="HY바다M" pitchFamily="18" charset="-127"/>
              </a:rPr>
              <a:t>현재의오늘날과</a:t>
            </a:r>
            <a:r>
              <a:rPr lang="ko-KR" altLang="en-US" dirty="0" smtClean="0">
                <a:latin typeface="HY바다M" pitchFamily="18" charset="-127"/>
                <a:ea typeface="HY바다M" pitchFamily="18" charset="-127"/>
              </a:rPr>
              <a:t> 같은 모습</a:t>
            </a:r>
            <a:r>
              <a:rPr lang="en-US" altLang="ko-KR" dirty="0" smtClean="0">
                <a:latin typeface="HY바다M" pitchFamily="18" charset="-127"/>
                <a:ea typeface="HY바다M" pitchFamily="18" charset="-127"/>
              </a:rPr>
              <a:t>.</a:t>
            </a:r>
            <a:endParaRPr lang="ko-KR" altLang="en-US" dirty="0">
              <a:latin typeface="HY바다M" pitchFamily="18" charset="-127"/>
              <a:ea typeface="HY바다M" pitchFamily="18" charset="-127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7" name="_x34831632" descr="EMB00000d5c587a"/>
          <p:cNvPicPr>
            <a:picLocks noChangeAspect="1" noChangeArrowheads="1"/>
          </p:cNvPicPr>
          <p:nvPr/>
        </p:nvPicPr>
        <p:blipFill>
          <a:blip r:embed="rId4" cstate="print"/>
          <a:srcRect l="31635" t="31181" r="14328" b="49187"/>
          <a:stretch>
            <a:fillRect/>
          </a:stretch>
        </p:blipFill>
        <p:spPr bwMode="auto">
          <a:xfrm>
            <a:off x="683568" y="1484784"/>
            <a:ext cx="7488832" cy="2376264"/>
          </a:xfrm>
          <a:prstGeom prst="rect">
            <a:avLst/>
          </a:prstGeom>
          <a:noFill/>
        </p:spPr>
      </p:pic>
      <p:sp>
        <p:nvSpPr>
          <p:cNvPr id="10" name="AutoShape 14"/>
          <p:cNvSpPr>
            <a:spLocks noChangeArrowheads="1"/>
          </p:cNvSpPr>
          <p:nvPr/>
        </p:nvSpPr>
        <p:spPr bwMode="ltGray">
          <a:xfrm>
            <a:off x="1187625" y="5841975"/>
            <a:ext cx="864096" cy="567489"/>
          </a:xfrm>
          <a:prstGeom prst="rightArrow">
            <a:avLst>
              <a:gd name="adj1" fmla="val 50000"/>
              <a:gd name="adj2" fmla="val 58333"/>
            </a:avLst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25000">
                <a:schemeClr val="tx2">
                  <a:lumMod val="40000"/>
                  <a:lumOff val="60000"/>
                </a:schemeClr>
              </a:gs>
              <a:gs pos="7500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</p:spTree>
  </p:cSld>
  <p:clrMapOvr>
    <a:masterClrMapping/>
  </p:clrMapOvr>
  <p:transition spd="med">
    <p:plus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68152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ko-KR" altLang="en-US" sz="4900" b="1" dirty="0" smtClean="0">
                <a:latin typeface="양재소슬체S" pitchFamily="18" charset="-127"/>
                <a:ea typeface="양재소슬체S" pitchFamily="18" charset="-127"/>
              </a:rPr>
              <a:t>일본민족의 기원</a:t>
            </a:r>
            <a:r>
              <a:rPr lang="en-US" altLang="ko-KR" sz="4900" b="1" dirty="0" smtClean="0">
                <a:latin typeface="양재소슬체S" pitchFamily="18" charset="-127"/>
                <a:ea typeface="양재소슬체S" pitchFamily="18" charset="-127"/>
              </a:rPr>
              <a:t>1</a:t>
            </a:r>
            <a:r>
              <a:rPr lang="en-US" altLang="ko-KR" sz="4900" dirty="0" smtClean="0">
                <a:latin typeface="양재소슬체S" pitchFamily="18" charset="-127"/>
                <a:ea typeface="양재소슬체S" pitchFamily="18" charset="-127"/>
              </a:rPr>
              <a:t/>
            </a:r>
            <a:br>
              <a:rPr lang="en-US" altLang="ko-KR" sz="4900" dirty="0" smtClean="0">
                <a:latin typeface="양재소슬체S" pitchFamily="18" charset="-127"/>
                <a:ea typeface="양재소슬체S" pitchFamily="18" charset="-127"/>
              </a:rPr>
            </a:br>
            <a:r>
              <a:rPr lang="en-US" altLang="ko-KR" sz="4000" dirty="0">
                <a:latin typeface="HY바다M" pitchFamily="18" charset="-127"/>
                <a:ea typeface="HY바다M" pitchFamily="18" charset="-127"/>
              </a:rPr>
              <a:t>-</a:t>
            </a:r>
            <a:r>
              <a:rPr lang="ko-KR" altLang="en-US" sz="4000" dirty="0" smtClean="0">
                <a:latin typeface="HY바다M" pitchFamily="18" charset="-127"/>
                <a:ea typeface="HY바다M" pitchFamily="18" charset="-127"/>
              </a:rPr>
              <a:t>혈통을 통해 알아본 일본 민족의 기원</a:t>
            </a:r>
            <a:r>
              <a:rPr lang="en-US" altLang="ko-KR" sz="4000" dirty="0">
                <a:latin typeface="HY바다M" pitchFamily="18" charset="-127"/>
                <a:ea typeface="HY바다M" pitchFamily="18" charset="-127"/>
              </a:rPr>
              <a:t>-</a:t>
            </a:r>
            <a:endParaRPr lang="ko-KR" altLang="en-US" sz="4000" dirty="0">
              <a:latin typeface="HY바다M" pitchFamily="18" charset="-127"/>
              <a:ea typeface="HY바다M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5536" y="2060847"/>
            <a:ext cx="8229600" cy="244827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 -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많은 종족들의 혈통을 이어받아 구성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</a:t>
            </a: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 한국이나 </a:t>
            </a:r>
            <a:r>
              <a:rPr lang="ko-KR" altLang="en-US" sz="2400" dirty="0" err="1" smtClean="0">
                <a:latin typeface="HY바다M" pitchFamily="18" charset="-127"/>
                <a:ea typeface="HY바다M" pitchFamily="18" charset="-127"/>
              </a:rPr>
              <a:t>몽골족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-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체형이나 피부색</a:t>
            </a:r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 남방 폴리네시아 종족 </a:t>
            </a:r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   ▶ </a:t>
            </a:r>
            <a:r>
              <a:rPr lang="ko-KR" altLang="en-US" sz="2400" dirty="0" err="1" smtClean="0">
                <a:latin typeface="HY바다M" pitchFamily="18" charset="-127"/>
                <a:ea typeface="HY바다M" pitchFamily="18" charset="-127"/>
              </a:rPr>
              <a:t>아이누족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 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-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몸에 털이 많음</a:t>
            </a:r>
            <a:endParaRPr lang="en-US" altLang="ko-KR" sz="2400" dirty="0" smtClean="0">
              <a:latin typeface="HY바다M" pitchFamily="18" charset="-127"/>
              <a:ea typeface="HY바다M" pitchFamily="18" charset="-127"/>
            </a:endParaRPr>
          </a:p>
          <a:p>
            <a:endParaRPr lang="ko-KR" altLang="en-US" dirty="0">
              <a:latin typeface="HY바다M" pitchFamily="18" charset="-127"/>
              <a:ea typeface="HY바다M" pitchFamily="18" charset="-127"/>
            </a:endParaRPr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8673" name="_x157812840" descr="EMB00000d5c5885"/>
          <p:cNvPicPr>
            <a:picLocks noChangeAspect="1" noChangeArrowheads="1"/>
          </p:cNvPicPr>
          <p:nvPr/>
        </p:nvPicPr>
        <p:blipFill>
          <a:blip r:embed="rId4" cstate="print"/>
          <a:srcRect l="12402" t="36328" r="68050" b="45627"/>
          <a:stretch>
            <a:fillRect/>
          </a:stretch>
        </p:blipFill>
        <p:spPr bwMode="auto">
          <a:xfrm>
            <a:off x="3059832" y="4149080"/>
            <a:ext cx="3473505" cy="2708920"/>
          </a:xfrm>
          <a:prstGeom prst="rect">
            <a:avLst/>
          </a:prstGeom>
          <a:noFill/>
        </p:spPr>
      </p:pic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8675" name="_x157897232" descr="EMB00000d5c5888"/>
          <p:cNvPicPr>
            <a:picLocks noChangeAspect="1" noChangeArrowheads="1"/>
          </p:cNvPicPr>
          <p:nvPr/>
        </p:nvPicPr>
        <p:blipFill>
          <a:blip r:embed="rId5" cstate="print"/>
          <a:srcRect l="28273" t="42407" r="40723" b="29735"/>
          <a:stretch>
            <a:fillRect/>
          </a:stretch>
        </p:blipFill>
        <p:spPr bwMode="auto">
          <a:xfrm>
            <a:off x="1" y="4149080"/>
            <a:ext cx="3059832" cy="2708920"/>
          </a:xfrm>
          <a:prstGeom prst="rect">
            <a:avLst/>
          </a:prstGeom>
          <a:noFill/>
        </p:spPr>
      </p:pic>
      <p:pic>
        <p:nvPicPr>
          <p:cNvPr id="28678" name="Picture 6" descr="http://image.kyobobook.co.kr/images/booklog/885/book/binijuni_0806051456018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4149080"/>
            <a:ext cx="2627784" cy="2708920"/>
          </a:xfrm>
          <a:prstGeom prst="rect">
            <a:avLst/>
          </a:prstGeom>
          <a:noFill/>
        </p:spPr>
      </p:pic>
      <p:sp>
        <p:nvSpPr>
          <p:cNvPr id="9" name="AutoShape 3"/>
          <p:cNvSpPr>
            <a:spLocks noChangeArrowheads="1"/>
          </p:cNvSpPr>
          <p:nvPr/>
        </p:nvSpPr>
        <p:spPr bwMode="gray">
          <a:xfrm>
            <a:off x="453476" y="1469048"/>
            <a:ext cx="3240360" cy="576064"/>
          </a:xfrm>
          <a:prstGeom prst="roundRect">
            <a:avLst>
              <a:gd name="adj" fmla="val 12699"/>
            </a:avLst>
          </a:prstGeom>
          <a:solidFill>
            <a:srgbClr val="7CD10E">
              <a:alpha val="39000"/>
            </a:srgb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일본인은 단일민족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?</a:t>
            </a:r>
            <a:endParaRPr lang="ko-KR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울릉도M" pitchFamily="18" charset="-127"/>
              <a:ea typeface="HY울릉도M" pitchFamily="18" charset="-127"/>
            </a:endParaRPr>
          </a:p>
        </p:txBody>
      </p:sp>
    </p:spTree>
  </p:cSld>
  <p:clrMapOvr>
    <a:masterClrMapping/>
  </p:clrMapOvr>
  <p:transition spd="med">
    <p:plus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ko-KR" altLang="en-US" sz="4900" b="1" dirty="0" smtClean="0">
                <a:latin typeface="양재소슬체S" pitchFamily="18" charset="-127"/>
                <a:ea typeface="양재소슬체S" pitchFamily="18" charset="-127"/>
              </a:rPr>
              <a:t>일본민족의 기원</a:t>
            </a:r>
            <a:r>
              <a:rPr lang="en-US" altLang="ko-KR" sz="4900" b="1" dirty="0" smtClean="0">
                <a:latin typeface="양재소슬체S" pitchFamily="18" charset="-127"/>
                <a:ea typeface="양재소슬체S" pitchFamily="18" charset="-127"/>
              </a:rPr>
              <a:t>2</a:t>
            </a:r>
            <a:r>
              <a:rPr lang="en-US" altLang="ko-KR" sz="4900" dirty="0" smtClean="0">
                <a:latin typeface="양재소슬체S" pitchFamily="18" charset="-127"/>
                <a:ea typeface="양재소슬체S" pitchFamily="18" charset="-127"/>
              </a:rPr>
              <a:t/>
            </a:r>
            <a:br>
              <a:rPr lang="en-US" altLang="ko-KR" sz="4900" dirty="0" smtClean="0">
                <a:latin typeface="양재소슬체S" pitchFamily="18" charset="-127"/>
                <a:ea typeface="양재소슬체S" pitchFamily="18" charset="-127"/>
              </a:rPr>
            </a:br>
            <a:r>
              <a:rPr lang="en-US" altLang="ko-KR" sz="4000" dirty="0" smtClean="0">
                <a:latin typeface="HY바다M" pitchFamily="18" charset="-127"/>
                <a:ea typeface="HY바다M" pitchFamily="18" charset="-127"/>
              </a:rPr>
              <a:t>-</a:t>
            </a:r>
            <a:r>
              <a:rPr lang="ko-KR" altLang="en-US" sz="3100" dirty="0" smtClean="0">
                <a:latin typeface="HY바다M" pitchFamily="18" charset="-127"/>
                <a:ea typeface="HY바다M" pitchFamily="18" charset="-127"/>
              </a:rPr>
              <a:t>언어 체계를 통해 알아본 일본 민족의 기원</a:t>
            </a:r>
            <a:r>
              <a:rPr lang="en-US" altLang="ko-KR" sz="4000" dirty="0" smtClean="0">
                <a:latin typeface="HY바다M" pitchFamily="18" charset="-127"/>
                <a:ea typeface="HY바다M" pitchFamily="18" charset="-127"/>
              </a:rPr>
              <a:t>-</a:t>
            </a:r>
            <a:endParaRPr lang="ko-KR" altLang="en-US" sz="4000" dirty="0">
              <a:latin typeface="HY바다M" pitchFamily="18" charset="-127"/>
              <a:ea typeface="HY바다M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1556793"/>
            <a:ext cx="8229600" cy="10081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▶ 한국어와 몽골어 </a:t>
            </a:r>
            <a:r>
              <a:rPr lang="en-US" altLang="ko-KR" sz="2400" dirty="0">
                <a:latin typeface="HY바다M" pitchFamily="18" charset="-127"/>
                <a:ea typeface="HY바다M" pitchFamily="18" charset="-127"/>
              </a:rPr>
              <a:t>-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어순이 같음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</a:t>
            </a:r>
          </a:p>
          <a:p>
            <a:pPr>
              <a:buNone/>
            </a:pP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▶ 폴리네시아어 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- </a:t>
            </a:r>
            <a:r>
              <a:rPr lang="ko-KR" altLang="en-US" sz="2400" dirty="0" smtClean="0">
                <a:latin typeface="HY바다M" pitchFamily="18" charset="-127"/>
                <a:ea typeface="HY바다M" pitchFamily="18" charset="-127"/>
              </a:rPr>
              <a:t>어휘가 비슷함</a:t>
            </a:r>
            <a:r>
              <a:rPr lang="en-US" altLang="ko-KR" sz="2400" dirty="0" smtClean="0">
                <a:latin typeface="HY바다M" pitchFamily="18" charset="-127"/>
                <a:ea typeface="HY바다M" pitchFamily="18" charset="-127"/>
              </a:rPr>
              <a:t>.</a:t>
            </a:r>
            <a:endParaRPr lang="ko-KR" altLang="en-US" sz="2400" dirty="0">
              <a:latin typeface="HY바다M" pitchFamily="18" charset="-127"/>
              <a:ea typeface="HY바다M" pitchFamily="18" charset="-127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9457" name="_x34264896" descr="EMB00000fc0458d"/>
          <p:cNvPicPr>
            <a:picLocks noChangeAspect="1" noChangeArrowheads="1"/>
          </p:cNvPicPr>
          <p:nvPr/>
        </p:nvPicPr>
        <p:blipFill>
          <a:blip r:embed="rId4" cstate="print"/>
          <a:srcRect l="34042" t="22232" r="27335" b="30722"/>
          <a:stretch>
            <a:fillRect/>
          </a:stretch>
        </p:blipFill>
        <p:spPr bwMode="auto">
          <a:xfrm>
            <a:off x="14068" y="2681536"/>
            <a:ext cx="9144000" cy="417646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lus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34821848" descr="EMB00000d5c5868"/>
          <p:cNvPicPr>
            <a:picLocks noChangeAspect="1" noChangeArrowheads="1"/>
          </p:cNvPicPr>
          <p:nvPr/>
        </p:nvPicPr>
        <p:blipFill>
          <a:blip r:embed="rId3" cstate="print"/>
          <a:srcRect l="49438" t="38205" r="31635" b="44365"/>
          <a:stretch>
            <a:fillRect/>
          </a:stretch>
        </p:blipFill>
        <p:spPr bwMode="auto">
          <a:xfrm>
            <a:off x="0" y="0"/>
            <a:ext cx="9144000" cy="386104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292080" y="3789040"/>
            <a:ext cx="345638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ko-KR" altLang="en-US" sz="2500" dirty="0" smtClean="0">
                <a:latin typeface="HY바다M" pitchFamily="18" charset="-127"/>
                <a:ea typeface="HY바다M" pitchFamily="18" charset="-127"/>
              </a:rPr>
              <a:t>▷ </a:t>
            </a:r>
            <a:r>
              <a:rPr lang="ko-KR" altLang="en-US" sz="2500" dirty="0" err="1" smtClean="0">
                <a:latin typeface="HY바다M" pitchFamily="18" charset="-127"/>
                <a:ea typeface="HY바다M" pitchFamily="18" charset="-127"/>
              </a:rPr>
              <a:t>선토기시대의</a:t>
            </a:r>
            <a:r>
              <a:rPr lang="ko-KR" altLang="en-US" sz="2500" dirty="0" smtClean="0">
                <a:latin typeface="HY바다M" pitchFamily="18" charset="-127"/>
                <a:ea typeface="HY바다M" pitchFamily="18" charset="-127"/>
              </a:rPr>
              <a:t> 생활</a:t>
            </a:r>
            <a:endParaRPr lang="en-US" altLang="ko-KR" sz="25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r>
              <a:rPr lang="ko-KR" altLang="en-US" sz="2500" dirty="0" smtClean="0">
                <a:latin typeface="HY바다M" pitchFamily="18" charset="-127"/>
                <a:ea typeface="HY바다M" pitchFamily="18" charset="-127"/>
              </a:rPr>
              <a:t> </a:t>
            </a:r>
            <a:endParaRPr lang="en-US" altLang="ko-KR" sz="2500" dirty="0" smtClean="0">
              <a:latin typeface="HY바다M" pitchFamily="18" charset="-127"/>
              <a:ea typeface="HY바다M" pitchFamily="18" charset="-127"/>
            </a:endParaRPr>
          </a:p>
          <a:p>
            <a:pPr>
              <a:buNone/>
            </a:pPr>
            <a:r>
              <a:rPr lang="ko-KR" altLang="en-US" sz="2500" dirty="0" smtClean="0">
                <a:latin typeface="HY바다M" pitchFamily="18" charset="-127"/>
                <a:ea typeface="HY바다M" pitchFamily="18" charset="-127"/>
              </a:rPr>
              <a:t>▷ </a:t>
            </a:r>
            <a:r>
              <a:rPr lang="ko-KR" altLang="en-US" sz="2500" dirty="0" err="1" smtClean="0">
                <a:latin typeface="HY바다M" pitchFamily="18" charset="-127"/>
                <a:ea typeface="HY바다M" pitchFamily="18" charset="-127"/>
              </a:rPr>
              <a:t>선토기시대의</a:t>
            </a:r>
            <a:r>
              <a:rPr lang="ko-KR" altLang="en-US" sz="2500" dirty="0" smtClean="0">
                <a:latin typeface="HY바다M" pitchFamily="18" charset="-127"/>
                <a:ea typeface="HY바다M" pitchFamily="18" charset="-127"/>
              </a:rPr>
              <a:t> 유적</a:t>
            </a:r>
            <a:endParaRPr lang="en-US" altLang="ko-KR" sz="2500" dirty="0" smtClean="0">
              <a:latin typeface="HY바다M" pitchFamily="18" charset="-127"/>
              <a:ea typeface="HY바다M" pitchFamily="18" charset="-127"/>
            </a:endParaRPr>
          </a:p>
          <a:p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1619672" y="2924944"/>
            <a:ext cx="60933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안상수2006굵은" pitchFamily="18" charset="-127"/>
                <a:ea typeface="안상수2006굵은" pitchFamily="18" charset="-127"/>
              </a:rPr>
              <a:t>2. </a:t>
            </a:r>
            <a:r>
              <a:rPr lang="ko-KR" altLang="en-US" sz="5400" b="1" spc="200" dirty="0" err="1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안상수2006굵은" pitchFamily="18" charset="-127"/>
                <a:ea typeface="안상수2006굵은" pitchFamily="18" charset="-127"/>
              </a:rPr>
              <a:t>선토기시</a:t>
            </a:r>
            <a:r>
              <a:rPr lang="ko-KR" altLang="en-US" sz="5400" b="1" spc="200" dirty="0" err="1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안상수2006굵은" pitchFamily="18" charset="-127"/>
                <a:ea typeface="안상수2006굵은" pitchFamily="18" charset="-127"/>
              </a:rPr>
              <a:t>대</a:t>
            </a:r>
            <a:r>
              <a:rPr lang="ko-KR" altLang="en-US" sz="5400" b="1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안상수2006굵은" pitchFamily="18" charset="-127"/>
                <a:ea typeface="안상수2006굵은" pitchFamily="18" charset="-127"/>
              </a:rPr>
              <a:t> </a:t>
            </a:r>
            <a:r>
              <a:rPr lang="en-US" altLang="ko-KR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안상수2006굵은" pitchFamily="18" charset="-127"/>
                <a:ea typeface="안상수2006굵은" pitchFamily="18" charset="-127"/>
              </a:rPr>
              <a:t>- </a:t>
            </a:r>
            <a:r>
              <a:rPr lang="ko-KR" altLang="en-US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안상수2006굵은" pitchFamily="18" charset="-127"/>
                <a:ea typeface="안상수2006굵은" pitchFamily="18" charset="-127"/>
              </a:rPr>
              <a:t>구석기시대</a:t>
            </a:r>
            <a:endParaRPr lang="en-US" altLang="ko-KR" sz="5400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  <a:latin typeface="안상수2006굵은" pitchFamily="18" charset="-127"/>
              <a:ea typeface="안상수2006굵은" pitchFamily="18" charset="-127"/>
            </a:endParaRPr>
          </a:p>
        </p:txBody>
      </p:sp>
    </p:spTree>
  </p:cSld>
  <p:clrMapOvr>
    <a:masterClrMapping/>
  </p:clrMapOvr>
  <p:transition spd="slow">
    <p:fade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</TotalTime>
  <Words>841</Words>
  <Application>Microsoft Office PowerPoint</Application>
  <PresentationFormat>화면 슬라이드 쇼(4:3)</PresentationFormat>
  <Paragraphs>217</Paragraphs>
  <Slides>29</Slides>
  <Notes>1</Notes>
  <HiddenSlides>0</HiddenSlides>
  <MMClips>3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29</vt:i4>
      </vt:variant>
    </vt:vector>
  </HeadingPairs>
  <TitlesOfParts>
    <vt:vector size="30" baseType="lpstr">
      <vt:lpstr>Office 테마</vt:lpstr>
      <vt:lpstr>일본 민족의 형성과  일본 국가의 성립</vt:lpstr>
      <vt:lpstr>슬라이드 2</vt:lpstr>
      <vt:lpstr>슬라이드 3</vt:lpstr>
      <vt:lpstr>일본 소개</vt:lpstr>
      <vt:lpstr>건국신화</vt:lpstr>
      <vt:lpstr>일본열도 형성</vt:lpstr>
      <vt:lpstr>일본민족의 기원1 -혈통을 통해 알아본 일본 민족의 기원-</vt:lpstr>
      <vt:lpstr>일본민족의 기원2 -언어 체계를 통해 알아본 일본 민족의 기원-</vt:lpstr>
      <vt:lpstr>슬라이드 9</vt:lpstr>
      <vt:lpstr>선토기시대의 생활</vt:lpstr>
      <vt:lpstr>선토기시대의 유적</vt:lpstr>
      <vt:lpstr>선토기시대의 유적</vt:lpstr>
      <vt:lpstr>슬라이드 13</vt:lpstr>
      <vt:lpstr>조몬시대의 생활</vt:lpstr>
      <vt:lpstr>조몬시대의 생활</vt:lpstr>
      <vt:lpstr>조몬시대의 생활</vt:lpstr>
      <vt:lpstr>조몬시대의 유적</vt:lpstr>
      <vt:lpstr>조몬시대의 유적</vt:lpstr>
      <vt:lpstr>슬라이드 19</vt:lpstr>
      <vt:lpstr>야요이시대의 생활</vt:lpstr>
      <vt:lpstr>야요이시대의 생활</vt:lpstr>
      <vt:lpstr>야요이시대의 유물</vt:lpstr>
      <vt:lpstr>야요이시대의 유물</vt:lpstr>
      <vt:lpstr>야요이시대의 유물</vt:lpstr>
      <vt:lpstr>원시, 고대시대 비교</vt:lpstr>
      <vt:lpstr>슬라이드 26</vt:lpstr>
      <vt:lpstr>소국의 등장과 분립</vt:lpstr>
      <vt:lpstr>야마타이국의 등장과 멸망</vt:lpstr>
      <vt:lpstr>슬라이드 29</vt:lpstr>
    </vt:vector>
  </TitlesOfParts>
  <Company>NEX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Digital NEX</dc:creator>
  <cp:lastModifiedBy>MycomPc</cp:lastModifiedBy>
  <cp:revision>239</cp:revision>
  <dcterms:created xsi:type="dcterms:W3CDTF">2010-09-13T10:00:17Z</dcterms:created>
  <dcterms:modified xsi:type="dcterms:W3CDTF">2010-09-15T11:06:12Z</dcterms:modified>
</cp:coreProperties>
</file>