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57" r:id="rId6"/>
    <p:sldId id="290" r:id="rId7"/>
    <p:sldId id="297" r:id="rId8"/>
    <p:sldId id="298" r:id="rId9"/>
    <p:sldId id="299" r:id="rId10"/>
    <p:sldId id="300" r:id="rId11"/>
    <p:sldId id="301" r:id="rId12"/>
    <p:sldId id="294" r:id="rId13"/>
    <p:sldId id="295" r:id="rId14"/>
    <p:sldId id="260" r:id="rId15"/>
    <p:sldId id="278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4" r:id="rId25"/>
    <p:sldId id="261" r:id="rId26"/>
    <p:sldId id="277" r:id="rId27"/>
    <p:sldId id="269" r:id="rId28"/>
    <p:sldId id="270" r:id="rId29"/>
    <p:sldId id="273" r:id="rId30"/>
    <p:sldId id="275" r:id="rId31"/>
    <p:sldId id="274" r:id="rId32"/>
    <p:sldId id="271" r:id="rId33"/>
    <p:sldId id="272" r:id="rId34"/>
    <p:sldId id="263" r:id="rId35"/>
    <p:sldId id="265" r:id="rId36"/>
    <p:sldId id="264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6" autoAdjust="0"/>
    <p:restoredTop sz="94660"/>
  </p:normalViewPr>
  <p:slideViewPr>
    <p:cSldViewPr>
      <p:cViewPr varScale="1">
        <p:scale>
          <a:sx n="85" d="100"/>
          <a:sy n="85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045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0757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400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0244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524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73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39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2648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197017" y="0"/>
            <a:ext cx="1288050" cy="6858000"/>
            <a:chOff x="251520" y="1268760"/>
            <a:chExt cx="3168352" cy="5589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평행 사변형 5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직선 연결선 7"/>
          <p:cNvCxnSpPr/>
          <p:nvPr userDrawn="1"/>
        </p:nvCxnSpPr>
        <p:spPr>
          <a:xfrm>
            <a:off x="971600" y="476672"/>
            <a:ext cx="75608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 userDrawn="1"/>
        </p:nvGrpSpPr>
        <p:grpSpPr>
          <a:xfrm>
            <a:off x="8499975" y="0"/>
            <a:ext cx="1288050" cy="6858000"/>
            <a:chOff x="251520" y="1268760"/>
            <a:chExt cx="3168352" cy="5589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평행 사변형 11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평행 사변형 12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6"/>
          <p:cNvGrpSpPr>
            <a:grpSpLocks noChangeAspect="1"/>
          </p:cNvGrpSpPr>
          <p:nvPr userDrawn="1"/>
        </p:nvGrpSpPr>
        <p:grpSpPr bwMode="auto">
          <a:xfrm rot="9000000" flipH="1">
            <a:off x="8216352" y="203370"/>
            <a:ext cx="679088" cy="514603"/>
            <a:chOff x="232" y="2278"/>
            <a:chExt cx="1156" cy="876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27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799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953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72F6-C649-4255-A66A-648D95531157}" type="datetimeFigureOut">
              <a:rPr lang="ko-KR" altLang="en-US" smtClean="0"/>
              <a:pPr/>
              <a:t>2014-10-27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6D5-58BB-48CB-907C-6B7402632B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985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serviceapi.nmv.naver.com/flash/convertIframeTag.nhn?vid=A9F2DBB6AFFF94451B82909DE1F3D56A1DE7&amp;outKey=V126a45340abeef4ae5e07204b893d47e1fdaeef7158a2dd8d8cf7204b893d47e1fda&amp;width=720&amp;height=43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naver.com/main/read.nhn?mode=LPOD&amp;mid=tv&amp;oid=422&amp;aid=000005988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이등변 삼각형 48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 rot="10800000" flipH="1">
            <a:off x="323528" y="-1"/>
            <a:ext cx="3816424" cy="6866396"/>
            <a:chOff x="6303432" y="4384518"/>
            <a:chExt cx="1454029" cy="2473480"/>
          </a:xfrm>
        </p:grpSpPr>
        <p:cxnSp>
          <p:nvCxnSpPr>
            <p:cNvPr id="11" name="직선 연결선 10"/>
            <p:cNvCxnSpPr/>
            <p:nvPr/>
          </p:nvCxnSpPr>
          <p:spPr>
            <a:xfrm rot="10800000" flipH="1" flipV="1">
              <a:off x="6303432" y="6123054"/>
              <a:ext cx="576058" cy="73494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0800000" flipV="1">
              <a:off x="6303434" y="4384518"/>
              <a:ext cx="1454027" cy="247348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28"/>
          <p:cNvSpPr/>
          <p:nvPr/>
        </p:nvSpPr>
        <p:spPr>
          <a:xfrm rot="10800000">
            <a:off x="3214678" y="3714752"/>
            <a:ext cx="4665036" cy="1214446"/>
          </a:xfrm>
          <a:custGeom>
            <a:avLst/>
            <a:gdLst/>
            <a:ahLst/>
            <a:cxnLst/>
            <a:rect l="l" t="t" r="r" b="b"/>
            <a:pathLst>
              <a:path w="5651007" h="1441159">
                <a:moveTo>
                  <a:pt x="0" y="0"/>
                </a:moveTo>
                <a:lnTo>
                  <a:pt x="1670586" y="0"/>
                </a:lnTo>
                <a:lnTo>
                  <a:pt x="1669984" y="998"/>
                </a:lnTo>
                <a:lnTo>
                  <a:pt x="5651007" y="998"/>
                </a:lnTo>
                <a:lnTo>
                  <a:pt x="5651007" y="1441159"/>
                </a:lnTo>
                <a:lnTo>
                  <a:pt x="790468" y="1441159"/>
                </a:lnTo>
                <a:lnTo>
                  <a:pt x="790468" y="142120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1682134" y="2455829"/>
            <a:ext cx="7461867" cy="984764"/>
            <a:chOff x="1547664" y="2186887"/>
            <a:chExt cx="7461867" cy="984764"/>
          </a:xfrm>
        </p:grpSpPr>
        <p:grpSp>
          <p:nvGrpSpPr>
            <p:cNvPr id="36" name="그룹 35"/>
            <p:cNvGrpSpPr/>
            <p:nvPr/>
          </p:nvGrpSpPr>
          <p:grpSpPr>
            <a:xfrm>
              <a:off x="1547664" y="2186887"/>
              <a:ext cx="7461867" cy="956763"/>
              <a:chOff x="1547664" y="2186887"/>
              <a:chExt cx="7461867" cy="956763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547664" y="2186887"/>
                <a:ext cx="3751615" cy="956763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299279" y="2186887"/>
                <a:ext cx="3710252" cy="9567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277290" y="2248321"/>
              <a:ext cx="41088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독도 </a:t>
              </a:r>
              <a:r>
                <a:rPr lang="ko-KR" altLang="en-US" sz="5400" dirty="0" err="1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영토학</a:t>
              </a:r>
              <a:r>
                <a:rPr lang="ko-KR" altLang="en-US" sz="54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 </a:t>
              </a:r>
              <a:endParaRPr lang="ko-KR" altLang="en-US" sz="2800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14678" y="3714753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4</a:t>
            </a:r>
            <a:r>
              <a:rPr lang="ko-KR" altLang="en-US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조</a:t>
            </a:r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박경민  백혜진  김현일  김재우 </a:t>
            </a:r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</a:br>
            <a:r>
              <a:rPr lang="ko-KR" altLang="en-US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김예진 </a:t>
            </a:r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박기완  배해인  정동우</a:t>
            </a:r>
            <a:endParaRPr lang="ko-KR" altLang="en-US" dirty="0"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0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4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4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545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무주지 선점 이론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hlinkClick r:id="rId2"/>
              </a:rPr>
              <a:t>http://serviceapi.nmv.naver.com/flash/convertIframeTag.nhn?vid=A9F2DBB6AFFF94451B82909DE1F3D56A1DE7&amp;outKey=V126a45340abeef4ae5e07204b893d47e1fdaeef7158a2dd8d8cf7204b893d47e1fda&amp;width=720&amp;height=438</a:t>
            </a:r>
            <a:endParaRPr lang="ko-KR" altLang="en-US" sz="1400" dirty="0" smtClean="0"/>
          </a:p>
        </p:txBody>
      </p:sp>
      <p:pic>
        <p:nvPicPr>
          <p:cNvPr id="4" name="Picture 3" descr="C:\Users\HYEJIN\Desktop\pdf_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744416" cy="4358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5157192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/>
              <a:t>연합군 최고 사령관 각서</a:t>
            </a:r>
            <a:r>
              <a:rPr lang="en-US" altLang="ko-KR" sz="2200" dirty="0" smtClean="0"/>
              <a:t>(SCAPIN) </a:t>
            </a:r>
            <a:r>
              <a:rPr lang="ko-KR" altLang="en-US" sz="2200" dirty="0" smtClean="0"/>
              <a:t> 제 </a:t>
            </a:r>
            <a:r>
              <a:rPr lang="en-US" altLang="ko-KR" sz="2200" dirty="0" smtClean="0"/>
              <a:t>677</a:t>
            </a:r>
            <a:r>
              <a:rPr lang="ko-KR" altLang="en-US" sz="2200" dirty="0" smtClean="0"/>
              <a:t>호</a:t>
            </a:r>
            <a:endParaRPr lang="ko-KR" altLang="en-US" sz="2200" dirty="0"/>
          </a:p>
        </p:txBody>
      </p:sp>
      <p:pic>
        <p:nvPicPr>
          <p:cNvPr id="1026" name="Picture 2" descr="C:\Users\HYEJIN\Desktop\bandicam 2014-10-26 10-48-28-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7" y="692696"/>
            <a:ext cx="3816424" cy="42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통고의 의무성과 </a:t>
            </a:r>
            <a:r>
              <a:rPr lang="ko-KR" altLang="en-US" dirty="0" err="1" smtClean="0">
                <a:latin typeface="-윤고딕330" pitchFamily="18" charset="-127"/>
                <a:ea typeface="-윤고딕330" pitchFamily="18" charset="-127"/>
              </a:rPr>
              <a:t>비의무성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071546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국제법상 영토 취득 방법의 종류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선점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선점의 대상이 되는 지역은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무주의 지역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이어야 한다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선점하는 국가의 영역취득의사가 존재하고 또 그 의사가 대외적으로 표시됨을 요한다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실효적인 지배를 계속 해야 한다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통고의 의무성과 </a:t>
            </a:r>
            <a:r>
              <a:rPr lang="ko-KR" altLang="en-US" dirty="0" err="1" smtClean="0">
                <a:latin typeface="-윤고딕330" pitchFamily="18" charset="-127"/>
                <a:ea typeface="-윤고딕330" pitchFamily="18" charset="-127"/>
              </a:rPr>
              <a:t>비의무성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927851" y="3357562"/>
            <a:ext cx="3573239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4071942"/>
            <a:ext cx="355989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6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Europe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57224" y="3214686"/>
            <a:ext cx="3857652" cy="2937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209343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4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선점에서 통고는 </a:t>
            </a:r>
          </a:p>
          <a:p>
            <a:pPr>
              <a:defRPr lang="ko-KR" altLang="en-US"/>
            </a:pPr>
            <a:r>
              <a:rPr lang="ko-KR" altLang="en-US" sz="4400" b="1" dirty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            의무화 되어 있는가</a:t>
            </a:r>
            <a:r>
              <a:rPr lang="ko-KR" altLang="en-US" sz="4400" b="1" dirty="0" smtClean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ko-KR" altLang="en-US" sz="4400" b="1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통고의 의무성과 </a:t>
            </a:r>
            <a:r>
              <a:rPr lang="ko-KR" altLang="en-US" dirty="0" err="1" smtClean="0">
                <a:latin typeface="-윤고딕330" pitchFamily="18" charset="-127"/>
                <a:ea typeface="-윤고딕330" pitchFamily="18" charset="-127"/>
              </a:rPr>
              <a:t>비의무성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55576" y="4077072"/>
            <a:ext cx="2304256" cy="1296144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616511"/>
            <a:ext cx="7704857" cy="25964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endParaRPr lang="ko-KR" altLang="en-US" sz="4000" b="1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0" algn="l" defTabSz="900000" eaLnBrk="1" latinLnBrk="1" hangingPunct="1">
              <a:defRPr lang="ko-KR" altLang="en-US"/>
            </a:pPr>
            <a:r>
              <a:rPr lang="ko-KR" altLang="en-US" sz="4400" b="1" i="0" u="none" kern="1200" baseline="0" dirty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  <a:ea typeface="맑은 고딕"/>
                <a:cs typeface="맑은 고딕"/>
              </a:rPr>
              <a:t>선점에서 통고는 </a:t>
            </a:r>
          </a:p>
          <a:p>
            <a:pPr marL="0" algn="l" defTabSz="900000" eaLnBrk="1" latinLnBrk="1" hangingPunct="1">
              <a:defRPr lang="ko-KR" altLang="en-US"/>
            </a:pPr>
            <a:r>
              <a:rPr lang="ko-KR" altLang="en-US" sz="4400" b="1" i="0" u="none" kern="1200" baseline="0" dirty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  <a:ea typeface="맑은 고딕"/>
                <a:cs typeface="맑은 고딕"/>
              </a:rPr>
              <a:t>            의무화 되어 있는가?</a:t>
            </a:r>
            <a:endParaRPr lang="ko-KR" altLang="en-US" sz="3600" b="1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marL="0" algn="l" defTabSz="900000" eaLnBrk="1" latinLnBrk="1" hangingPunct="1">
              <a:defRPr lang="ko-KR" altLang="en-US"/>
            </a:pPr>
            <a:endParaRPr lang="ko-KR" altLang="en-US" sz="3600" b="1" dirty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420888"/>
            <a:ext cx="76438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en-US" altLang="ko-KR" sz="3400" b="1" dirty="0"/>
          </a:p>
          <a:p>
            <a:pPr>
              <a:defRPr lang="ko-KR" altLang="en-US"/>
            </a:pPr>
            <a:r>
              <a:rPr lang="ko-KR" altLang="en-US" sz="3400" b="1" dirty="0"/>
              <a:t>객관적인 관점에서 </a:t>
            </a:r>
            <a:r>
              <a:rPr lang="ko-KR" altLang="en-US" sz="3400" b="1" dirty="0" smtClean="0"/>
              <a:t>무주지 선점이 </a:t>
            </a:r>
            <a:r>
              <a:rPr lang="en-US" altLang="ko-KR" sz="3400" b="1" dirty="0" smtClean="0"/>
              <a:t/>
            </a:r>
            <a:br>
              <a:rPr lang="en-US" altLang="ko-KR" sz="3400" b="1" dirty="0" smtClean="0"/>
            </a:br>
            <a:r>
              <a:rPr lang="ko-KR" altLang="en-US" sz="3400" b="1" dirty="0" err="1" smtClean="0"/>
              <a:t>아닐때는</a:t>
            </a:r>
            <a:r>
              <a:rPr lang="ko-KR" altLang="en-US" sz="3400" b="1" dirty="0" smtClean="0"/>
              <a:t> 통고는 </a:t>
            </a:r>
            <a:r>
              <a:rPr lang="ko-KR" altLang="en-US" sz="3400" b="1" dirty="0"/>
              <a:t>의무화되어야 한다.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5453603"/>
            <a:ext cx="9433048" cy="140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400" b="1" dirty="0"/>
              <a:t>무주지가 아닌 영토를 선점하였고</a:t>
            </a:r>
          </a:p>
          <a:p>
            <a:pPr>
              <a:defRPr lang="ko-KR" altLang="en-US"/>
            </a:pPr>
            <a:r>
              <a:rPr lang="ko-KR" altLang="en-US" sz="3400" b="1" dirty="0"/>
              <a:t>이를  통고하지 않았다</a:t>
            </a:r>
            <a:r>
              <a:rPr lang="ko-KR" altLang="en-US" sz="3400" b="1" dirty="0" smtClean="0"/>
              <a:t>.</a:t>
            </a:r>
            <a:endParaRPr lang="ko-KR" altLang="en-US" dirty="0"/>
          </a:p>
          <a:p>
            <a:pPr>
              <a:defRPr lang="ko-KR" altLang="en-US"/>
            </a:pP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907704" y="2847856"/>
            <a:ext cx="6459810" cy="1025303"/>
            <a:chOff x="1547664" y="2186887"/>
            <a:chExt cx="8323981" cy="1321183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7664" y="2186887"/>
              <a:ext cx="8323981" cy="1299031"/>
              <a:chOff x="1547664" y="2186887"/>
              <a:chExt cx="8323981" cy="1299031"/>
            </a:xfrm>
          </p:grpSpPr>
          <p:sp>
            <p:nvSpPr>
              <p:cNvPr id="21" name="직사각형 28"/>
              <p:cNvSpPr/>
              <p:nvPr/>
            </p:nvSpPr>
            <p:spPr>
              <a:xfrm>
                <a:off x="1547664" y="2186887"/>
                <a:ext cx="5093702" cy="1299031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299278" y="2186887"/>
                <a:ext cx="4572367" cy="12990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323858" y="2199309"/>
              <a:ext cx="6459536" cy="1308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일본의 독도 편입에 대한 </a:t>
              </a: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/>
              </a:r>
              <a:b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</a:b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			</a:t>
              </a:r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양국의 주장</a:t>
              </a:r>
              <a:endParaRPr lang="ko-KR" altLang="en-US" sz="3000" dirty="0">
                <a:solidFill>
                  <a:schemeClr val="bg1"/>
                </a:solidFill>
                <a:latin typeface="+mj-lt"/>
                <a:ea typeface="-윤고딕330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99099" y="2204864"/>
            <a:ext cx="11063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115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323528" y="-1"/>
            <a:ext cx="1511993" cy="20402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2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08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고유 영토론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:\독도영토학\고유영토론 ppt 자료\에도 막부의 질문에 대한 돗토리번 답변서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6795435" cy="457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166" y="60722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에도 막부의 질문에 대한 </a:t>
            </a:r>
            <a:r>
              <a:rPr lang="ko-KR" altLang="en-US" dirty="0" err="1" smtClean="0"/>
              <a:t>돗토리</a:t>
            </a:r>
            <a:r>
              <a:rPr lang="ko-KR" altLang="en-US" dirty="0" smtClean="0"/>
              <a:t> 번 답변서 </a:t>
            </a:r>
            <a:r>
              <a:rPr lang="en-US" altLang="ko-KR" dirty="0" smtClean="0"/>
              <a:t>(1695)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고유 영토론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F:\독도영토학\고유영토론 ppt 자료\대일본국전도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1071546"/>
            <a:ext cx="6500858" cy="4572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592933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일본신지도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中 </a:t>
            </a:r>
            <a:r>
              <a:rPr lang="ko-KR" altLang="en-US" dirty="0" err="1" smtClean="0"/>
              <a:t>오노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에이노스케의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대일본제국전도</a:t>
            </a:r>
            <a:r>
              <a:rPr lang="en-US" altLang="ko-KR" dirty="0" smtClean="0"/>
              <a:t>’(1892)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고유 영토론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F:\독도영토학\고유영토론 ppt 자료\일본신분현지도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4970947" cy="5077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388" y="514351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일본신분현지도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(1946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고유 영토론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F:\독도영토학\고유영토론 ppt 자료\1887년 편찬한 지리 교사서인 '신찬지지'에 수록된 '일본 총도'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6174445" cy="4643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786" y="600076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'</a:t>
            </a:r>
            <a:r>
              <a:rPr lang="ko-KR" altLang="en-US" dirty="0" err="1" smtClean="0"/>
              <a:t>신찬지지</a:t>
            </a:r>
            <a:r>
              <a:rPr lang="en-US" altLang="ko-KR" dirty="0" smtClean="0"/>
              <a:t>'</a:t>
            </a:r>
            <a:r>
              <a:rPr lang="ko-KR" altLang="en-US" dirty="0" smtClean="0"/>
              <a:t>에 수록된 </a:t>
            </a:r>
            <a:r>
              <a:rPr lang="en-US" altLang="ko-KR" dirty="0" smtClean="0"/>
              <a:t>'</a:t>
            </a:r>
            <a:r>
              <a:rPr lang="ko-KR" altLang="en-US" dirty="0" smtClean="0"/>
              <a:t>일본 총도</a:t>
            </a:r>
            <a:r>
              <a:rPr lang="en-US" altLang="ko-KR" dirty="0" smtClean="0"/>
              <a:t>‘ (1887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실효적 지배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6" descr="noname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4857784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528638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은주 시청 </a:t>
            </a:r>
            <a:r>
              <a:rPr lang="ko-KR" altLang="en-US" dirty="0" err="1" smtClean="0"/>
              <a:t>합기</a:t>
            </a:r>
            <a:r>
              <a:rPr lang="en-US" altLang="ko-KR" dirty="0" smtClean="0"/>
              <a:t>(1667)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29" y="0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436040" y="205688"/>
            <a:ext cx="3751615" cy="956763"/>
            <a:chOff x="1547664" y="2186887"/>
            <a:chExt cx="3751615" cy="956763"/>
          </a:xfrm>
        </p:grpSpPr>
        <p:sp>
          <p:nvSpPr>
            <p:cNvPr id="29" name="직사각형 28"/>
            <p:cNvSpPr/>
            <p:nvPr/>
          </p:nvSpPr>
          <p:spPr>
            <a:xfrm>
              <a:off x="1547664" y="2186887"/>
              <a:ext cx="3751615" cy="956763"/>
            </a:xfrm>
            <a:custGeom>
              <a:avLst/>
              <a:gdLst/>
              <a:ahLst/>
              <a:cxnLst/>
              <a:rect l="l" t="t" r="r" b="b"/>
              <a:pathLst>
                <a:path w="5651007" h="1441159">
                  <a:moveTo>
                    <a:pt x="0" y="0"/>
                  </a:moveTo>
                  <a:lnTo>
                    <a:pt x="1670586" y="0"/>
                  </a:lnTo>
                  <a:lnTo>
                    <a:pt x="1669984" y="998"/>
                  </a:lnTo>
                  <a:lnTo>
                    <a:pt x="5651007" y="998"/>
                  </a:lnTo>
                  <a:lnTo>
                    <a:pt x="5651007" y="1441159"/>
                  </a:lnTo>
                  <a:lnTo>
                    <a:pt x="790468" y="1441159"/>
                  </a:lnTo>
                  <a:lnTo>
                    <a:pt x="790468" y="142120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7784" y="2311325"/>
              <a:ext cx="2627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목    차</a:t>
              </a:r>
              <a:endParaRPr lang="ko-KR" altLang="en-US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285852" y="1643050"/>
            <a:ext cx="7858148" cy="1399055"/>
            <a:chOff x="1547664" y="2108054"/>
            <a:chExt cx="5606741" cy="1035596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7664" y="2186887"/>
              <a:ext cx="5606741" cy="956763"/>
              <a:chOff x="1547664" y="2186887"/>
              <a:chExt cx="5606741" cy="956763"/>
            </a:xfrm>
          </p:grpSpPr>
          <p:sp>
            <p:nvSpPr>
              <p:cNvPr id="21" name="직사각형 28"/>
              <p:cNvSpPr/>
              <p:nvPr/>
            </p:nvSpPr>
            <p:spPr>
              <a:xfrm>
                <a:off x="1547664" y="2186887"/>
                <a:ext cx="3751615" cy="956763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299279" y="2186887"/>
                <a:ext cx="1855126" cy="9567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634822" y="2108054"/>
              <a:ext cx="4363131" cy="97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영토 편입의 국제법적 </a:t>
              </a:r>
              <a: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원칙</a:t>
              </a:r>
              <a:endParaRPr lang="ko-KR" altLang="en-US" sz="4000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2694" y="1200633"/>
            <a:ext cx="76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7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 bwMode="auto">
          <a:xfrm rot="15747440">
            <a:off x="4993287" y="560539"/>
            <a:ext cx="1632509" cy="1237092"/>
            <a:chOff x="232" y="2278"/>
            <a:chExt cx="1156" cy="876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2285985" y="3357562"/>
            <a:ext cx="6858016" cy="1399055"/>
            <a:chOff x="1547664" y="2108054"/>
            <a:chExt cx="5606741" cy="1035596"/>
          </a:xfrm>
        </p:grpSpPr>
        <p:grpSp>
          <p:nvGrpSpPr>
            <p:cNvPr id="55" name="그룹 18"/>
            <p:cNvGrpSpPr/>
            <p:nvPr/>
          </p:nvGrpSpPr>
          <p:grpSpPr>
            <a:xfrm>
              <a:off x="1547664" y="2186887"/>
              <a:ext cx="5606741" cy="956763"/>
              <a:chOff x="1547664" y="2186887"/>
              <a:chExt cx="5606741" cy="956763"/>
            </a:xfrm>
          </p:grpSpPr>
          <p:sp>
            <p:nvSpPr>
              <p:cNvPr id="57" name="직사각형 28"/>
              <p:cNvSpPr/>
              <p:nvPr/>
            </p:nvSpPr>
            <p:spPr>
              <a:xfrm>
                <a:off x="1547664" y="2186887"/>
                <a:ext cx="3751615" cy="956763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5299279" y="2186887"/>
                <a:ext cx="1855126" cy="9567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634822" y="2108054"/>
              <a:ext cx="4363131" cy="97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일본의 독도편입에 </a:t>
              </a:r>
              <a: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대한 한일 양국의 주장</a:t>
              </a:r>
              <a:endParaRPr lang="ko-KR" altLang="en-US" sz="4000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462826" y="2915145"/>
            <a:ext cx="76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7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3180713" y="5014425"/>
            <a:ext cx="5963288" cy="1399055"/>
            <a:chOff x="1547664" y="2108054"/>
            <a:chExt cx="5606741" cy="1035596"/>
          </a:xfrm>
        </p:grpSpPr>
        <p:grpSp>
          <p:nvGrpSpPr>
            <p:cNvPr id="62" name="그룹 18"/>
            <p:cNvGrpSpPr/>
            <p:nvPr/>
          </p:nvGrpSpPr>
          <p:grpSpPr>
            <a:xfrm>
              <a:off x="1547664" y="2186887"/>
              <a:ext cx="5606741" cy="956763"/>
              <a:chOff x="1547664" y="2186887"/>
              <a:chExt cx="5606741" cy="956763"/>
            </a:xfrm>
          </p:grpSpPr>
          <p:sp>
            <p:nvSpPr>
              <p:cNvPr id="64" name="직사각형 28"/>
              <p:cNvSpPr/>
              <p:nvPr/>
            </p:nvSpPr>
            <p:spPr>
              <a:xfrm>
                <a:off x="1547664" y="2186887"/>
                <a:ext cx="3751615" cy="956763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299279" y="2186887"/>
                <a:ext cx="1855126" cy="9567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634822" y="2108054"/>
              <a:ext cx="4363131" cy="97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일본 주장의</a:t>
              </a:r>
              <a: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/>
              </a:r>
              <a:br>
                <a:rPr lang="en-US" altLang="ko-KR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</a:br>
              <a:r>
                <a:rPr lang="ko-KR" altLang="en-US" sz="4000" dirty="0" smtClean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모순점</a:t>
              </a:r>
              <a:endParaRPr lang="ko-KR" altLang="en-US" sz="4000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357554" y="4572008"/>
            <a:ext cx="59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7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9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실효적 지배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6" descr="noname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7143800" cy="478634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42976" y="614364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신 한일 어업협약 </a:t>
            </a:r>
            <a:r>
              <a:rPr lang="en-US" altLang="ko-KR" dirty="0" smtClean="0"/>
              <a:t>(1998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실효적 지배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6" descr="독도망루터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4357718" cy="4572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2928934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1904</a:t>
            </a:r>
            <a:r>
              <a:rPr lang="ko-KR" altLang="en-US" dirty="0" smtClean="0"/>
              <a:t>년 조</a:t>
            </a:r>
            <a:r>
              <a:rPr lang="en-US" altLang="ko-KR" dirty="0" smtClean="0"/>
              <a:t>·</a:t>
            </a:r>
            <a:r>
              <a:rPr lang="ko-KR" altLang="en-US" dirty="0" smtClean="0"/>
              <a:t>일 의정서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1905</a:t>
            </a:r>
            <a:r>
              <a:rPr lang="ko-KR" altLang="en-US" dirty="0" smtClean="0"/>
              <a:t>년 일본 </a:t>
            </a:r>
            <a:r>
              <a:rPr lang="ko-KR" altLang="en-US" dirty="0" err="1" smtClean="0"/>
              <a:t>시마네현</a:t>
            </a:r>
            <a:r>
              <a:rPr lang="ko-KR" altLang="en-US" dirty="0" smtClean="0"/>
              <a:t> 고시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1906</a:t>
            </a:r>
            <a:r>
              <a:rPr lang="ko-KR" altLang="en-US" dirty="0" smtClean="0"/>
              <a:t>년 대한제국에 통보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l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7286676" cy="371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535782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서기 </a:t>
            </a:r>
            <a:r>
              <a:rPr lang="en-US" altLang="ko-KR" dirty="0" smtClean="0"/>
              <a:t>512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지증왕</a:t>
            </a:r>
            <a:r>
              <a:rPr lang="ko-KR" altLang="en-US" dirty="0" smtClean="0"/>
              <a:t> </a:t>
            </a:r>
            <a:r>
              <a:rPr lang="en-US" altLang="ko-KR" dirty="0" smtClean="0"/>
              <a:t>13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 ‘</a:t>
            </a:r>
            <a:r>
              <a:rPr lang="ko-KR" altLang="en-US" dirty="0" err="1" smtClean="0"/>
              <a:t>이사부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독도점령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09" y="10734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한국의 독도 발견과 영유의식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일로청한명세신도’중 한일 국경이 명기된 부분확대 지도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215238" cy="360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1501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‘</a:t>
            </a:r>
            <a:r>
              <a:rPr lang="ko-KR" altLang="en-US" dirty="0" err="1" smtClean="0"/>
              <a:t>일로청한명세신도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중 한일 국경이 표기된 지도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09" y="10734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한국의 독도 발견과 영유의식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i000002340033_tm_chu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7500990" cy="3429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14351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일본측에서 독도가 조선의 영토라 밝힌 고서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3909" y="10734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한국의 독도 발견과 영유의식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907704" y="2847859"/>
            <a:ext cx="6459810" cy="1025300"/>
            <a:chOff x="1547664" y="2186887"/>
            <a:chExt cx="8323981" cy="1321177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7664" y="2186887"/>
              <a:ext cx="8323981" cy="1299031"/>
              <a:chOff x="1547664" y="2186887"/>
              <a:chExt cx="8323981" cy="1299031"/>
            </a:xfrm>
          </p:grpSpPr>
          <p:sp>
            <p:nvSpPr>
              <p:cNvPr id="21" name="직사각형 28"/>
              <p:cNvSpPr/>
              <p:nvPr/>
            </p:nvSpPr>
            <p:spPr>
              <a:xfrm>
                <a:off x="1547664" y="2186887"/>
                <a:ext cx="5093702" cy="1299031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299278" y="2186887"/>
                <a:ext cx="4572367" cy="12990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310637" y="2199305"/>
              <a:ext cx="6549024" cy="130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일본 주장의</a:t>
              </a: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/>
              </a:r>
              <a:b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</a:b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			</a:t>
              </a:r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모순점</a:t>
              </a:r>
              <a:endParaRPr lang="ko-KR" altLang="en-US" sz="3000" dirty="0">
                <a:solidFill>
                  <a:schemeClr val="bg1"/>
                </a:solidFill>
                <a:latin typeface="+mj-lt"/>
                <a:ea typeface="-윤고딕330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99099" y="2204864"/>
            <a:ext cx="11063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115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323528" y="-1"/>
            <a:ext cx="1511993" cy="20402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2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408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샌프란시스코 강화 조약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컴대문\Desktop\동아일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4860032" cy="5589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26431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1947</a:t>
            </a:r>
            <a:r>
              <a:rPr lang="ko-KR" altLang="en-US" dirty="0" smtClean="0"/>
              <a:t>년 발간된 </a:t>
            </a:r>
            <a:r>
              <a:rPr lang="ko-KR" altLang="en-US" dirty="0" err="1" smtClean="0"/>
              <a:t>동아일보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샌프란시스코 강화 조약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컴대문\Desktop\asdsa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4536503" cy="52565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9322" y="492919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 국방부 장관의 비밀 문서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샌프란시스코 강화 조약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컴대문\Desktop\독도관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3643338" cy="3888432"/>
          </a:xfrm>
          <a:prstGeom prst="rect">
            <a:avLst/>
          </a:prstGeom>
          <a:noFill/>
        </p:spPr>
      </p:pic>
      <p:pic>
        <p:nvPicPr>
          <p:cNvPr id="5" name="Picture 3" descr="C:\Users\컴대문\Desktop\ㅁㄴㅇㄴㅁㅇㅁ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82270"/>
            <a:ext cx="3656664" cy="34757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550070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 국무부에서 작성한 보고서 ↑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50030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주한미대사관이 미 국무부 앞으로 보낸 문서 ↓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일본의 실토적 지배주장의 모순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3" descr="안용복 동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3009765" cy="4525963"/>
          </a:xfrm>
          <a:prstGeom prst="rect">
            <a:avLst/>
          </a:prstGeom>
        </p:spPr>
      </p:pic>
      <p:pic>
        <p:nvPicPr>
          <p:cNvPr id="5" name="그림 4" descr="기념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4357718" cy="291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514351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안용복 </a:t>
            </a:r>
            <a:r>
              <a:rPr lang="en-US" altLang="ko-KR" dirty="0" smtClean="0"/>
              <a:t>(</a:t>
            </a:r>
            <a:r>
              <a:rPr lang="ko-KR" altLang="en-US" dirty="0" smtClean="0"/>
              <a:t>조선 후기 어부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/>
          <p:cNvGrpSpPr/>
          <p:nvPr/>
        </p:nvGrpSpPr>
        <p:grpSpPr>
          <a:xfrm>
            <a:off x="1907704" y="2847858"/>
            <a:ext cx="6459810" cy="1025301"/>
            <a:chOff x="1547664" y="2186887"/>
            <a:chExt cx="8323981" cy="1321179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7664" y="2186887"/>
              <a:ext cx="8323981" cy="1299031"/>
              <a:chOff x="1547664" y="2186887"/>
              <a:chExt cx="8323981" cy="1299031"/>
            </a:xfrm>
          </p:grpSpPr>
          <p:sp>
            <p:nvSpPr>
              <p:cNvPr id="21" name="직사각형 28"/>
              <p:cNvSpPr/>
              <p:nvPr/>
            </p:nvSpPr>
            <p:spPr>
              <a:xfrm>
                <a:off x="1547664" y="2186887"/>
                <a:ext cx="5093702" cy="1299031"/>
              </a:xfrm>
              <a:custGeom>
                <a:avLst/>
                <a:gdLst/>
                <a:ahLst/>
                <a:cxnLst/>
                <a:rect l="l" t="t" r="r" b="b"/>
                <a:pathLst>
                  <a:path w="5651007" h="1441159">
                    <a:moveTo>
                      <a:pt x="0" y="0"/>
                    </a:moveTo>
                    <a:lnTo>
                      <a:pt x="1670586" y="0"/>
                    </a:lnTo>
                    <a:lnTo>
                      <a:pt x="1669984" y="998"/>
                    </a:lnTo>
                    <a:lnTo>
                      <a:pt x="5651007" y="998"/>
                    </a:lnTo>
                    <a:lnTo>
                      <a:pt x="5651007" y="1441159"/>
                    </a:lnTo>
                    <a:lnTo>
                      <a:pt x="790468" y="1441159"/>
                    </a:lnTo>
                    <a:lnTo>
                      <a:pt x="790468" y="142120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299278" y="2186887"/>
                <a:ext cx="4572367" cy="12990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310637" y="2199306"/>
              <a:ext cx="6549024" cy="130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영토 편입의 국제법적 </a:t>
              </a: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/>
              </a:r>
              <a:b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</a:br>
              <a:r>
                <a:rPr lang="en-US" altLang="ko-KR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				</a:t>
              </a:r>
              <a:r>
                <a:rPr lang="ko-KR" altLang="en-US" sz="3000" dirty="0" smtClean="0">
                  <a:solidFill>
                    <a:schemeClr val="bg1"/>
                  </a:solidFill>
                  <a:latin typeface="+mj-lt"/>
                  <a:ea typeface="-윤고딕330" pitchFamily="18" charset="-127"/>
                </a:rPr>
                <a:t>원칙</a:t>
              </a:r>
              <a:endParaRPr lang="ko-KR" altLang="en-US" sz="3000" dirty="0">
                <a:solidFill>
                  <a:schemeClr val="bg1"/>
                </a:solidFill>
                <a:latin typeface="+mj-lt"/>
                <a:ea typeface="-윤고딕330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99099" y="2204864"/>
            <a:ext cx="11063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115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323528" y="-1"/>
            <a:ext cx="1511993" cy="20402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5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6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4057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일본의 실토적 지배주장의 모순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 descr="칙령41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3571900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442913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칙령 </a:t>
            </a:r>
            <a:r>
              <a:rPr lang="en-US" altLang="ko-KR" dirty="0" smtClean="0"/>
              <a:t>41</a:t>
            </a:r>
            <a:r>
              <a:rPr lang="ko-KR" altLang="en-US" dirty="0" smtClean="0"/>
              <a:t>호</a:t>
            </a:r>
            <a:endParaRPr lang="en-US" altLang="ko-KR" dirty="0" smtClean="0"/>
          </a:p>
          <a:p>
            <a:r>
              <a:rPr lang="en-US" altLang="ko-KR" dirty="0" smtClean="0"/>
              <a:t>(1900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     </a:t>
            </a:r>
            <a:r>
              <a:rPr lang="ko-KR" altLang="en-US" dirty="0" smtClean="0"/>
              <a:t>고종황제 제정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일본의 실토적 지배주장의 모순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 descr="시마네현 청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4870773" cy="1928826"/>
          </a:xfrm>
          <a:prstGeom prst="rect">
            <a:avLst/>
          </a:prstGeom>
        </p:spPr>
      </p:pic>
      <p:pic>
        <p:nvPicPr>
          <p:cNvPr id="5" name="그림 4" descr="시마네현 전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643314"/>
            <a:ext cx="3175000" cy="231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마쓰에</a:t>
            </a:r>
            <a:r>
              <a:rPr lang="ko-KR" altLang="en-US" dirty="0" smtClean="0"/>
              <a:t> 소요사건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	         (1945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 정부의 영토적 권원의 조작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 descr="조선국교제시말내탐서(1870) 외무성 문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5500726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4143380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조선국 교제 시말내탐서 </a:t>
            </a:r>
            <a:r>
              <a:rPr lang="en-US" altLang="ko-KR" dirty="0" smtClean="0"/>
              <a:t>( 1870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)</a:t>
            </a: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 정부의 영토적 권원의 조작</a:t>
            </a:r>
          </a:p>
          <a:p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 descr="해군성의 조선동해안도 (1876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071546"/>
            <a:ext cx="4924454" cy="5072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5074" y="471488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해군성의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조선동해안도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( 1876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197017" y="0"/>
            <a:ext cx="1288050" cy="6858000"/>
            <a:chOff x="251520" y="1268760"/>
            <a:chExt cx="3168352" cy="5589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평행 사변형 5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971600" y="476672"/>
            <a:ext cx="75608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3909" y="10734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일본 정부의 영토적 권원의 조작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499975" y="0"/>
            <a:ext cx="1288050" cy="6858000"/>
            <a:chOff x="251520" y="1268760"/>
            <a:chExt cx="3168352" cy="5589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평행 사변형 13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/>
        </p:nvGrpSpPr>
        <p:grpSpPr bwMode="auto">
          <a:xfrm rot="9000000" flipH="1">
            <a:off x="8216352" y="203370"/>
            <a:ext cx="679088" cy="514603"/>
            <a:chOff x="232" y="2278"/>
            <a:chExt cx="1156" cy="876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1" name="그림 20" descr="일본 태정관 지령(1877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4857784" cy="48577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43636" y="500063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태정관 </a:t>
            </a:r>
            <a:r>
              <a:rPr lang="en-US" altLang="ko-KR" dirty="0" smtClean="0"/>
              <a:t>		    </a:t>
            </a:r>
            <a:r>
              <a:rPr lang="ko-KR" altLang="en-US" dirty="0" smtClean="0"/>
              <a:t>지령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( 1877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323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785918" y="2643182"/>
            <a:ext cx="6459810" cy="1008112"/>
            <a:chOff x="1547664" y="2186887"/>
            <a:chExt cx="8323981" cy="1299031"/>
          </a:xfrm>
        </p:grpSpPr>
        <p:sp>
          <p:nvSpPr>
            <p:cNvPr id="21" name="직사각형 28"/>
            <p:cNvSpPr/>
            <p:nvPr/>
          </p:nvSpPr>
          <p:spPr>
            <a:xfrm>
              <a:off x="1547664" y="2186887"/>
              <a:ext cx="5093702" cy="1299031"/>
            </a:xfrm>
            <a:custGeom>
              <a:avLst/>
              <a:gdLst/>
              <a:ahLst/>
              <a:cxnLst/>
              <a:rect l="l" t="t" r="r" b="b"/>
              <a:pathLst>
                <a:path w="5651007" h="1441159">
                  <a:moveTo>
                    <a:pt x="0" y="0"/>
                  </a:moveTo>
                  <a:lnTo>
                    <a:pt x="1670586" y="0"/>
                  </a:lnTo>
                  <a:lnTo>
                    <a:pt x="1669984" y="998"/>
                  </a:lnTo>
                  <a:lnTo>
                    <a:pt x="5651007" y="998"/>
                  </a:lnTo>
                  <a:lnTo>
                    <a:pt x="5651007" y="1441159"/>
                  </a:lnTo>
                  <a:lnTo>
                    <a:pt x="790468" y="1441159"/>
                  </a:lnTo>
                  <a:lnTo>
                    <a:pt x="790468" y="14212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99278" y="2186887"/>
              <a:ext cx="4572367" cy="12990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8833" y="2731739"/>
            <a:ext cx="43853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감 사 합 </a:t>
            </a:r>
            <a:r>
              <a:rPr lang="ko-KR" altLang="en-US" sz="50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니</a:t>
            </a:r>
            <a:r>
              <a:rPr lang="ko-KR" alt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다</a:t>
            </a:r>
            <a:endParaRPr lang="ko-KR" altLang="en-US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323528" y="-1"/>
            <a:ext cx="1511993" cy="20402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5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6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3856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 flipH="1" flipV="1">
            <a:off x="323534" y="-1"/>
            <a:ext cx="3816419" cy="68663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 flipH="1">
            <a:off x="5152730" y="-1"/>
            <a:ext cx="3991271" cy="6858002"/>
            <a:chOff x="6166000" y="1893825"/>
            <a:chExt cx="3055606" cy="4964173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6166000" y="5947716"/>
              <a:ext cx="713489" cy="91028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 flipH="1">
              <a:off x="6303434" y="1893825"/>
              <a:ext cx="2918172" cy="496417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이등변 삼각형 58"/>
          <p:cNvSpPr/>
          <p:nvPr/>
        </p:nvSpPr>
        <p:spPr>
          <a:xfrm>
            <a:off x="8229008" y="6284259"/>
            <a:ext cx="735475" cy="582136"/>
          </a:xfrm>
          <a:prstGeom prst="triangle">
            <a:avLst>
              <a:gd name="adj" fmla="val 57115"/>
            </a:avLst>
          </a:prstGeom>
          <a:solidFill>
            <a:srgbClr val="82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907704" y="2847856"/>
            <a:ext cx="6459810" cy="1008112"/>
            <a:chOff x="1547664" y="2186887"/>
            <a:chExt cx="8323981" cy="1299031"/>
          </a:xfrm>
        </p:grpSpPr>
        <p:sp>
          <p:nvSpPr>
            <p:cNvPr id="21" name="직사각형 28"/>
            <p:cNvSpPr/>
            <p:nvPr/>
          </p:nvSpPr>
          <p:spPr>
            <a:xfrm>
              <a:off x="1547664" y="2186887"/>
              <a:ext cx="5093702" cy="1299031"/>
            </a:xfrm>
            <a:custGeom>
              <a:avLst/>
              <a:gdLst/>
              <a:ahLst/>
              <a:cxnLst/>
              <a:rect l="l" t="t" r="r" b="b"/>
              <a:pathLst>
                <a:path w="5651007" h="1441159">
                  <a:moveTo>
                    <a:pt x="0" y="0"/>
                  </a:moveTo>
                  <a:lnTo>
                    <a:pt x="1670586" y="0"/>
                  </a:lnTo>
                  <a:lnTo>
                    <a:pt x="1669984" y="998"/>
                  </a:lnTo>
                  <a:lnTo>
                    <a:pt x="5651007" y="998"/>
                  </a:lnTo>
                  <a:lnTo>
                    <a:pt x="5651007" y="1441159"/>
                  </a:lnTo>
                  <a:lnTo>
                    <a:pt x="790468" y="1441159"/>
                  </a:lnTo>
                  <a:lnTo>
                    <a:pt x="790468" y="14212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99278" y="2186887"/>
              <a:ext cx="4572367" cy="12990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768" y="2751747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Q</a:t>
            </a:r>
            <a:r>
              <a:rPr lang="en-US" altLang="ko-KR" sz="44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en-US" altLang="ko-KR" sz="7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</a:t>
            </a:r>
            <a:endParaRPr lang="ko-KR" altLang="en-US" sz="72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이등변 삼각형 35"/>
          <p:cNvSpPr/>
          <p:nvPr/>
        </p:nvSpPr>
        <p:spPr>
          <a:xfrm rot="10800000">
            <a:off x="323533" y="-3"/>
            <a:ext cx="1511988" cy="1196754"/>
          </a:xfrm>
          <a:prstGeom prst="triangle">
            <a:avLst>
              <a:gd name="adj" fmla="val 5711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/>
          <p:cNvCxnSpPr/>
          <p:nvPr/>
        </p:nvCxnSpPr>
        <p:spPr>
          <a:xfrm flipV="1">
            <a:off x="323528" y="-1"/>
            <a:ext cx="1511993" cy="20402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16"/>
          <p:cNvGrpSpPr>
            <a:grpSpLocks noChangeAspect="1"/>
          </p:cNvGrpSpPr>
          <p:nvPr/>
        </p:nvGrpSpPr>
        <p:grpSpPr bwMode="auto">
          <a:xfrm rot="15747440">
            <a:off x="2657426" y="4812470"/>
            <a:ext cx="1211629" cy="918155"/>
            <a:chOff x="232" y="2278"/>
            <a:chExt cx="1156" cy="876"/>
          </a:xfrm>
        </p:grpSpPr>
        <p:sp>
          <p:nvSpPr>
            <p:cNvPr id="5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Group 16"/>
          <p:cNvGrpSpPr>
            <a:grpSpLocks noChangeAspect="1"/>
          </p:cNvGrpSpPr>
          <p:nvPr/>
        </p:nvGrpSpPr>
        <p:grpSpPr bwMode="auto">
          <a:xfrm rot="4814084">
            <a:off x="5308222" y="702241"/>
            <a:ext cx="840117" cy="636629"/>
            <a:chOff x="232" y="2278"/>
            <a:chExt cx="1156" cy="876"/>
          </a:xfrm>
        </p:grpSpPr>
        <p:sp>
          <p:nvSpPr>
            <p:cNvPr id="6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5639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국제법의 기본 원칙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228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근대 국제법의 종류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선점취득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시효취득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할양취득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첨부취득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정복취득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542926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현행 국제법</a:t>
            </a:r>
            <a:endParaRPr lang="en-US" altLang="ko-KR" dirty="0" smtClean="0"/>
          </a:p>
        </p:txBody>
      </p:sp>
      <p:pic>
        <p:nvPicPr>
          <p:cNvPr id="6" name="그림 5" descr="국제제판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571612"/>
            <a:ext cx="4500558" cy="291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-197017" y="0"/>
            <a:ext cx="1288050" cy="6858000"/>
            <a:chOff x="251520" y="1268760"/>
            <a:chExt cx="3168352" cy="5589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평행 사변형 5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971600" y="476672"/>
            <a:ext cx="75608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3909" y="10734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국제법의 기본 원칙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499975" y="0"/>
            <a:ext cx="1288050" cy="6858000"/>
            <a:chOff x="251520" y="1268760"/>
            <a:chExt cx="3168352" cy="5589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평행 사변형 13"/>
            <p:cNvSpPr/>
            <p:nvPr/>
          </p:nvSpPr>
          <p:spPr>
            <a:xfrm>
              <a:off x="251520" y="1268760"/>
              <a:ext cx="2088232" cy="5589240"/>
            </a:xfrm>
            <a:prstGeom prst="parallelogram">
              <a:avLst>
                <a:gd name="adj" fmla="val 7665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/>
            <p:cNvSpPr/>
            <p:nvPr/>
          </p:nvSpPr>
          <p:spPr>
            <a:xfrm>
              <a:off x="683568" y="1268760"/>
              <a:ext cx="2736304" cy="5589240"/>
            </a:xfrm>
            <a:prstGeom prst="parallelogram">
              <a:avLst>
                <a:gd name="adj" fmla="val 6060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6"/>
          <p:cNvGrpSpPr>
            <a:grpSpLocks noChangeAspect="1"/>
          </p:cNvGrpSpPr>
          <p:nvPr/>
        </p:nvGrpSpPr>
        <p:grpSpPr bwMode="auto">
          <a:xfrm rot="9000000" flipH="1">
            <a:off x="8216352" y="203370"/>
            <a:ext cx="679088" cy="514603"/>
            <a:chOff x="232" y="2278"/>
            <a:chExt cx="1156" cy="876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2" y="2278"/>
              <a:ext cx="1156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49" y="2296"/>
              <a:ext cx="1136" cy="858"/>
            </a:xfrm>
            <a:custGeom>
              <a:avLst/>
              <a:gdLst>
                <a:gd name="T0" fmla="*/ 2256 w 2271"/>
                <a:gd name="T1" fmla="*/ 162 h 1716"/>
                <a:gd name="T2" fmla="*/ 2212 w 2271"/>
                <a:gd name="T3" fmla="*/ 162 h 1716"/>
                <a:gd name="T4" fmla="*/ 2180 w 2271"/>
                <a:gd name="T5" fmla="*/ 143 h 1716"/>
                <a:gd name="T6" fmla="*/ 2119 w 2271"/>
                <a:gd name="T7" fmla="*/ 52 h 1716"/>
                <a:gd name="T8" fmla="*/ 1964 w 2271"/>
                <a:gd name="T9" fmla="*/ 0 h 1716"/>
                <a:gd name="T10" fmla="*/ 1768 w 2271"/>
                <a:gd name="T11" fmla="*/ 39 h 1716"/>
                <a:gd name="T12" fmla="*/ 1631 w 2271"/>
                <a:gd name="T13" fmla="*/ 124 h 1716"/>
                <a:gd name="T14" fmla="*/ 1544 w 2271"/>
                <a:gd name="T15" fmla="*/ 227 h 1716"/>
                <a:gd name="T16" fmla="*/ 1581 w 2271"/>
                <a:gd name="T17" fmla="*/ 319 h 1716"/>
                <a:gd name="T18" fmla="*/ 1678 w 2271"/>
                <a:gd name="T19" fmla="*/ 183 h 1716"/>
                <a:gd name="T20" fmla="*/ 1825 w 2271"/>
                <a:gd name="T21" fmla="*/ 116 h 1716"/>
                <a:gd name="T22" fmla="*/ 1950 w 2271"/>
                <a:gd name="T23" fmla="*/ 122 h 1716"/>
                <a:gd name="T24" fmla="*/ 2030 w 2271"/>
                <a:gd name="T25" fmla="*/ 186 h 1716"/>
                <a:gd name="T26" fmla="*/ 2036 w 2271"/>
                <a:gd name="T27" fmla="*/ 289 h 1716"/>
                <a:gd name="T28" fmla="*/ 1967 w 2271"/>
                <a:gd name="T29" fmla="*/ 393 h 1716"/>
                <a:gd name="T30" fmla="*/ 1842 w 2271"/>
                <a:gd name="T31" fmla="*/ 468 h 1716"/>
                <a:gd name="T32" fmla="*/ 1709 w 2271"/>
                <a:gd name="T33" fmla="*/ 484 h 1716"/>
                <a:gd name="T34" fmla="*/ 1609 w 2271"/>
                <a:gd name="T35" fmla="*/ 439 h 1716"/>
                <a:gd name="T36" fmla="*/ 1581 w 2271"/>
                <a:gd name="T37" fmla="*/ 319 h 1716"/>
                <a:gd name="T38" fmla="*/ 1529 w 2271"/>
                <a:gd name="T39" fmla="*/ 446 h 1716"/>
                <a:gd name="T40" fmla="*/ 1504 w 2271"/>
                <a:gd name="T41" fmla="*/ 501 h 1716"/>
                <a:gd name="T42" fmla="*/ 1342 w 2271"/>
                <a:gd name="T43" fmla="*/ 605 h 1716"/>
                <a:gd name="T44" fmla="*/ 1111 w 2271"/>
                <a:gd name="T45" fmla="*/ 649 h 1716"/>
                <a:gd name="T46" fmla="*/ 1153 w 2271"/>
                <a:gd name="T47" fmla="*/ 887 h 1716"/>
                <a:gd name="T48" fmla="*/ 1532 w 2271"/>
                <a:gd name="T49" fmla="*/ 892 h 1716"/>
                <a:gd name="T50" fmla="*/ 1637 w 2271"/>
                <a:gd name="T51" fmla="*/ 958 h 1716"/>
                <a:gd name="T52" fmla="*/ 1757 w 2271"/>
                <a:gd name="T53" fmla="*/ 913 h 1716"/>
                <a:gd name="T54" fmla="*/ 1607 w 2271"/>
                <a:gd name="T55" fmla="*/ 842 h 1716"/>
                <a:gd name="T56" fmla="*/ 1609 w 2271"/>
                <a:gd name="T57" fmla="*/ 759 h 1716"/>
                <a:gd name="T58" fmla="*/ 1678 w 2271"/>
                <a:gd name="T59" fmla="*/ 710 h 1716"/>
                <a:gd name="T60" fmla="*/ 1784 w 2271"/>
                <a:gd name="T61" fmla="*/ 691 h 1716"/>
                <a:gd name="T62" fmla="*/ 1890 w 2271"/>
                <a:gd name="T63" fmla="*/ 710 h 1716"/>
                <a:gd name="T64" fmla="*/ 1959 w 2271"/>
                <a:gd name="T65" fmla="*/ 759 h 1716"/>
                <a:gd name="T66" fmla="*/ 1971 w 2271"/>
                <a:gd name="T67" fmla="*/ 825 h 1716"/>
                <a:gd name="T68" fmla="*/ 1919 w 2271"/>
                <a:gd name="T69" fmla="*/ 881 h 1716"/>
                <a:gd name="T70" fmla="*/ 1822 w 2271"/>
                <a:gd name="T71" fmla="*/ 911 h 1716"/>
                <a:gd name="T72" fmla="*/ 1757 w 2271"/>
                <a:gd name="T73" fmla="*/ 913 h 1716"/>
                <a:gd name="T74" fmla="*/ 1790 w 2271"/>
                <a:gd name="T75" fmla="*/ 988 h 1716"/>
                <a:gd name="T76" fmla="*/ 1904 w 2271"/>
                <a:gd name="T77" fmla="*/ 979 h 1716"/>
                <a:gd name="T78" fmla="*/ 2054 w 2271"/>
                <a:gd name="T79" fmla="*/ 921 h 1716"/>
                <a:gd name="T80" fmla="*/ 2125 w 2271"/>
                <a:gd name="T81" fmla="*/ 822 h 1716"/>
                <a:gd name="T82" fmla="*/ 2088 w 2271"/>
                <a:gd name="T83" fmla="*/ 714 h 1716"/>
                <a:gd name="T84" fmla="*/ 1960 w 2271"/>
                <a:gd name="T85" fmla="*/ 639 h 1716"/>
                <a:gd name="T86" fmla="*/ 1782 w 2271"/>
                <a:gd name="T87" fmla="*/ 619 h 1716"/>
                <a:gd name="T88" fmla="*/ 1633 w 2271"/>
                <a:gd name="T89" fmla="*/ 649 h 1716"/>
                <a:gd name="T90" fmla="*/ 1529 w 2271"/>
                <a:gd name="T91" fmla="*/ 716 h 1716"/>
                <a:gd name="T92" fmla="*/ 1430 w 2271"/>
                <a:gd name="T93" fmla="*/ 757 h 1716"/>
                <a:gd name="T94" fmla="*/ 1616 w 2271"/>
                <a:gd name="T95" fmla="*/ 522 h 1716"/>
                <a:gd name="T96" fmla="*/ 1731 w 2271"/>
                <a:gd name="T97" fmla="*/ 547 h 1716"/>
                <a:gd name="T98" fmla="*/ 1866 w 2271"/>
                <a:gd name="T99" fmla="*/ 530 h 1716"/>
                <a:gd name="T100" fmla="*/ 2001 w 2271"/>
                <a:gd name="T101" fmla="*/ 469 h 1716"/>
                <a:gd name="T102" fmla="*/ 2103 w 2271"/>
                <a:gd name="T103" fmla="*/ 382 h 1716"/>
                <a:gd name="T104" fmla="*/ 2168 w 2271"/>
                <a:gd name="T105" fmla="*/ 282 h 1716"/>
                <a:gd name="T106" fmla="*/ 2224 w 2271"/>
                <a:gd name="T107" fmla="*/ 22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1" h="1716">
                  <a:moveTo>
                    <a:pt x="2252" y="207"/>
                  </a:moveTo>
                  <a:lnTo>
                    <a:pt x="2265" y="193"/>
                  </a:lnTo>
                  <a:lnTo>
                    <a:pt x="2271" y="183"/>
                  </a:lnTo>
                  <a:lnTo>
                    <a:pt x="2270" y="174"/>
                  </a:lnTo>
                  <a:lnTo>
                    <a:pt x="2264" y="167"/>
                  </a:lnTo>
                  <a:lnTo>
                    <a:pt x="2256" y="162"/>
                  </a:lnTo>
                  <a:lnTo>
                    <a:pt x="2248" y="159"/>
                  </a:lnTo>
                  <a:lnTo>
                    <a:pt x="2241" y="156"/>
                  </a:lnTo>
                  <a:lnTo>
                    <a:pt x="2239" y="156"/>
                  </a:lnTo>
                  <a:lnTo>
                    <a:pt x="2230" y="160"/>
                  </a:lnTo>
                  <a:lnTo>
                    <a:pt x="2221" y="161"/>
                  </a:lnTo>
                  <a:lnTo>
                    <a:pt x="2212" y="162"/>
                  </a:lnTo>
                  <a:lnTo>
                    <a:pt x="2204" y="161"/>
                  </a:lnTo>
                  <a:lnTo>
                    <a:pt x="2198" y="160"/>
                  </a:lnTo>
                  <a:lnTo>
                    <a:pt x="2192" y="159"/>
                  </a:lnTo>
                  <a:lnTo>
                    <a:pt x="2187" y="156"/>
                  </a:lnTo>
                  <a:lnTo>
                    <a:pt x="2183" y="154"/>
                  </a:lnTo>
                  <a:lnTo>
                    <a:pt x="2180" y="143"/>
                  </a:lnTo>
                  <a:lnTo>
                    <a:pt x="2177" y="131"/>
                  </a:lnTo>
                  <a:lnTo>
                    <a:pt x="2172" y="120"/>
                  </a:lnTo>
                  <a:lnTo>
                    <a:pt x="2168" y="109"/>
                  </a:lnTo>
                  <a:lnTo>
                    <a:pt x="2155" y="87"/>
                  </a:lnTo>
                  <a:lnTo>
                    <a:pt x="2139" y="69"/>
                  </a:lnTo>
                  <a:lnTo>
                    <a:pt x="2119" y="52"/>
                  </a:lnTo>
                  <a:lnTo>
                    <a:pt x="2098" y="37"/>
                  </a:lnTo>
                  <a:lnTo>
                    <a:pt x="2075" y="25"/>
                  </a:lnTo>
                  <a:lnTo>
                    <a:pt x="2050" y="15"/>
                  </a:lnTo>
                  <a:lnTo>
                    <a:pt x="2022" y="8"/>
                  </a:lnTo>
                  <a:lnTo>
                    <a:pt x="1995" y="2"/>
                  </a:lnTo>
                  <a:lnTo>
                    <a:pt x="1964" y="0"/>
                  </a:lnTo>
                  <a:lnTo>
                    <a:pt x="1933" y="0"/>
                  </a:lnTo>
                  <a:lnTo>
                    <a:pt x="1901" y="2"/>
                  </a:lnTo>
                  <a:lnTo>
                    <a:pt x="1868" y="8"/>
                  </a:lnTo>
                  <a:lnTo>
                    <a:pt x="1835" y="15"/>
                  </a:lnTo>
                  <a:lnTo>
                    <a:pt x="1801" y="25"/>
                  </a:lnTo>
                  <a:lnTo>
                    <a:pt x="1768" y="39"/>
                  </a:lnTo>
                  <a:lnTo>
                    <a:pt x="1734" y="54"/>
                  </a:lnTo>
                  <a:lnTo>
                    <a:pt x="1711" y="67"/>
                  </a:lnTo>
                  <a:lnTo>
                    <a:pt x="1689" y="79"/>
                  </a:lnTo>
                  <a:lnTo>
                    <a:pt x="1669" y="93"/>
                  </a:lnTo>
                  <a:lnTo>
                    <a:pt x="1649" y="108"/>
                  </a:lnTo>
                  <a:lnTo>
                    <a:pt x="1631" y="124"/>
                  </a:lnTo>
                  <a:lnTo>
                    <a:pt x="1613" y="140"/>
                  </a:lnTo>
                  <a:lnTo>
                    <a:pt x="1597" y="156"/>
                  </a:lnTo>
                  <a:lnTo>
                    <a:pt x="1582" y="174"/>
                  </a:lnTo>
                  <a:lnTo>
                    <a:pt x="1569" y="191"/>
                  </a:lnTo>
                  <a:lnTo>
                    <a:pt x="1556" y="208"/>
                  </a:lnTo>
                  <a:lnTo>
                    <a:pt x="1544" y="227"/>
                  </a:lnTo>
                  <a:lnTo>
                    <a:pt x="1535" y="245"/>
                  </a:lnTo>
                  <a:lnTo>
                    <a:pt x="1526" y="264"/>
                  </a:lnTo>
                  <a:lnTo>
                    <a:pt x="1519" y="282"/>
                  </a:lnTo>
                  <a:lnTo>
                    <a:pt x="1513" y="301"/>
                  </a:lnTo>
                  <a:lnTo>
                    <a:pt x="1510" y="319"/>
                  </a:lnTo>
                  <a:lnTo>
                    <a:pt x="1581" y="319"/>
                  </a:lnTo>
                  <a:lnTo>
                    <a:pt x="1589" y="295"/>
                  </a:lnTo>
                  <a:lnTo>
                    <a:pt x="1601" y="271"/>
                  </a:lnTo>
                  <a:lnTo>
                    <a:pt x="1615" y="248"/>
                  </a:lnTo>
                  <a:lnTo>
                    <a:pt x="1633" y="224"/>
                  </a:lnTo>
                  <a:lnTo>
                    <a:pt x="1654" y="204"/>
                  </a:lnTo>
                  <a:lnTo>
                    <a:pt x="1678" y="183"/>
                  </a:lnTo>
                  <a:lnTo>
                    <a:pt x="1704" y="165"/>
                  </a:lnTo>
                  <a:lnTo>
                    <a:pt x="1733" y="148"/>
                  </a:lnTo>
                  <a:lnTo>
                    <a:pt x="1756" y="138"/>
                  </a:lnTo>
                  <a:lnTo>
                    <a:pt x="1779" y="129"/>
                  </a:lnTo>
                  <a:lnTo>
                    <a:pt x="1802" y="122"/>
                  </a:lnTo>
                  <a:lnTo>
                    <a:pt x="1825" y="116"/>
                  </a:lnTo>
                  <a:lnTo>
                    <a:pt x="1847" y="113"/>
                  </a:lnTo>
                  <a:lnTo>
                    <a:pt x="1869" y="112"/>
                  </a:lnTo>
                  <a:lnTo>
                    <a:pt x="1891" y="112"/>
                  </a:lnTo>
                  <a:lnTo>
                    <a:pt x="1912" y="113"/>
                  </a:lnTo>
                  <a:lnTo>
                    <a:pt x="1931" y="116"/>
                  </a:lnTo>
                  <a:lnTo>
                    <a:pt x="1950" y="122"/>
                  </a:lnTo>
                  <a:lnTo>
                    <a:pt x="1967" y="129"/>
                  </a:lnTo>
                  <a:lnTo>
                    <a:pt x="1983" y="137"/>
                  </a:lnTo>
                  <a:lnTo>
                    <a:pt x="1998" y="147"/>
                  </a:lnTo>
                  <a:lnTo>
                    <a:pt x="2011" y="159"/>
                  </a:lnTo>
                  <a:lnTo>
                    <a:pt x="2021" y="171"/>
                  </a:lnTo>
                  <a:lnTo>
                    <a:pt x="2030" y="186"/>
                  </a:lnTo>
                  <a:lnTo>
                    <a:pt x="2037" y="203"/>
                  </a:lnTo>
                  <a:lnTo>
                    <a:pt x="2042" y="219"/>
                  </a:lnTo>
                  <a:lnTo>
                    <a:pt x="2043" y="236"/>
                  </a:lnTo>
                  <a:lnTo>
                    <a:pt x="2043" y="253"/>
                  </a:lnTo>
                  <a:lnTo>
                    <a:pt x="2041" y="272"/>
                  </a:lnTo>
                  <a:lnTo>
                    <a:pt x="2036" y="289"/>
                  </a:lnTo>
                  <a:lnTo>
                    <a:pt x="2029" y="307"/>
                  </a:lnTo>
                  <a:lnTo>
                    <a:pt x="2020" y="326"/>
                  </a:lnTo>
                  <a:lnTo>
                    <a:pt x="2010" y="343"/>
                  </a:lnTo>
                  <a:lnTo>
                    <a:pt x="1997" y="361"/>
                  </a:lnTo>
                  <a:lnTo>
                    <a:pt x="1983" y="377"/>
                  </a:lnTo>
                  <a:lnTo>
                    <a:pt x="1967" y="393"/>
                  </a:lnTo>
                  <a:lnTo>
                    <a:pt x="1950" y="409"/>
                  </a:lnTo>
                  <a:lnTo>
                    <a:pt x="1930" y="423"/>
                  </a:lnTo>
                  <a:lnTo>
                    <a:pt x="1910" y="437"/>
                  </a:lnTo>
                  <a:lnTo>
                    <a:pt x="1888" y="448"/>
                  </a:lnTo>
                  <a:lnTo>
                    <a:pt x="1865" y="458"/>
                  </a:lnTo>
                  <a:lnTo>
                    <a:pt x="1842" y="468"/>
                  </a:lnTo>
                  <a:lnTo>
                    <a:pt x="1819" y="475"/>
                  </a:lnTo>
                  <a:lnTo>
                    <a:pt x="1795" y="480"/>
                  </a:lnTo>
                  <a:lnTo>
                    <a:pt x="1772" y="484"/>
                  </a:lnTo>
                  <a:lnTo>
                    <a:pt x="1751" y="486"/>
                  </a:lnTo>
                  <a:lnTo>
                    <a:pt x="1730" y="486"/>
                  </a:lnTo>
                  <a:lnTo>
                    <a:pt x="1709" y="484"/>
                  </a:lnTo>
                  <a:lnTo>
                    <a:pt x="1688" y="480"/>
                  </a:lnTo>
                  <a:lnTo>
                    <a:pt x="1670" y="476"/>
                  </a:lnTo>
                  <a:lnTo>
                    <a:pt x="1653" y="469"/>
                  </a:lnTo>
                  <a:lnTo>
                    <a:pt x="1637" y="461"/>
                  </a:lnTo>
                  <a:lnTo>
                    <a:pt x="1623" y="450"/>
                  </a:lnTo>
                  <a:lnTo>
                    <a:pt x="1609" y="439"/>
                  </a:lnTo>
                  <a:lnTo>
                    <a:pt x="1598" y="426"/>
                  </a:lnTo>
                  <a:lnTo>
                    <a:pt x="1589" y="411"/>
                  </a:lnTo>
                  <a:lnTo>
                    <a:pt x="1581" y="389"/>
                  </a:lnTo>
                  <a:lnTo>
                    <a:pt x="1578" y="366"/>
                  </a:lnTo>
                  <a:lnTo>
                    <a:pt x="1578" y="343"/>
                  </a:lnTo>
                  <a:lnTo>
                    <a:pt x="1581" y="319"/>
                  </a:lnTo>
                  <a:lnTo>
                    <a:pt x="1510" y="319"/>
                  </a:lnTo>
                  <a:lnTo>
                    <a:pt x="1506" y="349"/>
                  </a:lnTo>
                  <a:lnTo>
                    <a:pt x="1509" y="380"/>
                  </a:lnTo>
                  <a:lnTo>
                    <a:pt x="1514" y="410"/>
                  </a:lnTo>
                  <a:lnTo>
                    <a:pt x="1525" y="438"/>
                  </a:lnTo>
                  <a:lnTo>
                    <a:pt x="1529" y="446"/>
                  </a:lnTo>
                  <a:lnTo>
                    <a:pt x="1534" y="453"/>
                  </a:lnTo>
                  <a:lnTo>
                    <a:pt x="1539" y="460"/>
                  </a:lnTo>
                  <a:lnTo>
                    <a:pt x="1543" y="467"/>
                  </a:lnTo>
                  <a:lnTo>
                    <a:pt x="1534" y="476"/>
                  </a:lnTo>
                  <a:lnTo>
                    <a:pt x="1521" y="487"/>
                  </a:lnTo>
                  <a:lnTo>
                    <a:pt x="1504" y="501"/>
                  </a:lnTo>
                  <a:lnTo>
                    <a:pt x="1484" y="517"/>
                  </a:lnTo>
                  <a:lnTo>
                    <a:pt x="1461" y="535"/>
                  </a:lnTo>
                  <a:lnTo>
                    <a:pt x="1435" y="553"/>
                  </a:lnTo>
                  <a:lnTo>
                    <a:pt x="1406" y="571"/>
                  </a:lnTo>
                  <a:lnTo>
                    <a:pt x="1375" y="589"/>
                  </a:lnTo>
                  <a:lnTo>
                    <a:pt x="1342" y="605"/>
                  </a:lnTo>
                  <a:lnTo>
                    <a:pt x="1306" y="620"/>
                  </a:lnTo>
                  <a:lnTo>
                    <a:pt x="1269" y="633"/>
                  </a:lnTo>
                  <a:lnTo>
                    <a:pt x="1231" y="643"/>
                  </a:lnTo>
                  <a:lnTo>
                    <a:pt x="1192" y="649"/>
                  </a:lnTo>
                  <a:lnTo>
                    <a:pt x="1152" y="651"/>
                  </a:lnTo>
                  <a:lnTo>
                    <a:pt x="1111" y="649"/>
                  </a:lnTo>
                  <a:lnTo>
                    <a:pt x="1070" y="641"/>
                  </a:lnTo>
                  <a:lnTo>
                    <a:pt x="974" y="747"/>
                  </a:lnTo>
                  <a:lnTo>
                    <a:pt x="0" y="1120"/>
                  </a:lnTo>
                  <a:lnTo>
                    <a:pt x="779" y="963"/>
                  </a:lnTo>
                  <a:lnTo>
                    <a:pt x="100" y="1716"/>
                  </a:lnTo>
                  <a:lnTo>
                    <a:pt x="1153" y="887"/>
                  </a:lnTo>
                  <a:lnTo>
                    <a:pt x="1494" y="818"/>
                  </a:lnTo>
                  <a:lnTo>
                    <a:pt x="1497" y="834"/>
                  </a:lnTo>
                  <a:lnTo>
                    <a:pt x="1503" y="849"/>
                  </a:lnTo>
                  <a:lnTo>
                    <a:pt x="1511" y="864"/>
                  </a:lnTo>
                  <a:lnTo>
                    <a:pt x="1520" y="878"/>
                  </a:lnTo>
                  <a:lnTo>
                    <a:pt x="1532" y="892"/>
                  </a:lnTo>
                  <a:lnTo>
                    <a:pt x="1546" y="905"/>
                  </a:lnTo>
                  <a:lnTo>
                    <a:pt x="1560" y="917"/>
                  </a:lnTo>
                  <a:lnTo>
                    <a:pt x="1578" y="929"/>
                  </a:lnTo>
                  <a:lnTo>
                    <a:pt x="1595" y="939"/>
                  </a:lnTo>
                  <a:lnTo>
                    <a:pt x="1615" y="948"/>
                  </a:lnTo>
                  <a:lnTo>
                    <a:pt x="1637" y="958"/>
                  </a:lnTo>
                  <a:lnTo>
                    <a:pt x="1658" y="966"/>
                  </a:lnTo>
                  <a:lnTo>
                    <a:pt x="1681" y="973"/>
                  </a:lnTo>
                  <a:lnTo>
                    <a:pt x="1706" y="977"/>
                  </a:lnTo>
                  <a:lnTo>
                    <a:pt x="1731" y="982"/>
                  </a:lnTo>
                  <a:lnTo>
                    <a:pt x="1757" y="985"/>
                  </a:lnTo>
                  <a:lnTo>
                    <a:pt x="1757" y="913"/>
                  </a:lnTo>
                  <a:lnTo>
                    <a:pt x="1724" y="908"/>
                  </a:lnTo>
                  <a:lnTo>
                    <a:pt x="1693" y="900"/>
                  </a:lnTo>
                  <a:lnTo>
                    <a:pt x="1665" y="890"/>
                  </a:lnTo>
                  <a:lnTo>
                    <a:pt x="1641" y="876"/>
                  </a:lnTo>
                  <a:lnTo>
                    <a:pt x="1622" y="860"/>
                  </a:lnTo>
                  <a:lnTo>
                    <a:pt x="1607" y="842"/>
                  </a:lnTo>
                  <a:lnTo>
                    <a:pt x="1597" y="824"/>
                  </a:lnTo>
                  <a:lnTo>
                    <a:pt x="1594" y="803"/>
                  </a:lnTo>
                  <a:lnTo>
                    <a:pt x="1595" y="792"/>
                  </a:lnTo>
                  <a:lnTo>
                    <a:pt x="1597" y="780"/>
                  </a:lnTo>
                  <a:lnTo>
                    <a:pt x="1602" y="770"/>
                  </a:lnTo>
                  <a:lnTo>
                    <a:pt x="1609" y="759"/>
                  </a:lnTo>
                  <a:lnTo>
                    <a:pt x="1617" y="750"/>
                  </a:lnTo>
                  <a:lnTo>
                    <a:pt x="1626" y="741"/>
                  </a:lnTo>
                  <a:lnTo>
                    <a:pt x="1638" y="732"/>
                  </a:lnTo>
                  <a:lnTo>
                    <a:pt x="1649" y="724"/>
                  </a:lnTo>
                  <a:lnTo>
                    <a:pt x="1663" y="717"/>
                  </a:lnTo>
                  <a:lnTo>
                    <a:pt x="1678" y="710"/>
                  </a:lnTo>
                  <a:lnTo>
                    <a:pt x="1693" y="705"/>
                  </a:lnTo>
                  <a:lnTo>
                    <a:pt x="1710" y="701"/>
                  </a:lnTo>
                  <a:lnTo>
                    <a:pt x="1728" y="696"/>
                  </a:lnTo>
                  <a:lnTo>
                    <a:pt x="1746" y="694"/>
                  </a:lnTo>
                  <a:lnTo>
                    <a:pt x="1764" y="691"/>
                  </a:lnTo>
                  <a:lnTo>
                    <a:pt x="1784" y="691"/>
                  </a:lnTo>
                  <a:lnTo>
                    <a:pt x="1804" y="691"/>
                  </a:lnTo>
                  <a:lnTo>
                    <a:pt x="1822" y="694"/>
                  </a:lnTo>
                  <a:lnTo>
                    <a:pt x="1840" y="696"/>
                  </a:lnTo>
                  <a:lnTo>
                    <a:pt x="1858" y="701"/>
                  </a:lnTo>
                  <a:lnTo>
                    <a:pt x="1875" y="705"/>
                  </a:lnTo>
                  <a:lnTo>
                    <a:pt x="1890" y="710"/>
                  </a:lnTo>
                  <a:lnTo>
                    <a:pt x="1905" y="717"/>
                  </a:lnTo>
                  <a:lnTo>
                    <a:pt x="1919" y="724"/>
                  </a:lnTo>
                  <a:lnTo>
                    <a:pt x="1930" y="732"/>
                  </a:lnTo>
                  <a:lnTo>
                    <a:pt x="1942" y="741"/>
                  </a:lnTo>
                  <a:lnTo>
                    <a:pt x="1951" y="750"/>
                  </a:lnTo>
                  <a:lnTo>
                    <a:pt x="1959" y="759"/>
                  </a:lnTo>
                  <a:lnTo>
                    <a:pt x="1966" y="770"/>
                  </a:lnTo>
                  <a:lnTo>
                    <a:pt x="1971" y="780"/>
                  </a:lnTo>
                  <a:lnTo>
                    <a:pt x="1973" y="792"/>
                  </a:lnTo>
                  <a:lnTo>
                    <a:pt x="1974" y="803"/>
                  </a:lnTo>
                  <a:lnTo>
                    <a:pt x="1973" y="815"/>
                  </a:lnTo>
                  <a:lnTo>
                    <a:pt x="1971" y="825"/>
                  </a:lnTo>
                  <a:lnTo>
                    <a:pt x="1966" y="837"/>
                  </a:lnTo>
                  <a:lnTo>
                    <a:pt x="1959" y="846"/>
                  </a:lnTo>
                  <a:lnTo>
                    <a:pt x="1951" y="856"/>
                  </a:lnTo>
                  <a:lnTo>
                    <a:pt x="1942" y="865"/>
                  </a:lnTo>
                  <a:lnTo>
                    <a:pt x="1930" y="873"/>
                  </a:lnTo>
                  <a:lnTo>
                    <a:pt x="1919" y="881"/>
                  </a:lnTo>
                  <a:lnTo>
                    <a:pt x="1905" y="888"/>
                  </a:lnTo>
                  <a:lnTo>
                    <a:pt x="1890" y="895"/>
                  </a:lnTo>
                  <a:lnTo>
                    <a:pt x="1875" y="900"/>
                  </a:lnTo>
                  <a:lnTo>
                    <a:pt x="1858" y="905"/>
                  </a:lnTo>
                  <a:lnTo>
                    <a:pt x="1840" y="909"/>
                  </a:lnTo>
                  <a:lnTo>
                    <a:pt x="1822" y="911"/>
                  </a:lnTo>
                  <a:lnTo>
                    <a:pt x="1804" y="914"/>
                  </a:lnTo>
                  <a:lnTo>
                    <a:pt x="1784" y="914"/>
                  </a:lnTo>
                  <a:lnTo>
                    <a:pt x="1777" y="914"/>
                  </a:lnTo>
                  <a:lnTo>
                    <a:pt x="1771" y="913"/>
                  </a:lnTo>
                  <a:lnTo>
                    <a:pt x="1764" y="913"/>
                  </a:lnTo>
                  <a:lnTo>
                    <a:pt x="1757" y="913"/>
                  </a:lnTo>
                  <a:lnTo>
                    <a:pt x="1757" y="985"/>
                  </a:lnTo>
                  <a:lnTo>
                    <a:pt x="1763" y="985"/>
                  </a:lnTo>
                  <a:lnTo>
                    <a:pt x="1770" y="986"/>
                  </a:lnTo>
                  <a:lnTo>
                    <a:pt x="1776" y="986"/>
                  </a:lnTo>
                  <a:lnTo>
                    <a:pt x="1783" y="986"/>
                  </a:lnTo>
                  <a:lnTo>
                    <a:pt x="1790" y="988"/>
                  </a:lnTo>
                  <a:lnTo>
                    <a:pt x="1797" y="988"/>
                  </a:lnTo>
                  <a:lnTo>
                    <a:pt x="1802" y="988"/>
                  </a:lnTo>
                  <a:lnTo>
                    <a:pt x="1809" y="988"/>
                  </a:lnTo>
                  <a:lnTo>
                    <a:pt x="1842" y="986"/>
                  </a:lnTo>
                  <a:lnTo>
                    <a:pt x="1873" y="984"/>
                  </a:lnTo>
                  <a:lnTo>
                    <a:pt x="1904" y="979"/>
                  </a:lnTo>
                  <a:lnTo>
                    <a:pt x="1933" y="973"/>
                  </a:lnTo>
                  <a:lnTo>
                    <a:pt x="1960" y="966"/>
                  </a:lnTo>
                  <a:lnTo>
                    <a:pt x="1987" y="956"/>
                  </a:lnTo>
                  <a:lnTo>
                    <a:pt x="2011" y="945"/>
                  </a:lnTo>
                  <a:lnTo>
                    <a:pt x="2034" y="933"/>
                  </a:lnTo>
                  <a:lnTo>
                    <a:pt x="2054" y="921"/>
                  </a:lnTo>
                  <a:lnTo>
                    <a:pt x="2072" y="906"/>
                  </a:lnTo>
                  <a:lnTo>
                    <a:pt x="2088" y="891"/>
                  </a:lnTo>
                  <a:lnTo>
                    <a:pt x="2101" y="875"/>
                  </a:lnTo>
                  <a:lnTo>
                    <a:pt x="2112" y="857"/>
                  </a:lnTo>
                  <a:lnTo>
                    <a:pt x="2119" y="840"/>
                  </a:lnTo>
                  <a:lnTo>
                    <a:pt x="2125" y="822"/>
                  </a:lnTo>
                  <a:lnTo>
                    <a:pt x="2126" y="803"/>
                  </a:lnTo>
                  <a:lnTo>
                    <a:pt x="2125" y="785"/>
                  </a:lnTo>
                  <a:lnTo>
                    <a:pt x="2119" y="766"/>
                  </a:lnTo>
                  <a:lnTo>
                    <a:pt x="2112" y="748"/>
                  </a:lnTo>
                  <a:lnTo>
                    <a:pt x="2101" y="731"/>
                  </a:lnTo>
                  <a:lnTo>
                    <a:pt x="2088" y="714"/>
                  </a:lnTo>
                  <a:lnTo>
                    <a:pt x="2072" y="699"/>
                  </a:lnTo>
                  <a:lnTo>
                    <a:pt x="2054" y="686"/>
                  </a:lnTo>
                  <a:lnTo>
                    <a:pt x="2034" y="672"/>
                  </a:lnTo>
                  <a:lnTo>
                    <a:pt x="2011" y="660"/>
                  </a:lnTo>
                  <a:lnTo>
                    <a:pt x="1987" y="649"/>
                  </a:lnTo>
                  <a:lnTo>
                    <a:pt x="1960" y="639"/>
                  </a:lnTo>
                  <a:lnTo>
                    <a:pt x="1933" y="633"/>
                  </a:lnTo>
                  <a:lnTo>
                    <a:pt x="1904" y="626"/>
                  </a:lnTo>
                  <a:lnTo>
                    <a:pt x="1873" y="621"/>
                  </a:lnTo>
                  <a:lnTo>
                    <a:pt x="1842" y="619"/>
                  </a:lnTo>
                  <a:lnTo>
                    <a:pt x="1809" y="618"/>
                  </a:lnTo>
                  <a:lnTo>
                    <a:pt x="1782" y="619"/>
                  </a:lnTo>
                  <a:lnTo>
                    <a:pt x="1754" y="620"/>
                  </a:lnTo>
                  <a:lnTo>
                    <a:pt x="1729" y="623"/>
                  </a:lnTo>
                  <a:lnTo>
                    <a:pt x="1703" y="628"/>
                  </a:lnTo>
                  <a:lnTo>
                    <a:pt x="1678" y="634"/>
                  </a:lnTo>
                  <a:lnTo>
                    <a:pt x="1655" y="641"/>
                  </a:lnTo>
                  <a:lnTo>
                    <a:pt x="1633" y="649"/>
                  </a:lnTo>
                  <a:lnTo>
                    <a:pt x="1612" y="658"/>
                  </a:lnTo>
                  <a:lnTo>
                    <a:pt x="1593" y="667"/>
                  </a:lnTo>
                  <a:lnTo>
                    <a:pt x="1574" y="679"/>
                  </a:lnTo>
                  <a:lnTo>
                    <a:pt x="1558" y="690"/>
                  </a:lnTo>
                  <a:lnTo>
                    <a:pt x="1543" y="703"/>
                  </a:lnTo>
                  <a:lnTo>
                    <a:pt x="1529" y="716"/>
                  </a:lnTo>
                  <a:lnTo>
                    <a:pt x="1518" y="729"/>
                  </a:lnTo>
                  <a:lnTo>
                    <a:pt x="1509" y="744"/>
                  </a:lnTo>
                  <a:lnTo>
                    <a:pt x="1502" y="759"/>
                  </a:lnTo>
                  <a:lnTo>
                    <a:pt x="1478" y="759"/>
                  </a:lnTo>
                  <a:lnTo>
                    <a:pt x="1453" y="758"/>
                  </a:lnTo>
                  <a:lnTo>
                    <a:pt x="1430" y="757"/>
                  </a:lnTo>
                  <a:lnTo>
                    <a:pt x="1407" y="756"/>
                  </a:lnTo>
                  <a:lnTo>
                    <a:pt x="1387" y="755"/>
                  </a:lnTo>
                  <a:lnTo>
                    <a:pt x="1366" y="754"/>
                  </a:lnTo>
                  <a:lnTo>
                    <a:pt x="1345" y="752"/>
                  </a:lnTo>
                  <a:lnTo>
                    <a:pt x="1327" y="750"/>
                  </a:lnTo>
                  <a:lnTo>
                    <a:pt x="1616" y="522"/>
                  </a:lnTo>
                  <a:lnTo>
                    <a:pt x="1633" y="529"/>
                  </a:lnTo>
                  <a:lnTo>
                    <a:pt x="1651" y="536"/>
                  </a:lnTo>
                  <a:lnTo>
                    <a:pt x="1670" y="540"/>
                  </a:lnTo>
                  <a:lnTo>
                    <a:pt x="1689" y="544"/>
                  </a:lnTo>
                  <a:lnTo>
                    <a:pt x="1710" y="546"/>
                  </a:lnTo>
                  <a:lnTo>
                    <a:pt x="1731" y="547"/>
                  </a:lnTo>
                  <a:lnTo>
                    <a:pt x="1753" y="548"/>
                  </a:lnTo>
                  <a:lnTo>
                    <a:pt x="1775" y="547"/>
                  </a:lnTo>
                  <a:lnTo>
                    <a:pt x="1797" y="545"/>
                  </a:lnTo>
                  <a:lnTo>
                    <a:pt x="1820" y="541"/>
                  </a:lnTo>
                  <a:lnTo>
                    <a:pt x="1843" y="536"/>
                  </a:lnTo>
                  <a:lnTo>
                    <a:pt x="1866" y="530"/>
                  </a:lnTo>
                  <a:lnTo>
                    <a:pt x="1889" y="523"/>
                  </a:lnTo>
                  <a:lnTo>
                    <a:pt x="1913" y="514"/>
                  </a:lnTo>
                  <a:lnTo>
                    <a:pt x="1936" y="505"/>
                  </a:lnTo>
                  <a:lnTo>
                    <a:pt x="1959" y="493"/>
                  </a:lnTo>
                  <a:lnTo>
                    <a:pt x="1980" y="482"/>
                  </a:lnTo>
                  <a:lnTo>
                    <a:pt x="2001" y="469"/>
                  </a:lnTo>
                  <a:lnTo>
                    <a:pt x="2020" y="456"/>
                  </a:lnTo>
                  <a:lnTo>
                    <a:pt x="2039" y="442"/>
                  </a:lnTo>
                  <a:lnTo>
                    <a:pt x="2056" y="429"/>
                  </a:lnTo>
                  <a:lnTo>
                    <a:pt x="2073" y="414"/>
                  </a:lnTo>
                  <a:lnTo>
                    <a:pt x="2088" y="399"/>
                  </a:lnTo>
                  <a:lnTo>
                    <a:pt x="2103" y="382"/>
                  </a:lnTo>
                  <a:lnTo>
                    <a:pt x="2117" y="366"/>
                  </a:lnTo>
                  <a:lnTo>
                    <a:pt x="2130" y="350"/>
                  </a:lnTo>
                  <a:lnTo>
                    <a:pt x="2141" y="334"/>
                  </a:lnTo>
                  <a:lnTo>
                    <a:pt x="2150" y="317"/>
                  </a:lnTo>
                  <a:lnTo>
                    <a:pt x="2159" y="299"/>
                  </a:lnTo>
                  <a:lnTo>
                    <a:pt x="2168" y="282"/>
                  </a:lnTo>
                  <a:lnTo>
                    <a:pt x="2173" y="265"/>
                  </a:lnTo>
                  <a:lnTo>
                    <a:pt x="2179" y="248"/>
                  </a:lnTo>
                  <a:lnTo>
                    <a:pt x="2192" y="242"/>
                  </a:lnTo>
                  <a:lnTo>
                    <a:pt x="2203" y="236"/>
                  </a:lnTo>
                  <a:lnTo>
                    <a:pt x="2214" y="230"/>
                  </a:lnTo>
                  <a:lnTo>
                    <a:pt x="2224" y="226"/>
                  </a:lnTo>
                  <a:lnTo>
                    <a:pt x="2232" y="221"/>
                  </a:lnTo>
                  <a:lnTo>
                    <a:pt x="2239" y="216"/>
                  </a:lnTo>
                  <a:lnTo>
                    <a:pt x="2246" y="212"/>
                  </a:lnTo>
                  <a:lnTo>
                    <a:pt x="2252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10" y="2624"/>
              <a:ext cx="415" cy="336"/>
            </a:xfrm>
            <a:custGeom>
              <a:avLst/>
              <a:gdLst>
                <a:gd name="T0" fmla="*/ 549 w 832"/>
                <a:gd name="T1" fmla="*/ 47 h 672"/>
                <a:gd name="T2" fmla="*/ 0 w 832"/>
                <a:gd name="T3" fmla="*/ 672 h 672"/>
                <a:gd name="T4" fmla="*/ 832 w 832"/>
                <a:gd name="T5" fmla="*/ 0 h 672"/>
                <a:gd name="T6" fmla="*/ 830 w 832"/>
                <a:gd name="T7" fmla="*/ 1 h 672"/>
                <a:gd name="T8" fmla="*/ 823 w 832"/>
                <a:gd name="T9" fmla="*/ 3 h 672"/>
                <a:gd name="T10" fmla="*/ 814 w 832"/>
                <a:gd name="T11" fmla="*/ 8 h 672"/>
                <a:gd name="T12" fmla="*/ 800 w 832"/>
                <a:gd name="T13" fmla="*/ 12 h 672"/>
                <a:gd name="T14" fmla="*/ 784 w 832"/>
                <a:gd name="T15" fmla="*/ 18 h 672"/>
                <a:gd name="T16" fmla="*/ 765 w 832"/>
                <a:gd name="T17" fmla="*/ 25 h 672"/>
                <a:gd name="T18" fmla="*/ 744 w 832"/>
                <a:gd name="T19" fmla="*/ 31 h 672"/>
                <a:gd name="T20" fmla="*/ 723 w 832"/>
                <a:gd name="T21" fmla="*/ 38 h 672"/>
                <a:gd name="T22" fmla="*/ 699 w 832"/>
                <a:gd name="T23" fmla="*/ 44 h 672"/>
                <a:gd name="T24" fmla="*/ 675 w 832"/>
                <a:gd name="T25" fmla="*/ 49 h 672"/>
                <a:gd name="T26" fmla="*/ 652 w 832"/>
                <a:gd name="T27" fmla="*/ 53 h 672"/>
                <a:gd name="T28" fmla="*/ 629 w 832"/>
                <a:gd name="T29" fmla="*/ 56 h 672"/>
                <a:gd name="T30" fmla="*/ 606 w 832"/>
                <a:gd name="T31" fmla="*/ 56 h 672"/>
                <a:gd name="T32" fmla="*/ 585 w 832"/>
                <a:gd name="T33" fmla="*/ 56 h 672"/>
                <a:gd name="T34" fmla="*/ 566 w 832"/>
                <a:gd name="T35" fmla="*/ 53 h 672"/>
                <a:gd name="T36" fmla="*/ 549 w 832"/>
                <a:gd name="T37" fmla="*/ 4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2" h="672">
                  <a:moveTo>
                    <a:pt x="549" y="47"/>
                  </a:moveTo>
                  <a:lnTo>
                    <a:pt x="0" y="672"/>
                  </a:lnTo>
                  <a:lnTo>
                    <a:pt x="832" y="0"/>
                  </a:lnTo>
                  <a:lnTo>
                    <a:pt x="830" y="1"/>
                  </a:lnTo>
                  <a:lnTo>
                    <a:pt x="823" y="3"/>
                  </a:lnTo>
                  <a:lnTo>
                    <a:pt x="814" y="8"/>
                  </a:lnTo>
                  <a:lnTo>
                    <a:pt x="800" y="12"/>
                  </a:lnTo>
                  <a:lnTo>
                    <a:pt x="784" y="18"/>
                  </a:lnTo>
                  <a:lnTo>
                    <a:pt x="765" y="25"/>
                  </a:lnTo>
                  <a:lnTo>
                    <a:pt x="744" y="31"/>
                  </a:lnTo>
                  <a:lnTo>
                    <a:pt x="723" y="38"/>
                  </a:lnTo>
                  <a:lnTo>
                    <a:pt x="699" y="44"/>
                  </a:lnTo>
                  <a:lnTo>
                    <a:pt x="675" y="49"/>
                  </a:lnTo>
                  <a:lnTo>
                    <a:pt x="652" y="53"/>
                  </a:lnTo>
                  <a:lnTo>
                    <a:pt x="629" y="56"/>
                  </a:lnTo>
                  <a:lnTo>
                    <a:pt x="606" y="56"/>
                  </a:lnTo>
                  <a:lnTo>
                    <a:pt x="585" y="56"/>
                  </a:lnTo>
                  <a:lnTo>
                    <a:pt x="566" y="53"/>
                  </a:lnTo>
                  <a:lnTo>
                    <a:pt x="549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781" y="2670"/>
              <a:ext cx="34" cy="30"/>
            </a:xfrm>
            <a:custGeom>
              <a:avLst/>
              <a:gdLst>
                <a:gd name="T0" fmla="*/ 35 w 68"/>
                <a:gd name="T1" fmla="*/ 60 h 60"/>
                <a:gd name="T2" fmla="*/ 47 w 68"/>
                <a:gd name="T3" fmla="*/ 58 h 60"/>
                <a:gd name="T4" fmla="*/ 59 w 68"/>
                <a:gd name="T5" fmla="*/ 51 h 60"/>
                <a:gd name="T6" fmla="*/ 66 w 68"/>
                <a:gd name="T7" fmla="*/ 41 h 60"/>
                <a:gd name="T8" fmla="*/ 68 w 68"/>
                <a:gd name="T9" fmla="*/ 30 h 60"/>
                <a:gd name="T10" fmla="*/ 66 w 68"/>
                <a:gd name="T11" fmla="*/ 18 h 60"/>
                <a:gd name="T12" fmla="*/ 59 w 68"/>
                <a:gd name="T13" fmla="*/ 9 h 60"/>
                <a:gd name="T14" fmla="*/ 47 w 68"/>
                <a:gd name="T15" fmla="*/ 2 h 60"/>
                <a:gd name="T16" fmla="*/ 35 w 68"/>
                <a:gd name="T17" fmla="*/ 0 h 60"/>
                <a:gd name="T18" fmla="*/ 28 w 68"/>
                <a:gd name="T19" fmla="*/ 1 h 60"/>
                <a:gd name="T20" fmla="*/ 22 w 68"/>
                <a:gd name="T21" fmla="*/ 2 h 60"/>
                <a:gd name="T22" fmla="*/ 15 w 68"/>
                <a:gd name="T23" fmla="*/ 6 h 60"/>
                <a:gd name="T24" fmla="*/ 10 w 68"/>
                <a:gd name="T25" fmla="*/ 9 h 60"/>
                <a:gd name="T26" fmla="*/ 6 w 68"/>
                <a:gd name="T27" fmla="*/ 14 h 60"/>
                <a:gd name="T28" fmla="*/ 2 w 68"/>
                <a:gd name="T29" fmla="*/ 18 h 60"/>
                <a:gd name="T30" fmla="*/ 1 w 68"/>
                <a:gd name="T31" fmla="*/ 24 h 60"/>
                <a:gd name="T32" fmla="*/ 0 w 68"/>
                <a:gd name="T33" fmla="*/ 30 h 60"/>
                <a:gd name="T34" fmla="*/ 1 w 68"/>
                <a:gd name="T35" fmla="*/ 36 h 60"/>
                <a:gd name="T36" fmla="*/ 2 w 68"/>
                <a:gd name="T37" fmla="*/ 41 h 60"/>
                <a:gd name="T38" fmla="*/ 6 w 68"/>
                <a:gd name="T39" fmla="*/ 46 h 60"/>
                <a:gd name="T40" fmla="*/ 10 w 68"/>
                <a:gd name="T41" fmla="*/ 51 h 60"/>
                <a:gd name="T42" fmla="*/ 15 w 68"/>
                <a:gd name="T43" fmla="*/ 54 h 60"/>
                <a:gd name="T44" fmla="*/ 22 w 68"/>
                <a:gd name="T45" fmla="*/ 58 h 60"/>
                <a:gd name="T46" fmla="*/ 28 w 68"/>
                <a:gd name="T47" fmla="*/ 59 h 60"/>
                <a:gd name="T48" fmla="*/ 35 w 68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0">
                  <a:moveTo>
                    <a:pt x="35" y="60"/>
                  </a:moveTo>
                  <a:lnTo>
                    <a:pt x="47" y="58"/>
                  </a:lnTo>
                  <a:lnTo>
                    <a:pt x="59" y="51"/>
                  </a:lnTo>
                  <a:lnTo>
                    <a:pt x="66" y="41"/>
                  </a:lnTo>
                  <a:lnTo>
                    <a:pt x="68" y="30"/>
                  </a:lnTo>
                  <a:lnTo>
                    <a:pt x="66" y="18"/>
                  </a:lnTo>
                  <a:lnTo>
                    <a:pt x="59" y="9"/>
                  </a:lnTo>
                  <a:lnTo>
                    <a:pt x="47" y="2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5" y="54"/>
                  </a:lnTo>
                  <a:lnTo>
                    <a:pt x="22" y="58"/>
                  </a:lnTo>
                  <a:lnTo>
                    <a:pt x="28" y="59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64" y="2704"/>
              <a:ext cx="240" cy="91"/>
            </a:xfrm>
            <a:custGeom>
              <a:avLst/>
              <a:gdLst>
                <a:gd name="T0" fmla="*/ 479 w 479"/>
                <a:gd name="T1" fmla="*/ 0 h 182"/>
                <a:gd name="T2" fmla="*/ 379 w 479"/>
                <a:gd name="T3" fmla="*/ 91 h 182"/>
                <a:gd name="T4" fmla="*/ 0 w 479"/>
                <a:gd name="T5" fmla="*/ 182 h 182"/>
                <a:gd name="T6" fmla="*/ 479 w 479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9" h="182">
                  <a:moveTo>
                    <a:pt x="479" y="0"/>
                  </a:moveTo>
                  <a:lnTo>
                    <a:pt x="379" y="91"/>
                  </a:lnTo>
                  <a:lnTo>
                    <a:pt x="0" y="18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57290" y="1357298"/>
            <a:ext cx="68580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국제법의 기본원칙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무력에 의한 위협 또는 무력행사의 금지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국제분쟁의 평화적 해결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국내 관할사항에 대한 불간섭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국제적 협력 의 의무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국민의 평등권과 자결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주권평등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국제 의무의 성실한 이행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117804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국제법의 기본 원칙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643050"/>
            <a:ext cx="7072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국가 간 변경 분쟁을 해결하는 원칙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국적 변경의 원칙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영토 우선통치 원칙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선점원칙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/>
              <a:t>시효원칙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/>
            </a:pP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507207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http://news.naver.com/main/read.nhn?mode=LPOD&amp;mid=tv&amp;oid=422&amp;aid=0000059887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무주지 선점 이론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69269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무주지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선점론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/>
              <a:t>이란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pic>
        <p:nvPicPr>
          <p:cNvPr id="7" name="Picture 3" descr="C:\Users\HYEJIN\Desktop\8144_426c78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4392488" cy="53285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458112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/>
              <a:t>일본 대사관이 내무성에 </a:t>
            </a:r>
            <a:r>
              <a:rPr lang="en-US" altLang="ko-KR" sz="2200" dirty="0" smtClean="0"/>
              <a:t/>
            </a:r>
            <a:br>
              <a:rPr lang="en-US" altLang="ko-KR" sz="2200" dirty="0" smtClean="0"/>
            </a:br>
            <a:r>
              <a:rPr lang="ko-KR" altLang="en-US" sz="2200" dirty="0" smtClean="0"/>
              <a:t>보낸 공문서 </a:t>
            </a:r>
            <a:r>
              <a:rPr lang="en-US" altLang="ko-KR" sz="2200" dirty="0" smtClean="0"/>
              <a:t>(1887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endParaRPr lang="ko-KR" alt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2780928"/>
            <a:ext cx="83884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700" b="1" dirty="0" smtClean="0">
                <a:solidFill>
                  <a:schemeClr val="tx2">
                    <a:lumMod val="50000"/>
                  </a:schemeClr>
                </a:solidFill>
              </a:rPr>
              <a:t>‘</a:t>
            </a:r>
            <a:r>
              <a:rPr lang="ko-KR" altLang="en-US" sz="3700" b="1" dirty="0" smtClean="0">
                <a:solidFill>
                  <a:schemeClr val="tx2">
                    <a:lumMod val="50000"/>
                  </a:schemeClr>
                </a:solidFill>
              </a:rPr>
              <a:t>울릉도와 독도는 일본과 관계없는 곳</a:t>
            </a:r>
            <a:r>
              <a:rPr lang="en-US" altLang="ko-KR" sz="37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endParaRPr lang="ko-KR" altLang="en-US" sz="3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무주지 선점 이론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HYEJIN\Desktop\시마네현고시제40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358114" cy="40566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551723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200" dirty="0" err="1" smtClean="0"/>
              <a:t>시마네현</a:t>
            </a:r>
            <a:r>
              <a:rPr lang="ko-KR" altLang="en-US" sz="2200" dirty="0" smtClean="0"/>
              <a:t> 고시 </a:t>
            </a:r>
            <a:r>
              <a:rPr lang="en-US" altLang="ko-KR" sz="2200" dirty="0" smtClean="0"/>
              <a:t>40</a:t>
            </a:r>
            <a:r>
              <a:rPr lang="ko-KR" altLang="en-US" sz="2200" dirty="0" smtClean="0"/>
              <a:t>호 </a:t>
            </a:r>
            <a:r>
              <a:rPr lang="en-US" altLang="ko-KR" sz="2200" dirty="0" smtClean="0"/>
              <a:t>(1905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endParaRPr lang="ko-KR" alt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09" y="10734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-윤고딕330" pitchFamily="18" charset="-127"/>
                <a:ea typeface="-윤고딕330" pitchFamily="18" charset="-127"/>
              </a:rPr>
              <a:t>무주지 선점 이론</a:t>
            </a:r>
            <a:endParaRPr lang="ko-KR" altLang="en-US" dirty="0"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81" y="10734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HYEJIN\Desktop\8144_426c78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500990" cy="4876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5949280"/>
            <a:ext cx="3356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/>
              <a:t>칙령 </a:t>
            </a:r>
            <a:r>
              <a:rPr lang="en-US" altLang="ko-KR" sz="2200" dirty="0" smtClean="0"/>
              <a:t>41</a:t>
            </a:r>
            <a:r>
              <a:rPr lang="ko-KR" altLang="en-US" sz="2200" dirty="0" smtClean="0"/>
              <a:t>호 </a:t>
            </a:r>
            <a:r>
              <a:rPr lang="en-US" altLang="ko-KR" sz="2200" dirty="0" smtClean="0"/>
              <a:t>(1900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endParaRPr lang="ko-KR" altLang="en-US" sz="2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453</Words>
  <Application>Microsoft Office PowerPoint</Application>
  <PresentationFormat>화면 슬라이드 쇼(4:3)</PresentationFormat>
  <Paragraphs>171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User</cp:lastModifiedBy>
  <cp:revision>87</cp:revision>
  <dcterms:created xsi:type="dcterms:W3CDTF">2012-12-06T12:20:18Z</dcterms:created>
  <dcterms:modified xsi:type="dcterms:W3CDTF">2014-10-26T17:58:58Z</dcterms:modified>
</cp:coreProperties>
</file>