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257" r:id="rId2"/>
    <p:sldId id="258" r:id="rId3"/>
    <p:sldId id="283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1" r:id="rId14"/>
    <p:sldId id="272" r:id="rId15"/>
    <p:sldId id="273" r:id="rId16"/>
    <p:sldId id="262" r:id="rId17"/>
    <p:sldId id="274" r:id="rId18"/>
    <p:sldId id="275" r:id="rId19"/>
    <p:sldId id="276" r:id="rId20"/>
    <p:sldId id="277" r:id="rId21"/>
    <p:sldId id="286" r:id="rId22"/>
    <p:sldId id="287" r:id="rId23"/>
    <p:sldId id="284" r:id="rId24"/>
    <p:sldId id="278" r:id="rId25"/>
    <p:sldId id="279" r:id="rId26"/>
    <p:sldId id="280" r:id="rId27"/>
    <p:sldId id="281" r:id="rId28"/>
    <p:sldId id="285" r:id="rId29"/>
    <p:sldId id="260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800080"/>
    <a:srgbClr val="8080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0"/>
    <p:restoredTop sz="96370"/>
  </p:normalViewPr>
  <p:slideViewPr>
    <p:cSldViewPr snapToObjects="1">
      <p:cViewPr>
        <p:scale>
          <a:sx n="94" d="100"/>
          <a:sy n="94" d="100"/>
        </p:scale>
        <p:origin x="-1644" y="216"/>
      </p:cViewPr>
      <p:guideLst>
        <p:guide orient="horz" pos="2155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916B0-C9E1-43D6-82A9-2997E44A13C0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340DB-2CC0-4782-9487-3E312E517D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06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68DC0-D29C-4B15-83A1-FAA8AB1C18B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68DC0-D29C-4B15-83A1-FAA8AB1C18BC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503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2014-09-30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7F84A3-4F29-4053-ACFD-1BAF2D3F140C}" type="datetime1">
              <a:rPr lang="ko-KR" altLang="en-US"/>
              <a:pPr lvl="0">
                <a:defRPr lang="ko-KR" altLang="en-US"/>
              </a:pPr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7F7C-45BB-4D88-9858-61BFA6BF9138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9A68-AF4F-40B3-9E15-63C31D0D3F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953836A-82A3-4C8B-9D31-CD724F3673ED}" type="datetime1">
              <a:rPr lang="ko-KR" altLang="en-US"/>
              <a:pPr lvl="0">
                <a:defRPr lang="ko-KR" altLang="en-US"/>
              </a:pPr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2014-09-30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7A1F4E-0809-4239-8034-C38E431DAF92}" type="datetime1">
              <a:rPr lang="ko-KR" altLang="en-US"/>
              <a:pPr lvl="0">
                <a:defRPr lang="ko-KR" altLang="en-US"/>
              </a:pPr>
              <a:t>2014-09-30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E0DA496-7307-4E8B-88DE-CB97B48BAB6F}" type="datetime1">
              <a:rPr lang="ko-KR" altLang="en-US"/>
              <a:pPr lvl="0">
                <a:defRPr lang="ko-KR" altLang="en-US"/>
              </a:pPr>
              <a:t>2014-09-30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8721E90-850C-410B-8B89-8394F580CFDA}" type="datetime1">
              <a:rPr lang="ko-KR" altLang="en-US"/>
              <a:pPr lvl="0">
                <a:defRPr lang="ko-KR" altLang="en-US"/>
              </a:pPr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2014-09-30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2014-09-30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imnews.imbc.com/replay/2013/nw1800/article/3255430_12114.html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tn.co.kr/_ln/0104_20130205162500810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s.tvchosun.com/site/data/html_dir/2014/02/23/2014022390053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nhapnews.co.kr/politics/2013/12/18/0503000000AKR20131218119300073.HTML" TargetMode="External"/><Relationship Id="rId2" Type="http://schemas.openxmlformats.org/officeDocument/2006/relationships/hyperlink" Target="http://www.kyeongin.com/news/articleView.html?idxno=81207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hmynews.com/NWS_Web/View/at_pg.aspx?CNTN_CD=A000003405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981075" y="1657413"/>
            <a:ext cx="7344918" cy="931863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ko-KR" altLang="en-US" sz="38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일본 정부와 </a:t>
            </a:r>
            <a:r>
              <a:rPr lang="ko-KR" altLang="en-US" sz="3800" b="1" dirty="0" err="1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시마네</a:t>
            </a:r>
            <a:r>
              <a:rPr lang="ko-KR" altLang="en-US" sz="38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 현의 </a:t>
            </a:r>
            <a:r>
              <a:rPr lang="ko-KR" altLang="en-US" sz="38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독도에 대한 정책</a:t>
            </a:r>
            <a:r>
              <a:rPr lang="en-US" altLang="ko-KR" sz="38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&amp;</a:t>
            </a:r>
            <a:r>
              <a:rPr lang="ko-KR" altLang="en-US" sz="38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활동</a:t>
            </a:r>
            <a:endParaRPr lang="ko-KR" altLang="en-US" sz="3800" b="1" dirty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572132" y="3714752"/>
            <a:ext cx="3023235" cy="29289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en-US" altLang="ko-KR" i="0" spc="5" dirty="0" smtClean="0"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i="0" spc="5" dirty="0" smtClean="0">
                <a:latin typeface="맑은 고딕" pitchFamily="50" charset="-127"/>
                <a:ea typeface="맑은 고딕" pitchFamily="50" charset="-127"/>
              </a:rPr>
              <a:t>조</a:t>
            </a:r>
            <a:endParaRPr lang="en-US" altLang="ko-KR" i="0" spc="5" dirty="0" smtClean="0">
              <a:latin typeface="맑은 고딕" pitchFamily="50" charset="-127"/>
              <a:ea typeface="맑은 고딕" pitchFamily="50" charset="-127"/>
            </a:endParaRPr>
          </a:p>
          <a:p>
            <a:pPr algn="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i="0" spc="5" dirty="0" smtClean="0">
                <a:latin typeface="맑은 고딕" pitchFamily="50" charset="-127"/>
                <a:ea typeface="맑은 고딕" pitchFamily="50" charset="-127"/>
              </a:rPr>
              <a:t>체육학과 </a:t>
            </a:r>
            <a:r>
              <a:rPr lang="ko-KR" altLang="en-US" i="0" spc="5" dirty="0" err="1" smtClean="0">
                <a:latin typeface="맑은 고딕" pitchFamily="50" charset="-127"/>
                <a:ea typeface="맑은 고딕" pitchFamily="50" charset="-127"/>
              </a:rPr>
              <a:t>박원서</a:t>
            </a:r>
            <a:endParaRPr lang="en-US" altLang="ko-KR" i="0" spc="5" dirty="0" smtClean="0">
              <a:latin typeface="맑은 고딕" pitchFamily="50" charset="-127"/>
              <a:ea typeface="맑은 고딕" pitchFamily="50" charset="-127"/>
            </a:endParaRPr>
          </a:p>
          <a:p>
            <a:pPr algn="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pc="5" dirty="0" smtClean="0">
                <a:latin typeface="맑은 고딕" pitchFamily="50" charset="-127"/>
                <a:ea typeface="맑은 고딕" pitchFamily="50" charset="-127"/>
              </a:rPr>
              <a:t>서혜림</a:t>
            </a:r>
            <a:endParaRPr lang="en-US" altLang="ko-KR" spc="5" dirty="0" smtClean="0">
              <a:latin typeface="맑은 고딕" pitchFamily="50" charset="-127"/>
              <a:ea typeface="맑은 고딕" pitchFamily="50" charset="-127"/>
            </a:endParaRPr>
          </a:p>
          <a:p>
            <a:pPr algn="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pc="5" dirty="0" smtClean="0">
                <a:latin typeface="맑은 고딕" pitchFamily="50" charset="-127"/>
                <a:ea typeface="맑은 고딕" pitchFamily="50" charset="-127"/>
              </a:rPr>
              <a:t>장도훈</a:t>
            </a:r>
            <a:endParaRPr lang="en-US" altLang="ko-KR" spc="5" dirty="0" smtClean="0">
              <a:latin typeface="맑은 고딕" pitchFamily="50" charset="-127"/>
              <a:ea typeface="맑은 고딕" pitchFamily="50" charset="-127"/>
            </a:endParaRPr>
          </a:p>
          <a:p>
            <a:pPr algn="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i="0" spc="5" dirty="0" smtClean="0">
                <a:latin typeface="맑은 고딕" pitchFamily="50" charset="-127"/>
                <a:ea typeface="맑은 고딕" pitchFamily="50" charset="-127"/>
              </a:rPr>
              <a:t>영어영문학과 </a:t>
            </a:r>
            <a:r>
              <a:rPr lang="ko-KR" altLang="en-US" i="0" spc="5" dirty="0" smtClean="0">
                <a:latin typeface="맑은 고딕" pitchFamily="50" charset="-127"/>
                <a:ea typeface="맑은 고딕" pitchFamily="50" charset="-127"/>
              </a:rPr>
              <a:t>김태영 </a:t>
            </a:r>
            <a:endParaRPr lang="en-US" altLang="ko-KR" i="0" spc="5" dirty="0" smtClean="0">
              <a:latin typeface="맑은 고딕" pitchFamily="50" charset="-127"/>
              <a:ea typeface="맑은 고딕" pitchFamily="50" charset="-127"/>
            </a:endParaRPr>
          </a:p>
          <a:p>
            <a:pPr algn="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i="0" spc="5" dirty="0" smtClean="0">
                <a:latin typeface="맑은 고딕" pitchFamily="50" charset="-127"/>
                <a:ea typeface="맑은 고딕" pitchFamily="50" charset="-127"/>
              </a:rPr>
              <a:t>김희영 </a:t>
            </a:r>
            <a:endParaRPr lang="en-US" altLang="ko-KR" i="0" spc="5" dirty="0" smtClean="0">
              <a:latin typeface="맑은 고딕" pitchFamily="50" charset="-127"/>
              <a:ea typeface="맑은 고딕" pitchFamily="50" charset="-127"/>
            </a:endParaRPr>
          </a:p>
          <a:p>
            <a:pPr algn="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i="0" spc="5" dirty="0" smtClean="0">
                <a:latin typeface="맑은 고딕" pitchFamily="50" charset="-127"/>
                <a:ea typeface="맑은 고딕" pitchFamily="50" charset="-127"/>
              </a:rPr>
              <a:t>전재범 </a:t>
            </a:r>
            <a:endParaRPr lang="en-US" altLang="ko-KR" i="0" spc="5" dirty="0" smtClean="0">
              <a:latin typeface="맑은 고딕" pitchFamily="50" charset="-127"/>
              <a:ea typeface="맑은 고딕" pitchFamily="50" charset="-127"/>
            </a:endParaRPr>
          </a:p>
          <a:p>
            <a:pPr algn="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i="0" spc="5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i="0" spc="5" dirty="0" smtClean="0">
                <a:latin typeface="맑은 고딕" pitchFamily="50" charset="-127"/>
                <a:ea typeface="맑은 고딕" pitchFamily="50" charset="-127"/>
              </a:rPr>
              <a:t>정혜진 </a:t>
            </a:r>
            <a:endParaRPr lang="en-US" altLang="ko-KR" i="0" spc="5" dirty="0" smtClean="0">
              <a:latin typeface="맑은 고딕" pitchFamily="50" charset="-127"/>
              <a:ea typeface="맑은 고딕" pitchFamily="50" charset="-127"/>
            </a:endParaRPr>
          </a:p>
          <a:p>
            <a:pPr algn="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i="0" spc="5" dirty="0" smtClean="0">
                <a:latin typeface="맑은 고딕" pitchFamily="50" charset="-127"/>
                <a:ea typeface="맑은 고딕" pitchFamily="50" charset="-127"/>
              </a:rPr>
              <a:t>최혜린</a:t>
            </a:r>
            <a:endParaRPr lang="en-US" altLang="ko-KR" i="0" spc="5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spcBef>
                <a:spcPct val="0"/>
              </a:spcBef>
              <a:defRPr lang="ko-KR" altLang="en-US"/>
            </a:pPr>
            <a:r>
              <a:rPr lang="ko-KR" altLang="en-US" spc="5" dirty="0" smtClean="0">
                <a:latin typeface="맑은 고딕" pitchFamily="50" charset="-127"/>
                <a:ea typeface="맑은 고딕" pitchFamily="50" charset="-127"/>
              </a:rPr>
              <a:t>도시지역계획학과 이상열</a:t>
            </a:r>
            <a:endParaRPr lang="en-US" altLang="ko-KR" spc="5" dirty="0">
              <a:latin typeface="맑은 고딕" pitchFamily="50" charset="-127"/>
              <a:ea typeface="맑은 고딕" pitchFamily="50" charset="-127"/>
            </a:endParaRPr>
          </a:p>
          <a:p>
            <a:pPr algn="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i="0" spc="5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바닥글 개체 틀 3"/>
          <p:cNvSpPr>
            <a:spLocks noGrp="1"/>
          </p:cNvSpPr>
          <p:nvPr>
            <p:ph type="ftr" sz="quarter" idx="10"/>
          </p:nvPr>
        </p:nvSpPr>
        <p:spPr>
          <a:xfrm rot="16200000">
            <a:off x="-1260659" y="5256457"/>
            <a:ext cx="2895191" cy="307895"/>
          </a:xfrm>
        </p:spPr>
        <p:txBody>
          <a:bodyPr/>
          <a:lstStyle/>
          <a:p>
            <a:pPr defTabSz="996659">
              <a:defRPr/>
            </a:pPr>
            <a:r>
              <a:rPr lang="en-US" altLang="ko-KR" dirty="0">
                <a:latin typeface="+mn-lt"/>
              </a:rPr>
              <a:t>Company  name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836712"/>
            <a:ext cx="8002833" cy="5850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현재 일본 정부와 </a:t>
            </a:r>
            <a:r>
              <a:rPr lang="ko-KR" altLang="en-US" sz="2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시마네</a:t>
            </a:r>
            <a:r>
              <a:rPr lang="ko-KR" alt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현의 독도 정책</a:t>
            </a:r>
          </a:p>
          <a:p>
            <a:pPr eaLnBrk="1" hangingPunct="1">
              <a:buFont typeface="Wingdings" pitchFamily="2" charset="2"/>
              <a:buNone/>
            </a:pPr>
            <a:endParaRPr lang="ko-KR" altLang="en-US" sz="2200" dirty="0" smtClean="0">
              <a:latin typeface="굴림" charset="-127"/>
              <a:ea typeface="굴림" charset="-127"/>
            </a:endParaRPr>
          </a:p>
        </p:txBody>
      </p:sp>
      <p:sp>
        <p:nvSpPr>
          <p:cNvPr id="9221" name="Rectangle 17"/>
          <p:cNvSpPr>
            <a:spLocks noChangeArrowheads="1"/>
          </p:cNvSpPr>
          <p:nvPr/>
        </p:nvSpPr>
        <p:spPr bwMode="auto">
          <a:xfrm>
            <a:off x="0" y="14189"/>
            <a:ext cx="146634" cy="35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576" tIns="36288" rIns="72576" bIns="36288" anchor="ctr">
            <a:spAutoFit/>
          </a:bodyPr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9222" name="직사각형 16"/>
          <p:cNvSpPr>
            <a:spLocks noChangeArrowheads="1"/>
          </p:cNvSpPr>
          <p:nvPr/>
        </p:nvSpPr>
        <p:spPr bwMode="auto">
          <a:xfrm>
            <a:off x="683568" y="1988840"/>
            <a:ext cx="1814382" cy="769158"/>
          </a:xfrm>
          <a:prstGeom prst="rect">
            <a:avLst/>
          </a:prstGeom>
          <a:noFill/>
          <a:ln w="38100" algn="ctr">
            <a:solidFill>
              <a:schemeClr val="accent4"/>
            </a:solidFill>
            <a:round/>
            <a:headEnd/>
            <a:tailEnd/>
          </a:ln>
        </p:spPr>
        <p:txBody>
          <a:bodyPr lIns="657184" tIns="36288" rIns="72576" bIns="36288" anchor="ctr"/>
          <a:lstStyle/>
          <a:p>
            <a:pPr defTabSz="996659"/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정 부</a:t>
            </a:r>
          </a:p>
        </p:txBody>
      </p:sp>
      <p:sp>
        <p:nvSpPr>
          <p:cNvPr id="9223" name="직사각형 19"/>
          <p:cNvSpPr>
            <a:spLocks noChangeArrowheads="1"/>
          </p:cNvSpPr>
          <p:nvPr/>
        </p:nvSpPr>
        <p:spPr bwMode="auto">
          <a:xfrm>
            <a:off x="448404" y="3889487"/>
            <a:ext cx="2254233" cy="769158"/>
          </a:xfrm>
          <a:prstGeom prst="rect">
            <a:avLst/>
          </a:prstGeom>
          <a:noFill/>
          <a:ln w="38100" algn="ctr">
            <a:solidFill>
              <a:schemeClr val="accent4"/>
            </a:solidFill>
            <a:round/>
            <a:headEnd/>
            <a:tailEnd/>
          </a:ln>
        </p:spPr>
        <p:txBody>
          <a:bodyPr lIns="657184" tIns="36288" rIns="72576" bIns="36288" anchor="ctr"/>
          <a:lstStyle/>
          <a:p>
            <a:pPr defTabSz="996659"/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시마네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현</a:t>
            </a:r>
          </a:p>
        </p:txBody>
      </p:sp>
      <p:sp>
        <p:nvSpPr>
          <p:cNvPr id="9224" name="왼쪽 중괄호 29"/>
          <p:cNvSpPr>
            <a:spLocks/>
          </p:cNvSpPr>
          <p:nvPr/>
        </p:nvSpPr>
        <p:spPr bwMode="auto">
          <a:xfrm>
            <a:off x="2627784" y="1916832"/>
            <a:ext cx="549813" cy="1064988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2576" tIns="36288" rIns="72576" bIns="36288"/>
          <a:lstStyle/>
          <a:p>
            <a:pPr defTabSz="996659"/>
            <a:endParaRPr lang="ko-KR" altLang="en-US" dirty="0">
              <a:ea typeface="굴림" charset="-127"/>
            </a:endParaRPr>
          </a:p>
        </p:txBody>
      </p:sp>
      <p:sp>
        <p:nvSpPr>
          <p:cNvPr id="9225" name="TextBox 30"/>
          <p:cNvSpPr txBox="1">
            <a:spLocks noChangeArrowheads="1"/>
          </p:cNvSpPr>
          <p:nvPr/>
        </p:nvSpPr>
        <p:spPr bwMode="auto">
          <a:xfrm>
            <a:off x="3275856" y="1772816"/>
            <a:ext cx="5663074" cy="3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하토야마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총리 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226" name="TextBox 31"/>
          <p:cNvSpPr txBox="1">
            <a:spLocks noChangeArrowheads="1"/>
          </p:cNvSpPr>
          <p:nvPr/>
        </p:nvSpPr>
        <p:spPr bwMode="auto">
          <a:xfrm>
            <a:off x="3275856" y="2780928"/>
            <a:ext cx="5278204" cy="68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히라노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히로후미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장관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000" dirty="0">
              <a:latin typeface="굴림" charset="-127"/>
              <a:ea typeface="굴림" charset="-127"/>
            </a:endParaRPr>
          </a:p>
        </p:txBody>
      </p:sp>
      <p:sp>
        <p:nvSpPr>
          <p:cNvPr id="9227" name="TextBox 32"/>
          <p:cNvSpPr txBox="1">
            <a:spLocks noChangeArrowheads="1"/>
          </p:cNvSpPr>
          <p:nvPr/>
        </p:nvSpPr>
        <p:spPr bwMode="auto">
          <a:xfrm>
            <a:off x="2843808" y="4149080"/>
            <a:ext cx="1979327" cy="3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다케시마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담당</a:t>
            </a:r>
          </a:p>
        </p:txBody>
      </p:sp>
      <p:sp>
        <p:nvSpPr>
          <p:cNvPr id="34" name="덧셈 기호 33"/>
          <p:cNvSpPr/>
          <p:nvPr/>
        </p:nvSpPr>
        <p:spPr bwMode="auto">
          <a:xfrm>
            <a:off x="4572000" y="4149080"/>
            <a:ext cx="329888" cy="354996"/>
          </a:xfrm>
          <a:prstGeom prst="mathPlus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7184" tIns="36288" rIns="72576" bIns="36288" anchor="ctr"/>
          <a:lstStyle/>
          <a:p>
            <a:pPr defTabSz="996659">
              <a:defRPr/>
            </a:pP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229" name="TextBox 34"/>
          <p:cNvSpPr txBox="1">
            <a:spLocks noChangeArrowheads="1"/>
          </p:cNvSpPr>
          <p:nvPr/>
        </p:nvSpPr>
        <p:spPr bwMode="auto">
          <a:xfrm>
            <a:off x="4860032" y="4149080"/>
            <a:ext cx="1704420" cy="3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직원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교체</a:t>
            </a:r>
          </a:p>
        </p:txBody>
      </p:sp>
      <p:sp>
        <p:nvSpPr>
          <p:cNvPr id="36" name="등호 35"/>
          <p:cNvSpPr/>
          <p:nvPr/>
        </p:nvSpPr>
        <p:spPr bwMode="auto">
          <a:xfrm>
            <a:off x="6228184" y="4149080"/>
            <a:ext cx="439850" cy="354996"/>
          </a:xfrm>
          <a:prstGeom prst="mathEqual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7184" tIns="36288" rIns="72576" bIns="36288" anchor="ctr"/>
          <a:lstStyle/>
          <a:p>
            <a:pPr defTabSz="996659">
              <a:defRPr/>
            </a:pP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231" name="TextBox 36"/>
          <p:cNvSpPr txBox="1">
            <a:spLocks noChangeArrowheads="1"/>
          </p:cNvSpPr>
          <p:nvPr/>
        </p:nvSpPr>
        <p:spPr bwMode="auto">
          <a:xfrm>
            <a:off x="6732240" y="4149080"/>
            <a:ext cx="1594458" cy="3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강화</a:t>
            </a:r>
          </a:p>
        </p:txBody>
      </p:sp>
      <p:sp>
        <p:nvSpPr>
          <p:cNvPr id="38" name="위로 굽은 화살표 37"/>
          <p:cNvSpPr/>
          <p:nvPr/>
        </p:nvSpPr>
        <p:spPr bwMode="auto">
          <a:xfrm rot="5400000">
            <a:off x="1299952" y="5044864"/>
            <a:ext cx="575599" cy="512224"/>
          </a:xfrm>
          <a:prstGeom prst="bentUpArrow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7184" tIns="36288" rIns="72576" bIns="36288" anchor="ctr"/>
          <a:lstStyle/>
          <a:p>
            <a:pPr defTabSz="996659">
              <a:defRPr/>
            </a:pP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233" name="TextBox 38"/>
          <p:cNvSpPr txBox="1">
            <a:spLocks noChangeArrowheads="1"/>
          </p:cNvSpPr>
          <p:nvPr/>
        </p:nvSpPr>
        <p:spPr bwMode="auto">
          <a:xfrm>
            <a:off x="1979712" y="5229200"/>
            <a:ext cx="6840760" cy="68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576" tIns="36288" rIns="72576" bIns="36288">
            <a:spAutoFit/>
          </a:bodyPr>
          <a:lstStyle/>
          <a:p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기부금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독도홍보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일반인 대상의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다케시마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문제를 배우는 강좌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’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실시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연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9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회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2" grpId="0" animBg="1"/>
      <p:bldP spid="92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구체적인 예</a:t>
            </a:r>
            <a:endParaRPr lang="ko-KR" alt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평화선 선언</a:t>
            </a:r>
            <a:endParaRPr lang="en-US" altLang="ko-KR" sz="22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2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독도 어민들의 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40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여 년 간의 독도조업</a:t>
            </a:r>
            <a:endParaRPr lang="en-US" altLang="ko-KR" sz="22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2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1965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년 한일어업협정에 대한 불만</a:t>
            </a:r>
            <a:endParaRPr lang="en-US" altLang="ko-KR" sz="22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2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200" b="1" dirty="0" err="1" smtClean="0">
                <a:latin typeface="맑은 고딕" pitchFamily="50" charset="-127"/>
                <a:ea typeface="맑은 고딕" pitchFamily="50" charset="-127"/>
              </a:rPr>
              <a:t>시마네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 현의 여론을 얻기 위한 활동</a:t>
            </a:r>
            <a:endParaRPr lang="en-US" altLang="ko-KR" sz="22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en-US" altLang="ko-KR" sz="22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1996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200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해리 어업협정이 체결</a:t>
            </a:r>
            <a:endParaRPr lang="ko-KR" altLang="en-US" sz="22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역사적 자료로 알아보는 독도 연대기</a:t>
            </a:r>
            <a:endParaRPr lang="ko-KR" alt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</a:rPr>
              <a:t>대한민국</a:t>
            </a:r>
            <a:endParaRPr lang="ko-KR" altLang="en-US" dirty="0">
              <a:solidFill>
                <a:schemeClr val="accent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1696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한일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간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울릉도 영유권 분쟁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1794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〈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정조실록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〉</a:t>
            </a:r>
          </a:p>
          <a:p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1881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년 독도로 명칭 변경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1906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년 울릉군 군수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심흥택의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보고서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1945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한국 광복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1952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인접해양영주권에 대한 대통령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선언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‘</a:t>
            </a:r>
          </a:p>
          <a:p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1954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 독도에 등대를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세움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643438" y="1357298"/>
            <a:ext cx="4041775" cy="639762"/>
          </a:xfrm>
        </p:spPr>
        <p:txBody>
          <a:bodyPr/>
          <a:lstStyle/>
          <a:p>
            <a:pPr algn="ctr"/>
            <a:r>
              <a:rPr lang="ko-KR" altLang="en-US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</a:rPr>
              <a:t>일본</a:t>
            </a:r>
            <a:endParaRPr lang="ko-KR" altLang="en-US" dirty="0">
              <a:solidFill>
                <a:schemeClr val="accent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1618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도해면허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발급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1696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년 조선에 문서를 보냄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1905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러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일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전쟁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1952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 우리나라에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항의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2005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시마네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현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의회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조례를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통과시킴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ko-KR" altLang="en-US" sz="1800" dirty="0"/>
          </a:p>
          <a:p>
            <a:endParaRPr lang="ko-KR" altLang="en-US" sz="1800" dirty="0"/>
          </a:p>
          <a:p>
            <a:endParaRPr lang="ko-KR" altLang="en-US" sz="1800" dirty="0"/>
          </a:p>
          <a:p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3" grpId="0" build="p"/>
      <p:bldP spid="6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99340" y="3286124"/>
            <a:ext cx="7291166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00034" y="1983485"/>
            <a:ext cx="1306227" cy="1302639"/>
          </a:xfrm>
          <a:prstGeom prst="rect">
            <a:avLst/>
          </a:prstGeom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500034" y="2143124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정치외교에 대하여</a:t>
            </a:r>
            <a:endParaRPr lang="ko-KR" alt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독도 </a:t>
            </a:r>
            <a:r>
              <a:rPr lang="ko-KR" altLang="en-US" sz="2800" b="1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침탈 탈환외교 </a:t>
            </a:r>
            <a:r>
              <a:rPr lang="ko-KR" altLang="en-US" sz="2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설정</a:t>
            </a:r>
            <a:endParaRPr lang="en-US" altLang="ko-KR" sz="2800" b="1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971550" lvl="1" indent="-571500">
              <a:buFont typeface="Wingdings" pitchFamily="2" charset="2"/>
              <a:buChar char="l"/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외교백서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buNone/>
            </a:pPr>
            <a:endParaRPr lang="ko-KR" altLang="en-US" dirty="0"/>
          </a:p>
          <a:p>
            <a:pPr marL="571500" indent="-5715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시마네현의</a:t>
            </a:r>
            <a:r>
              <a:rPr lang="ko-KR" altLang="en-US" sz="2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800" b="1" dirty="0" err="1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다케시마</a:t>
            </a:r>
            <a:r>
              <a:rPr lang="ko-KR" altLang="en-US" sz="2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 편입</a:t>
            </a:r>
            <a:endParaRPr lang="en-US" altLang="ko-KR" sz="2800" b="1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27532" lvl="1" indent="-571500">
              <a:buFont typeface="Wingdings" pitchFamily="2" charset="2"/>
              <a:buChar char="l"/>
            </a:pPr>
            <a:r>
              <a:rPr lang="ko-KR" altLang="en-US" sz="2400" b="1" dirty="0" err="1" smtClean="0">
                <a:latin typeface="맑은 고딕" pitchFamily="50" charset="-127"/>
                <a:ea typeface="맑은 고딕" pitchFamily="50" charset="-127"/>
              </a:rPr>
              <a:t>리얀코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섬</a:t>
            </a:r>
          </a:p>
          <a:p>
            <a:pPr marL="571500" indent="-571500">
              <a:buFont typeface="Wingdings" pitchFamily="2" charset="2"/>
              <a:buChar char="l"/>
            </a:pPr>
            <a:endParaRPr lang="ko-KR" altLang="en-US" dirty="0" smtClean="0"/>
          </a:p>
          <a:p>
            <a:pPr marL="571500" indent="-5715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시마네</a:t>
            </a:r>
            <a:r>
              <a:rPr lang="ko-KR" altLang="en-US" sz="2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 현의 </a:t>
            </a:r>
            <a:endParaRPr lang="en-US" altLang="ko-KR" sz="2800" b="1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en-US" altLang="ko-KR" sz="2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    ‘</a:t>
            </a:r>
            <a:r>
              <a:rPr lang="ko-KR" altLang="en-US" sz="2800" b="1" dirty="0" err="1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다케시마의</a:t>
            </a:r>
            <a:r>
              <a:rPr lang="ko-KR" altLang="en-US" sz="2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 날’ 조례 발표</a:t>
            </a:r>
            <a:endParaRPr lang="en-US" altLang="ko-KR" sz="2800" b="1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71500" indent="-571500">
              <a:buFont typeface="Wingdings" pitchFamily="2" charset="2"/>
              <a:buChar char="u"/>
            </a:pPr>
            <a:endParaRPr lang="en-US" altLang="ko-KR" b="1" dirty="0" smtClean="0">
              <a:solidFill>
                <a:srgbClr val="7030A0"/>
              </a:solidFill>
            </a:endParaRPr>
          </a:p>
          <a:p>
            <a:pPr marL="571500" indent="-571500">
              <a:buFont typeface="Wingdings" pitchFamily="2" charset="2"/>
              <a:buChar char="u"/>
            </a:pP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정치 </a:t>
            </a:r>
            <a:r>
              <a:rPr lang="ko-KR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활동 </a:t>
            </a:r>
            <a:r>
              <a:rPr lang="ko-KR" altLang="en-US" sz="36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36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endParaRPr lang="ko-KR" altLang="en-US" sz="360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그림 4" descr="812076_390655_5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052736"/>
            <a:ext cx="2322068" cy="2357430"/>
          </a:xfrm>
          <a:prstGeom prst="rect">
            <a:avLst/>
          </a:prstGeom>
        </p:spPr>
      </p:pic>
      <p:pic>
        <p:nvPicPr>
          <p:cNvPr id="4" name="그림 3" descr="812076_390654_5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509120"/>
            <a:ext cx="2357454" cy="1559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Wingdings" pitchFamily="2" charset="2"/>
              <a:buChar char="l"/>
            </a:pPr>
            <a:endParaRPr lang="en-US" altLang="ko-KR" b="1" dirty="0" smtClean="0"/>
          </a:p>
          <a:p>
            <a:pPr marL="514350" indent="-514350">
              <a:buFont typeface="Wingdings" pitchFamily="2" charset="2"/>
              <a:buChar char="l"/>
            </a:pPr>
            <a:r>
              <a:rPr lang="ko-KR" altLang="en-US" sz="30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죽도 일본영토 </a:t>
            </a:r>
            <a:r>
              <a:rPr lang="en-US" altLang="ko-KR" sz="30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10 </a:t>
            </a:r>
            <a:r>
              <a:rPr lang="ko-KR" altLang="en-US" sz="30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포인트 발행</a:t>
            </a:r>
            <a:endParaRPr lang="ko-KR" altLang="en-US" sz="3000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buFont typeface="Wingdings" pitchFamily="2" charset="2"/>
              <a:buChar char="l"/>
            </a:pPr>
            <a:endParaRPr lang="en-US" altLang="ko-KR" b="1" dirty="0" smtClean="0"/>
          </a:p>
          <a:p>
            <a:pPr marL="514350" indent="-514350">
              <a:buFont typeface="Wingdings" pitchFamily="2" charset="2"/>
              <a:buChar char="l"/>
            </a:pPr>
            <a:endParaRPr lang="en-US" altLang="ko-KR" b="1" dirty="0" smtClean="0"/>
          </a:p>
          <a:p>
            <a:pPr marL="514350" indent="-514350">
              <a:buFont typeface="Wingdings" pitchFamily="2" charset="2"/>
              <a:buChar char="l"/>
            </a:pPr>
            <a:r>
              <a:rPr lang="ko-KR" altLang="en-US" sz="30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일본 외무성 홈페이지</a:t>
            </a:r>
            <a:endParaRPr lang="en-US" altLang="ko-KR" sz="3000" b="1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70382" lvl="1" indent="-514350">
              <a:buFont typeface="Wingdings" pitchFamily="2" charset="2"/>
              <a:buChar char="l"/>
            </a:pPr>
            <a:r>
              <a:rPr lang="en-US" altLang="ko-KR" sz="2600" b="1" dirty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2600" b="1" dirty="0">
                <a:latin typeface="맑은 고딕" pitchFamily="50" charset="-127"/>
                <a:ea typeface="맑은 고딕" pitchFamily="50" charset="-127"/>
              </a:rPr>
              <a:t>개 </a:t>
            </a:r>
            <a:r>
              <a:rPr lang="ko-KR" altLang="en-US" sz="2600" b="1" dirty="0" smtClean="0">
                <a:latin typeface="맑은 고딕" pitchFamily="50" charset="-127"/>
                <a:ea typeface="맑은 고딕" pitchFamily="50" charset="-127"/>
              </a:rPr>
              <a:t>언어로  서비스</a:t>
            </a:r>
          </a:p>
          <a:p>
            <a:pPr marL="0" indent="0">
              <a:buNone/>
            </a:pPr>
            <a:endParaRPr lang="en-US" altLang="ko-KR" b="1" dirty="0" smtClean="0"/>
          </a:p>
          <a:p>
            <a:pPr marL="457200" indent="-457200">
              <a:buFont typeface="Wingdings" pitchFamily="2" charset="2"/>
              <a:buChar char="l"/>
            </a:pPr>
            <a:r>
              <a:rPr lang="ko-KR" altLang="en-US" sz="30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일본정치인들의 발언</a:t>
            </a:r>
          </a:p>
          <a:p>
            <a:pPr lvl="1">
              <a:buFont typeface="Wingdings" pitchFamily="2" charset="2"/>
              <a:buChar char="l"/>
            </a:pPr>
            <a:r>
              <a:rPr lang="ko-KR" altLang="en-US" sz="2600" b="1" dirty="0" err="1" smtClean="0">
                <a:latin typeface="맑은 고딕" pitchFamily="50" charset="-127"/>
                <a:ea typeface="맑은 고딕" pitchFamily="50" charset="-127"/>
              </a:rPr>
              <a:t>스미타</a:t>
            </a:r>
            <a:r>
              <a:rPr lang="ko-KR" altLang="en-US" sz="2600" b="1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600" b="1" dirty="0" err="1" smtClean="0">
                <a:latin typeface="맑은 고딕" pitchFamily="50" charset="-127"/>
                <a:ea typeface="맑은 고딕" pitchFamily="50" charset="-127"/>
              </a:rPr>
              <a:t>노부요시</a:t>
            </a:r>
            <a:r>
              <a:rPr lang="ko-KR" altLang="en-US" sz="2600" b="1" dirty="0" smtClean="0">
                <a:latin typeface="맑은 고딕" pitchFamily="50" charset="-127"/>
                <a:ea typeface="맑은 고딕" pitchFamily="50" charset="-127"/>
              </a:rPr>
              <a:t> 지사</a:t>
            </a:r>
            <a:endParaRPr lang="en-US" altLang="ko-KR" sz="26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l"/>
            </a:pPr>
            <a:r>
              <a:rPr lang="ko-KR" altLang="en-US" sz="2600" b="1" dirty="0" err="1" smtClean="0">
                <a:latin typeface="맑은 고딕" pitchFamily="50" charset="-127"/>
                <a:ea typeface="맑은 고딕" pitchFamily="50" charset="-127"/>
              </a:rPr>
              <a:t>아베</a:t>
            </a:r>
            <a:r>
              <a:rPr lang="ko-KR" altLang="en-US" sz="2600" b="1" dirty="0" smtClean="0">
                <a:latin typeface="맑은 고딕" pitchFamily="50" charset="-127"/>
                <a:ea typeface="맑은 고딕" pitchFamily="50" charset="-127"/>
              </a:rPr>
              <a:t> 총리</a:t>
            </a:r>
            <a:endParaRPr lang="ko-KR" altLang="en-US" sz="2600" b="1" dirty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0688"/>
            <a:ext cx="1080120" cy="15553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456384" cy="174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53136"/>
            <a:ext cx="2245620" cy="1544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85786" y="3481439"/>
            <a:ext cx="7291166" cy="180874"/>
          </a:xfrm>
          <a:prstGeom prst="rect">
            <a:avLst/>
          </a:prstGeom>
        </p:spPr>
      </p:pic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285720" y="2500306"/>
            <a:ext cx="8229600" cy="869123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교육에 대하여</a:t>
            </a:r>
            <a:endParaRPr lang="ko-KR" alt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18922" y="2285992"/>
            <a:ext cx="1306227" cy="1302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36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교육정책</a:t>
            </a:r>
            <a:endParaRPr lang="ko-KR" altLang="en-US" sz="3600" b="1" dirty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부제목 4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25963"/>
          </a:xfrm>
        </p:spPr>
        <p:txBody>
          <a:bodyPr/>
          <a:lstStyle/>
          <a:p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추진 계획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일상생활에 도입한 정책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구체적인 활동은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6" name="그림 5" descr="140404_04_1_59_20140405031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567842"/>
            <a:ext cx="3786214" cy="2552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동영상으로 쉽게 이해하기</a:t>
            </a:r>
            <a:r>
              <a:rPr lang="en-US" altLang="ko-KR" sz="40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4000" b="1" dirty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7920880" cy="3384376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hlinkClick r:id="rId2"/>
              </a:rPr>
              <a:t>http://imnews.imbc.com//replay/2013/nw1800/article/3255430_12114.html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MBC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뉴스 영상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40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구체적인 활동</a:t>
            </a:r>
            <a:endParaRPr lang="ko-KR" altLang="en-US" sz="4000" b="1" dirty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교과서에 독도를 일본 영토라고 기술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한국이 불법 점거하고 있다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채택하지 않을 경우 불이익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독도를 일본 해 라고 칭함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소학교에서부터 가르치도록 함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"/>
          <p:cNvSpPr>
            <a:spLocks noGrp="1"/>
          </p:cNvSpPr>
          <p:nvPr>
            <p:ph type="title"/>
          </p:nvPr>
        </p:nvSpPr>
        <p:spPr>
          <a:xfrm>
            <a:off x="1043559" y="1391105"/>
            <a:ext cx="7273396" cy="671322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 algn="l">
              <a:defRPr lang="ko-KR" altLang="en-US"/>
            </a:pPr>
            <a:r>
              <a:rPr lang="ko-KR" altLang="en-US" sz="4355" dirty="0" smtClean="0">
                <a:latin typeface="한컴 백제 M"/>
                <a:ea typeface="한컴 백제 M"/>
              </a:rPr>
              <a:t> </a:t>
            </a:r>
            <a:r>
              <a:rPr lang="ko-KR" altLang="en-US" sz="40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역사</a:t>
            </a:r>
            <a:endParaRPr lang="ko-KR" altLang="en-US" sz="4000" b="1" dirty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107176" y="1152144"/>
            <a:ext cx="8586132" cy="1149244"/>
            <a:chOff x="107176" y="1085469"/>
            <a:chExt cx="8586132" cy="1149244"/>
          </a:xfrm>
        </p:grpSpPr>
        <p:pic>
          <p:nvPicPr>
            <p:cNvPr id="10" name="그림 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50692" y="1931670"/>
              <a:ext cx="8242616" cy="204478"/>
            </a:xfrm>
            <a:prstGeom prst="rect">
              <a:avLst/>
            </a:prstGeom>
          </p:spPr>
        </p:pic>
        <p:pic>
          <p:nvPicPr>
            <p:cNvPr id="18" name="그림 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13" name="직사각형 5"/>
            <p:cNvSpPr/>
            <p:nvPr/>
          </p:nvSpPr>
          <p:spPr>
            <a:xfrm>
              <a:off x="457962" y="1324430"/>
              <a:ext cx="478101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87120" lnSpcReduction="20000"/>
            </a:bodyPr>
            <a:lstStyle/>
            <a:p>
              <a:pPr algn="ctr" defTabSz="914400" eaLnBrk="1" latinLnBrk="1" hangingPunct="1">
                <a:spcBef>
                  <a:spcPct val="0"/>
                </a:spcBef>
                <a:buNone/>
                <a:defRPr lang="ko-KR" altLang="en-US"/>
              </a:pPr>
              <a:r>
                <a:rPr lang="ko-KR" altLang="en-US" sz="5106" b="1" i="0" spc="5">
                  <a:solidFill>
                    <a:schemeClr val="tx1"/>
                  </a:solidFill>
                  <a:latin typeface="문체부 훈민정음체"/>
                  <a:ea typeface="문체부 훈민정음체"/>
                  <a:cs typeface="+mj-cs"/>
                </a:rPr>
                <a:t>1</a:t>
              </a:r>
            </a:p>
          </p:txBody>
        </p:sp>
        <p:pic>
          <p:nvPicPr>
            <p:cNvPr id="14" name="그림 7"/>
            <p:cNvPicPr>
              <a:picLocks noChangeAspect="1"/>
            </p:cNvPicPr>
            <p:nvPr/>
          </p:nvPicPr>
          <p:blipFill rotWithShape="1">
            <a:blip r:embed="rId5" cstate="print"/>
            <a:stretch>
              <a:fillRect/>
            </a:stretch>
          </p:blipFill>
          <p:spPr>
            <a:xfrm>
              <a:off x="7092315" y="1766588"/>
              <a:ext cx="1455038" cy="267320"/>
            </a:xfrm>
            <a:prstGeom prst="rect">
              <a:avLst/>
            </a:prstGeom>
          </p:spPr>
        </p:pic>
        <p:pic>
          <p:nvPicPr>
            <p:cNvPr id="15" name="그림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7874889" y="1447943"/>
              <a:ext cx="577540" cy="442780"/>
            </a:xfrm>
            <a:prstGeom prst="rect">
              <a:avLst/>
            </a:prstGeom>
          </p:spPr>
        </p:pic>
      </p:grpSp>
      <p:pic>
        <p:nvPicPr>
          <p:cNvPr id="35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0692" y="2889736"/>
            <a:ext cx="8242616" cy="204478"/>
          </a:xfrm>
          <a:prstGeom prst="rect">
            <a:avLst/>
          </a:prstGeom>
        </p:spPr>
      </p:pic>
      <p:pic>
        <p:nvPicPr>
          <p:cNvPr id="36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6" y="2043535"/>
            <a:ext cx="1152410" cy="1149244"/>
          </a:xfrm>
          <a:prstGeom prst="rect">
            <a:avLst/>
          </a:prstGeom>
        </p:spPr>
      </p:pic>
      <p:sp>
        <p:nvSpPr>
          <p:cNvPr id="37" name="직사각형 1"/>
          <p:cNvSpPr>
            <a:spLocks noGrp="1"/>
          </p:cNvSpPr>
          <p:nvPr/>
        </p:nvSpPr>
        <p:spPr>
          <a:xfrm>
            <a:off x="1043559" y="2282496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738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5086" b="0" i="0" spc="5" dirty="0" smtClean="0">
                <a:solidFill>
                  <a:schemeClr val="tx1"/>
                </a:solidFill>
                <a:latin typeface="한컴 백제 M"/>
                <a:ea typeface="한컴 백제 M"/>
                <a:cs typeface="+mj-cs"/>
              </a:rPr>
              <a:t> </a:t>
            </a:r>
            <a:r>
              <a:rPr lang="ko-KR" altLang="en-US" sz="4100" b="1" i="0" spc="5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정치외교</a:t>
            </a:r>
            <a:endParaRPr lang="ko-KR" altLang="en-US" sz="4100" b="1" i="0" spc="5" dirty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38" name="직사각형 5"/>
          <p:cNvSpPr/>
          <p:nvPr/>
        </p:nvSpPr>
        <p:spPr>
          <a:xfrm>
            <a:off x="457962" y="2282496"/>
            <a:ext cx="478101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4086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9892" b="1" i="0" spc="5">
                <a:solidFill>
                  <a:schemeClr val="tx1"/>
                </a:solidFill>
                <a:latin typeface="문체부 훈민정음체"/>
                <a:ea typeface="문체부 훈민정음체"/>
                <a:cs typeface="+mj-cs"/>
              </a:rPr>
              <a:t>2</a:t>
            </a:r>
          </a:p>
        </p:txBody>
      </p:sp>
      <p:pic>
        <p:nvPicPr>
          <p:cNvPr id="39" name="그림 7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7092315" y="2724654"/>
            <a:ext cx="1455038" cy="267320"/>
          </a:xfrm>
          <a:prstGeom prst="rect">
            <a:avLst/>
          </a:prstGeom>
        </p:spPr>
      </p:pic>
      <p:pic>
        <p:nvPicPr>
          <p:cNvPr id="40" name="그림 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874889" y="2406010"/>
            <a:ext cx="577540" cy="442780"/>
          </a:xfrm>
          <a:prstGeom prst="rect">
            <a:avLst/>
          </a:prstGeom>
        </p:spPr>
      </p:pic>
      <p:sp>
        <p:nvSpPr>
          <p:cNvPr id="41" name="직사각형 1"/>
          <p:cNvSpPr>
            <a:spLocks noGrp="1"/>
          </p:cNvSpPr>
          <p:nvPr/>
        </p:nvSpPr>
        <p:spPr>
          <a:xfrm>
            <a:off x="1043825" y="3170988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5725" b="0" i="0" spc="5" dirty="0" smtClean="0">
                <a:solidFill>
                  <a:schemeClr val="tx1"/>
                </a:solidFill>
                <a:latin typeface="한컴 백제 M"/>
                <a:ea typeface="한컴 백제 M"/>
                <a:cs typeface="+mj-cs"/>
              </a:rPr>
              <a:t> </a:t>
            </a:r>
            <a:r>
              <a:rPr lang="ko-KR" altLang="en-US" sz="4500" b="1" i="0" spc="5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교육</a:t>
            </a:r>
            <a:endParaRPr lang="ko-KR" altLang="en-US" sz="4500" b="1" i="0" spc="5" dirty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107176" y="2953819"/>
            <a:ext cx="8586132" cy="1149244"/>
            <a:chOff x="107176" y="1085469"/>
            <a:chExt cx="8586132" cy="1149244"/>
          </a:xfrm>
        </p:grpSpPr>
        <p:pic>
          <p:nvPicPr>
            <p:cNvPr id="43" name="그림 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50692" y="1931670"/>
              <a:ext cx="8242616" cy="204478"/>
            </a:xfrm>
            <a:prstGeom prst="rect">
              <a:avLst/>
            </a:prstGeom>
          </p:spPr>
        </p:pic>
        <p:pic>
          <p:nvPicPr>
            <p:cNvPr id="44" name="그림 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45" name="직사각형 5"/>
            <p:cNvSpPr/>
            <p:nvPr/>
          </p:nvSpPr>
          <p:spPr>
            <a:xfrm>
              <a:off x="457962" y="1324430"/>
              <a:ext cx="478101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81780" lnSpcReduction="20000"/>
            </a:bodyPr>
            <a:lstStyle/>
            <a:p>
              <a:pPr algn="ctr" defTabSz="914400" eaLnBrk="1" latinLnBrk="1" hangingPunct="1">
                <a:spcBef>
                  <a:spcPct val="0"/>
                </a:spcBef>
                <a:buNone/>
                <a:defRPr lang="ko-KR" altLang="en-US"/>
              </a:pPr>
              <a:r>
                <a:rPr lang="ko-KR" altLang="en-US" sz="5566" b="1" i="0" spc="5">
                  <a:solidFill>
                    <a:schemeClr val="tx1"/>
                  </a:solidFill>
                  <a:latin typeface="문체부 훈민정음체"/>
                  <a:ea typeface="문체부 훈민정음체"/>
                  <a:cs typeface="+mj-cs"/>
                </a:rPr>
                <a:t>3</a:t>
              </a:r>
            </a:p>
          </p:txBody>
        </p:sp>
        <p:pic>
          <p:nvPicPr>
            <p:cNvPr id="46" name="그림 7"/>
            <p:cNvPicPr>
              <a:picLocks noChangeAspect="1"/>
            </p:cNvPicPr>
            <p:nvPr/>
          </p:nvPicPr>
          <p:blipFill rotWithShape="1">
            <a:blip r:embed="rId5" cstate="print"/>
            <a:stretch>
              <a:fillRect/>
            </a:stretch>
          </p:blipFill>
          <p:spPr>
            <a:xfrm>
              <a:off x="7092315" y="1766588"/>
              <a:ext cx="1455038" cy="267320"/>
            </a:xfrm>
            <a:prstGeom prst="rect">
              <a:avLst/>
            </a:prstGeom>
          </p:spPr>
        </p:pic>
        <p:pic>
          <p:nvPicPr>
            <p:cNvPr id="47" name="그림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7874889" y="1447943"/>
              <a:ext cx="577540" cy="442780"/>
            </a:xfrm>
            <a:prstGeom prst="rect">
              <a:avLst/>
            </a:prstGeom>
          </p:spPr>
        </p:pic>
      </p:grpSp>
      <p:sp>
        <p:nvSpPr>
          <p:cNvPr id="48" name="직사각형 1"/>
          <p:cNvSpPr>
            <a:spLocks noGrp="1"/>
          </p:cNvSpPr>
          <p:nvPr/>
        </p:nvSpPr>
        <p:spPr>
          <a:xfrm>
            <a:off x="1043825" y="4049955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5725" b="0" i="0" spc="5" dirty="0" smtClean="0">
                <a:solidFill>
                  <a:schemeClr val="tx1"/>
                </a:solidFill>
                <a:latin typeface="한컴 백제 M"/>
                <a:ea typeface="한컴 백제 M"/>
                <a:cs typeface="+mj-cs"/>
              </a:rPr>
              <a:t> </a:t>
            </a:r>
            <a:r>
              <a:rPr lang="ko-KR" altLang="en-US" sz="4500" b="1" i="0" spc="5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경제</a:t>
            </a:r>
            <a:endParaRPr lang="ko-KR" altLang="en-US" sz="4500" b="1" i="0" spc="5" dirty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107442" y="3810994"/>
            <a:ext cx="8586132" cy="1149244"/>
            <a:chOff x="107176" y="1085469"/>
            <a:chExt cx="8586132" cy="1149244"/>
          </a:xfrm>
        </p:grpSpPr>
        <p:pic>
          <p:nvPicPr>
            <p:cNvPr id="50" name="그림 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50692" y="1931670"/>
              <a:ext cx="8242616" cy="204478"/>
            </a:xfrm>
            <a:prstGeom prst="rect">
              <a:avLst/>
            </a:prstGeom>
          </p:spPr>
        </p:pic>
        <p:pic>
          <p:nvPicPr>
            <p:cNvPr id="51" name="그림 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52" name="직사각형 5"/>
            <p:cNvSpPr/>
            <p:nvPr/>
          </p:nvSpPr>
          <p:spPr>
            <a:xfrm>
              <a:off x="457962" y="1324429"/>
              <a:ext cx="478101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81780" lnSpcReduction="20000"/>
            </a:bodyPr>
            <a:lstStyle/>
            <a:p>
              <a:pPr algn="ctr" defTabSz="914400" eaLnBrk="1" latinLnBrk="1" hangingPunct="1">
                <a:spcBef>
                  <a:spcPct val="0"/>
                </a:spcBef>
                <a:buNone/>
                <a:defRPr lang="ko-KR" altLang="en-US"/>
              </a:pPr>
              <a:r>
                <a:rPr lang="ko-KR" altLang="en-US" sz="5566" b="1" i="0" spc="5">
                  <a:solidFill>
                    <a:schemeClr val="tx1"/>
                  </a:solidFill>
                  <a:latin typeface="문체부 훈민정음체"/>
                  <a:ea typeface="문체부 훈민정음체"/>
                  <a:cs typeface="+mj-cs"/>
                </a:rPr>
                <a:t>4</a:t>
              </a:r>
            </a:p>
          </p:txBody>
        </p:sp>
        <p:pic>
          <p:nvPicPr>
            <p:cNvPr id="53" name="그림 7"/>
            <p:cNvPicPr>
              <a:picLocks noChangeAspect="1"/>
            </p:cNvPicPr>
            <p:nvPr/>
          </p:nvPicPr>
          <p:blipFill rotWithShape="1">
            <a:blip r:embed="rId5" cstate="print"/>
            <a:stretch>
              <a:fillRect/>
            </a:stretch>
          </p:blipFill>
          <p:spPr>
            <a:xfrm>
              <a:off x="7092315" y="1766588"/>
              <a:ext cx="1455038" cy="267320"/>
            </a:xfrm>
            <a:prstGeom prst="rect">
              <a:avLst/>
            </a:prstGeom>
          </p:spPr>
        </p:pic>
        <p:pic>
          <p:nvPicPr>
            <p:cNvPr id="54" name="그림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7874889" y="1447943"/>
              <a:ext cx="577540" cy="442780"/>
            </a:xfrm>
            <a:prstGeom prst="rect">
              <a:avLst/>
            </a:prstGeom>
          </p:spPr>
        </p:pic>
      </p:grpSp>
      <p:sp>
        <p:nvSpPr>
          <p:cNvPr id="55" name="직사각형 1"/>
          <p:cNvSpPr>
            <a:spLocks noGrp="1"/>
          </p:cNvSpPr>
          <p:nvPr/>
        </p:nvSpPr>
        <p:spPr>
          <a:xfrm>
            <a:off x="1043825" y="4933113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5725" b="0" i="0" spc="5" dirty="0" smtClean="0">
                <a:solidFill>
                  <a:schemeClr val="tx1"/>
                </a:solidFill>
                <a:latin typeface="한컴 백제 M"/>
                <a:ea typeface="한컴 백제 M"/>
                <a:cs typeface="+mj-cs"/>
              </a:rPr>
              <a:t> </a:t>
            </a:r>
            <a:r>
              <a:rPr lang="ko-KR" altLang="en-US" sz="4500" b="1" i="0" spc="5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문화</a:t>
            </a:r>
            <a:endParaRPr lang="ko-KR" altLang="en-US" sz="4500" b="1" i="0" spc="5" dirty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107176" y="4721277"/>
            <a:ext cx="8586132" cy="1149244"/>
            <a:chOff x="107176" y="1085469"/>
            <a:chExt cx="8586132" cy="1149244"/>
          </a:xfrm>
        </p:grpSpPr>
        <p:pic>
          <p:nvPicPr>
            <p:cNvPr id="57" name="그림 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50692" y="1931670"/>
              <a:ext cx="8242616" cy="204478"/>
            </a:xfrm>
            <a:prstGeom prst="rect">
              <a:avLst/>
            </a:prstGeom>
          </p:spPr>
        </p:pic>
        <p:pic>
          <p:nvPicPr>
            <p:cNvPr id="58" name="그림 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59" name="직사각형 5"/>
            <p:cNvSpPr/>
            <p:nvPr/>
          </p:nvSpPr>
          <p:spPr>
            <a:xfrm>
              <a:off x="457962" y="1324429"/>
              <a:ext cx="478101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81780" lnSpcReduction="20000"/>
            </a:bodyPr>
            <a:lstStyle/>
            <a:p>
              <a:pPr algn="ctr" defTabSz="914400" eaLnBrk="1" latinLnBrk="1" hangingPunct="1">
                <a:spcBef>
                  <a:spcPct val="0"/>
                </a:spcBef>
                <a:buNone/>
                <a:defRPr lang="ko-KR" altLang="en-US"/>
              </a:pPr>
              <a:r>
                <a:rPr lang="ko-KR" altLang="en-US" sz="5566" b="1" i="0" spc="5">
                  <a:solidFill>
                    <a:schemeClr val="tx1"/>
                  </a:solidFill>
                  <a:latin typeface="문체부 훈민정음체"/>
                  <a:ea typeface="문체부 훈민정음체"/>
                  <a:cs typeface="+mj-cs"/>
                </a:rPr>
                <a:t>5</a:t>
              </a:r>
            </a:p>
          </p:txBody>
        </p:sp>
        <p:pic>
          <p:nvPicPr>
            <p:cNvPr id="60" name="그림 7"/>
            <p:cNvPicPr>
              <a:picLocks noChangeAspect="1"/>
            </p:cNvPicPr>
            <p:nvPr/>
          </p:nvPicPr>
          <p:blipFill rotWithShape="1">
            <a:blip r:embed="rId5" cstate="print"/>
            <a:stretch>
              <a:fillRect/>
            </a:stretch>
          </p:blipFill>
          <p:spPr>
            <a:xfrm>
              <a:off x="7092315" y="1766588"/>
              <a:ext cx="1455038" cy="267320"/>
            </a:xfrm>
            <a:prstGeom prst="rect">
              <a:avLst/>
            </a:prstGeom>
          </p:spPr>
        </p:pic>
        <p:pic>
          <p:nvPicPr>
            <p:cNvPr id="61" name="그림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7874889" y="1447943"/>
              <a:ext cx="577540" cy="442780"/>
            </a:xfrm>
            <a:prstGeom prst="rect">
              <a:avLst/>
            </a:prstGeom>
          </p:spPr>
        </p:pic>
      </p:grpSp>
      <p:sp>
        <p:nvSpPr>
          <p:cNvPr id="63" name="직사각형 1"/>
          <p:cNvSpPr>
            <a:spLocks noGrp="1"/>
          </p:cNvSpPr>
          <p:nvPr/>
        </p:nvSpPr>
        <p:spPr>
          <a:xfrm>
            <a:off x="370961" y="216026"/>
            <a:ext cx="1368304" cy="93611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4400" b="0" i="0" spc="5">
                <a:solidFill>
                  <a:schemeClr val="bg1"/>
                </a:solidFill>
                <a:latin typeface="문체부 궁체 흘림체"/>
                <a:ea typeface="문체부 궁체 흘림체"/>
              </a:rPr>
              <a:t>목차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57224" y="3571876"/>
            <a:ext cx="7291166" cy="180874"/>
          </a:xfrm>
          <a:prstGeom prst="rect">
            <a:avLst/>
          </a:prstGeom>
        </p:spPr>
      </p:pic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142844" y="2500306"/>
            <a:ext cx="8229600" cy="869123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dirty="0"/>
              <a:t>     </a:t>
            </a:r>
            <a:r>
              <a:rPr lang="ko-KR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경제에 대하여</a:t>
            </a:r>
            <a:endParaRPr lang="ko-KR" alt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71472" y="2269237"/>
            <a:ext cx="1306227" cy="1302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400" b="1" dirty="0"/>
              <a:t>日 </a:t>
            </a:r>
            <a:r>
              <a:rPr lang="ko-KR" altLang="en-US" sz="2400" b="1" dirty="0" err="1" smtClean="0"/>
              <a:t>시마네</a:t>
            </a:r>
            <a:r>
              <a:rPr lang="ko-KR" altLang="en-US" sz="2400" b="1" dirty="0" smtClean="0"/>
              <a:t> 현 </a:t>
            </a:r>
            <a:r>
              <a:rPr lang="ko-KR" altLang="en-US" sz="2400" b="1" dirty="0" err="1"/>
              <a:t>다케시마</a:t>
            </a:r>
            <a:r>
              <a:rPr lang="ko-KR" altLang="en-US" sz="2400" b="1" dirty="0"/>
              <a:t> 주변 어업권 신청 접수</a:t>
            </a:r>
            <a:r>
              <a:rPr lang="ko-KR" altLang="en-US" sz="2400" dirty="0"/>
              <a:t/>
            </a:r>
            <a:br>
              <a:rPr lang="ko-KR" altLang="en-US" sz="2400" dirty="0"/>
            </a:br>
            <a:endParaRPr lang="ko-KR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8364"/>
            <a:ext cx="3240360" cy="226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4211960" y="2060848"/>
            <a:ext cx="4320480" cy="715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한국의 실효적 지배</a:t>
            </a:r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4211960" y="4509120"/>
            <a:ext cx="4320480" cy="715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조업 불가</a:t>
            </a:r>
            <a:endParaRPr lang="ko-KR" altLang="en-US" dirty="0"/>
          </a:p>
        </p:txBody>
      </p:sp>
      <p:sp>
        <p:nvSpPr>
          <p:cNvPr id="11" name="아래쪽 화살표 10"/>
          <p:cNvSpPr/>
          <p:nvPr/>
        </p:nvSpPr>
        <p:spPr>
          <a:xfrm>
            <a:off x="5940152" y="3068960"/>
            <a:ext cx="64807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93728" y="4509120"/>
            <a:ext cx="295232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다케시마</a:t>
            </a:r>
            <a:r>
              <a:rPr lang="ko-KR" altLang="en-US" dirty="0" smtClean="0"/>
              <a:t> 주위 </a:t>
            </a:r>
            <a:r>
              <a:rPr lang="en-US" altLang="ko-KR" dirty="0" smtClean="0"/>
              <a:t>500m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272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400" b="1" dirty="0"/>
              <a:t>日 </a:t>
            </a:r>
            <a:r>
              <a:rPr lang="ko-KR" altLang="en-US" sz="2400" b="1" dirty="0" err="1" smtClean="0"/>
              <a:t>시마네</a:t>
            </a:r>
            <a:r>
              <a:rPr lang="ko-KR" altLang="en-US" sz="2400" b="1" dirty="0" smtClean="0"/>
              <a:t> 현 </a:t>
            </a:r>
            <a:r>
              <a:rPr lang="ko-KR" altLang="en-US" sz="2400" b="1" dirty="0" err="1"/>
              <a:t>다케시마</a:t>
            </a:r>
            <a:r>
              <a:rPr lang="ko-KR" altLang="en-US" sz="2400" b="1" dirty="0"/>
              <a:t> 주변 어업권 신청 접수</a:t>
            </a:r>
            <a:r>
              <a:rPr lang="ko-KR" altLang="en-US" sz="2400" dirty="0"/>
              <a:t/>
            </a:r>
            <a:br>
              <a:rPr lang="ko-KR" altLang="en-US" sz="2400" dirty="0"/>
            </a:br>
            <a:endParaRPr lang="ko-KR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164912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오키섬</a:t>
            </a:r>
            <a:r>
              <a:rPr lang="ko-KR" altLang="en-US" dirty="0"/>
              <a:t> 어업협동조합연합회</a:t>
            </a:r>
            <a:r>
              <a:rPr lang="en-US" altLang="ko-KR" dirty="0"/>
              <a:t>(</a:t>
            </a:r>
            <a:r>
              <a:rPr lang="ko-KR" altLang="en-US" dirty="0" err="1"/>
              <a:t>隠岐島漁連</a:t>
            </a:r>
            <a:r>
              <a:rPr lang="en-US" altLang="ko-KR" dirty="0"/>
              <a:t>)</a:t>
            </a:r>
            <a:r>
              <a:rPr lang="ko-KR" altLang="en-US" dirty="0"/>
              <a:t>의 하마다</a:t>
            </a:r>
            <a:r>
              <a:rPr lang="en-US" altLang="ko-KR" dirty="0"/>
              <a:t>(</a:t>
            </a:r>
            <a:r>
              <a:rPr lang="ko-KR" altLang="en-US" dirty="0" err="1"/>
              <a:t>浜田利長</a:t>
            </a:r>
            <a:r>
              <a:rPr lang="en-US" altLang="ko-KR" dirty="0"/>
              <a:t>)</a:t>
            </a:r>
            <a:r>
              <a:rPr lang="ko-KR" altLang="en-US" dirty="0"/>
              <a:t>・대표이사회장</a:t>
            </a:r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539552" y="3645024"/>
            <a:ext cx="806489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dirty="0"/>
              <a:t>어업권을 행사할 수 없는 상태가 계속되고 있지만 일본의 영토라는 사실을 나타내기 위해서라도 신청하겠다</a:t>
            </a:r>
            <a:r>
              <a:rPr lang="en-US" altLang="ko-KR" dirty="0"/>
              <a:t>(</a:t>
            </a:r>
            <a:r>
              <a:rPr lang="ko-KR" altLang="en-US" dirty="0"/>
              <a:t>漁業権を行使できない状態が続いているが、</a:t>
            </a:r>
            <a:r>
              <a:rPr lang="ko-KR" altLang="en-US" dirty="0" smtClean="0"/>
              <a:t>日本の</a:t>
            </a:r>
            <a:r>
              <a:rPr lang="ko-KR" altLang="en-US" dirty="0" err="1" smtClean="0"/>
              <a:t>領土</a:t>
            </a:r>
            <a:r>
              <a:rPr lang="ko-KR" altLang="en-US" dirty="0" smtClean="0"/>
              <a:t>であることを示すためにも申請する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5" name="아래쪽 화살표 4"/>
          <p:cNvSpPr/>
          <p:nvPr/>
        </p:nvSpPr>
        <p:spPr>
          <a:xfrm>
            <a:off x="4067944" y="2204864"/>
            <a:ext cx="864096" cy="120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39552" y="5167352"/>
            <a:ext cx="806489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dirty="0" smtClean="0"/>
              <a:t>“</a:t>
            </a:r>
            <a:r>
              <a:rPr lang="ko-KR" altLang="en-US" dirty="0" smtClean="0"/>
              <a:t>경제적 관련 부분</a:t>
            </a:r>
            <a:r>
              <a:rPr lang="en-US" altLang="ko-KR" dirty="0" smtClean="0"/>
              <a:t>(</a:t>
            </a:r>
            <a:r>
              <a:rPr lang="ko-KR" altLang="en-US" dirty="0" smtClean="0"/>
              <a:t>어업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에서도 영유권을 포기하지 않겠다는 주장</a:t>
            </a:r>
            <a:r>
              <a:rPr lang="en-US" altLang="ko-KR" dirty="0" smtClean="0"/>
              <a:t>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989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57224" y="3071810"/>
            <a:ext cx="7291166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46226" y="1769171"/>
            <a:ext cx="1306227" cy="1302639"/>
          </a:xfrm>
          <a:prstGeom prst="rect">
            <a:avLst/>
          </a:prstGeom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457200" y="192881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문화에 대하여</a:t>
            </a:r>
            <a:endParaRPr lang="ko-KR" alt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43042" y="357166"/>
            <a:ext cx="5286412" cy="5714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3600" b="1" dirty="0" err="1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시마네현의</a:t>
            </a:r>
            <a:r>
              <a:rPr lang="ko-KR" altLang="en-US" sz="36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 문화정책</a:t>
            </a:r>
            <a:endParaRPr lang="ko-KR" altLang="en-US" sz="3600" b="1" dirty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643050"/>
            <a:ext cx="71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1.</a:t>
            </a:r>
            <a:r>
              <a:rPr lang="ko-KR" altLang="en-US" sz="24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관광상품</a:t>
            </a:r>
            <a:endParaRPr lang="en-US" altLang="ko-KR" sz="24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4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4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4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독도전담부서 신설</a:t>
            </a:r>
            <a:r>
              <a:rPr lang="en-US" altLang="ko-KR" sz="24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&amp; </a:t>
            </a:r>
            <a:r>
              <a:rPr lang="ko-KR" altLang="en-US" sz="24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독도책발간</a:t>
            </a:r>
            <a:endParaRPr lang="en-US" altLang="ko-KR" sz="24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4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4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독도의날</a:t>
            </a:r>
            <a:r>
              <a:rPr lang="en-US" altLang="ko-KR" sz="24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다케시마의날</a:t>
            </a:r>
            <a:r>
              <a:rPr lang="en-US" altLang="ko-KR" sz="24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4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지정</a:t>
            </a:r>
            <a:endParaRPr lang="en-US" altLang="ko-KR" sz="24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4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4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4.</a:t>
            </a:r>
            <a:r>
              <a:rPr lang="ko-KR" altLang="en-US" sz="24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시마네현의</a:t>
            </a:r>
            <a:r>
              <a:rPr lang="ko-KR" altLang="en-US" sz="24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독도강탈정책에 대한 대응은</a:t>
            </a:r>
            <a:r>
              <a:rPr lang="en-US" altLang="ko-KR" sz="24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endParaRPr lang="en-US" altLang="ko-KR" sz="24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4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7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독도전담부서신설</a:t>
            </a:r>
            <a:endParaRPr lang="ko-KR" altLang="en-US" sz="3600" b="1" dirty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3"/>
              </a:rPr>
              <a:t>http://www.ytn.co.kr/_ln/0104_201302051625008103</a:t>
            </a:r>
            <a:r>
              <a:rPr lang="en-US" altLang="ko-KR" dirty="0" smtClean="0"/>
              <a:t>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----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독도 전담부서 신설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>
                <a:hlinkClick r:id="rId4"/>
              </a:rPr>
              <a:t>http://news.tvchosun.com/site/data/html_dir/2014/02/23/2014022390053.html#none</a:t>
            </a:r>
            <a:r>
              <a:rPr lang="en-US" altLang="ko-KR" dirty="0" smtClean="0"/>
              <a:t>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---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독도 책 발간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31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2371"/>
            <a:ext cx="8229600" cy="1143000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ko-KR" altLang="en-US" sz="3200" b="1" dirty="0" err="1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다케시마의</a:t>
            </a:r>
            <a:r>
              <a:rPr lang="ko-KR" altLang="en-US" sz="32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 날이란</a:t>
            </a:r>
            <a:r>
              <a:rPr lang="en-US" altLang="ko-KR" sz="32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3200" b="1" dirty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7169" name="_x136427320" descr="EMB0000110c615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2773721" cy="40795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51920" y="47158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무엇을 할까</a:t>
            </a:r>
            <a:r>
              <a: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? </a:t>
            </a:r>
            <a:endParaRPr lang="ko-KR" altLang="en-US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851918" y="1928802"/>
            <a:ext cx="49685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22</a:t>
            </a:r>
            <a:r>
              <a:rPr lang="ko-KR" altLang="en-US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일은 </a:t>
            </a:r>
            <a:r>
              <a:rPr lang="ko-KR" altLang="en-US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시마네현이</a:t>
            </a:r>
            <a:r>
              <a:rPr lang="ko-KR" altLang="en-US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1905</a:t>
            </a:r>
            <a:r>
              <a:rPr lang="ko-KR" altLang="en-US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년 독도를 편입한다고 일방적으로 고시한 </a:t>
            </a:r>
            <a:r>
              <a:rPr lang="ko-KR" altLang="en-US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날</a:t>
            </a:r>
            <a:endParaRPr lang="en-US" altLang="ko-KR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ko-KR" altLang="en-US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우익단체들의 </a:t>
            </a:r>
            <a:r>
              <a:rPr lang="ko-KR" altLang="en-US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혐한</a:t>
            </a:r>
            <a:r>
              <a:rPr lang="ko-KR" altLang="en-US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시위와 </a:t>
            </a:r>
            <a:r>
              <a:rPr lang="ko-KR" altLang="en-US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일본국회이원들의 기념식</a:t>
            </a:r>
          </a:p>
        </p:txBody>
      </p:sp>
    </p:spTree>
    <p:extLst>
      <p:ext uri="{BB962C8B-B14F-4D97-AF65-F5344CB8AC3E}">
        <p14:creationId xmlns:p14="http://schemas.microsoft.com/office/powerpoint/2010/main" val="35196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en-US" altLang="ko-KR" sz="18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altLang="ko-KR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altLang="ko-KR" sz="18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altLang="ko-KR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ko-KR" altLang="en-US" sz="18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캐릭터와 </a:t>
            </a:r>
            <a:r>
              <a:rPr lang="ko-KR" altLang="en-US" sz="18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만화로 </a:t>
            </a:r>
            <a:r>
              <a:rPr lang="ko-KR" altLang="en-US" sz="18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독도 </a:t>
            </a:r>
            <a:r>
              <a:rPr lang="ko-KR" altLang="en-US" sz="18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강치를</a:t>
            </a:r>
            <a:r>
              <a:rPr lang="ko-KR" altLang="en-US" sz="18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침탈하는 모습</a:t>
            </a:r>
          </a:p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615305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ko-KR" altLang="en-US" sz="32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err="1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강치란</a:t>
            </a:r>
            <a:r>
              <a:rPr lang="en-US" altLang="ko-KR" sz="3200" b="1" dirty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3200" b="1" dirty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8095"/>
            <a:ext cx="348338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5" y="3274252"/>
            <a:ext cx="43204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18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※</a:t>
            </a:r>
            <a:r>
              <a:rPr lang="ko-KR" altLang="en-US" dirty="0"/>
              <a:t>참고문헌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fontAlgn="base"/>
            <a:r>
              <a:rPr lang="ko-KR" altLang="en-US" dirty="0"/>
              <a:t>신유섭</a:t>
            </a:r>
            <a:r>
              <a:rPr lang="en-US" altLang="ko-KR" dirty="0"/>
              <a:t>, </a:t>
            </a:r>
            <a:r>
              <a:rPr lang="ko-KR" altLang="en-US" dirty="0"/>
              <a:t>「일본의 독도 영유권 주장에 대한 이익단체 요인의 연구 </a:t>
            </a:r>
            <a:r>
              <a:rPr lang="en-US" altLang="ko-KR" dirty="0"/>
              <a:t>: JF </a:t>
            </a:r>
            <a:r>
              <a:rPr lang="ko-KR" altLang="en-US" dirty="0" err="1"/>
              <a:t>시마네</a:t>
            </a:r>
            <a:r>
              <a:rPr lang="ko-KR" altLang="en-US" dirty="0"/>
              <a:t> 및 </a:t>
            </a:r>
            <a:r>
              <a:rPr lang="ko-KR" altLang="en-US" dirty="0" err="1"/>
              <a:t>현민회의</a:t>
            </a:r>
            <a:r>
              <a:rPr lang="ko-KR" altLang="en-US" dirty="0"/>
              <a:t> 움직임을 중심으로」</a:t>
            </a:r>
            <a:r>
              <a:rPr lang="en-US" altLang="ko-KR" dirty="0"/>
              <a:t>, </a:t>
            </a:r>
            <a:r>
              <a:rPr lang="ko-KR" altLang="en-US" dirty="0"/>
              <a:t>고려대학교 교육대학원</a:t>
            </a:r>
            <a:r>
              <a:rPr lang="en-US" altLang="ko-KR" dirty="0"/>
              <a:t>, 2011</a:t>
            </a:r>
            <a:endParaRPr lang="ko-KR" altLang="en-US" dirty="0"/>
          </a:p>
          <a:p>
            <a:pPr fontAlgn="base"/>
            <a:r>
              <a:rPr lang="ko-KR" altLang="en-US" dirty="0"/>
              <a:t>이남형</a:t>
            </a:r>
            <a:r>
              <a:rPr lang="en-US" altLang="ko-KR" dirty="0"/>
              <a:t>, </a:t>
            </a:r>
            <a:r>
              <a:rPr lang="ko-KR" altLang="en-US" dirty="0"/>
              <a:t>「독도 영유권 문제에 관한 연구 </a:t>
            </a:r>
            <a:r>
              <a:rPr lang="en-US" altLang="ko-KR" dirty="0"/>
              <a:t>= A Study on the Problem of Sovereign Right over </a:t>
            </a:r>
            <a:r>
              <a:rPr lang="en-US" altLang="ko-KR" dirty="0" err="1"/>
              <a:t>Dokdo</a:t>
            </a:r>
            <a:r>
              <a:rPr lang="ko-KR" altLang="en-US" dirty="0"/>
              <a:t>」</a:t>
            </a:r>
            <a:r>
              <a:rPr lang="en-US" altLang="ko-KR" dirty="0"/>
              <a:t>, </a:t>
            </a:r>
            <a:r>
              <a:rPr lang="ko-KR" altLang="en-US" dirty="0"/>
              <a:t>조선대학교 일반대학원</a:t>
            </a:r>
            <a:r>
              <a:rPr lang="en-US" altLang="ko-KR" dirty="0"/>
              <a:t>, 2008</a:t>
            </a:r>
            <a:endParaRPr lang="ko-KR" altLang="en-US" dirty="0"/>
          </a:p>
          <a:p>
            <a:pPr fontAlgn="base"/>
            <a:r>
              <a:rPr lang="ko-KR" altLang="en-US" dirty="0"/>
              <a:t>김현중</a:t>
            </a:r>
            <a:r>
              <a:rPr lang="en-US" altLang="ko-KR" dirty="0"/>
              <a:t>, </a:t>
            </a:r>
            <a:r>
              <a:rPr lang="ko-KR" altLang="en-US" dirty="0"/>
              <a:t>「한일 독도 영유권 분쟁에 관한 대응방안 연구」</a:t>
            </a:r>
            <a:r>
              <a:rPr lang="en-US" altLang="ko-KR" dirty="0"/>
              <a:t>, </a:t>
            </a:r>
            <a:r>
              <a:rPr lang="ko-KR" altLang="en-US" dirty="0"/>
              <a:t>창원대학교 행정대학원</a:t>
            </a:r>
            <a:r>
              <a:rPr lang="en-US" altLang="ko-KR" dirty="0"/>
              <a:t>, 2009</a:t>
            </a:r>
            <a:endParaRPr lang="ko-KR" altLang="en-US" dirty="0"/>
          </a:p>
          <a:p>
            <a:pPr fontAlgn="base"/>
            <a:r>
              <a:rPr lang="ko-KR" altLang="en-US" dirty="0"/>
              <a:t>최장근</a:t>
            </a:r>
            <a:r>
              <a:rPr lang="en-US" altLang="ko-KR" dirty="0"/>
              <a:t>, </a:t>
            </a:r>
            <a:r>
              <a:rPr lang="ko-KR" altLang="en-US" dirty="0"/>
              <a:t>「일본 민주당의 독도정책에 관한 분석」</a:t>
            </a:r>
            <a:r>
              <a:rPr lang="en-US" altLang="ko-KR" dirty="0"/>
              <a:t>, </a:t>
            </a:r>
            <a:r>
              <a:rPr lang="en-US" altLang="ko-KR" dirty="0" err="1"/>
              <a:t>Jpi</a:t>
            </a:r>
            <a:r>
              <a:rPr lang="ko-KR" altLang="en-US" dirty="0"/>
              <a:t>정책포럼</a:t>
            </a:r>
            <a:r>
              <a:rPr lang="en-US" altLang="ko-KR" dirty="0"/>
              <a:t>, </a:t>
            </a:r>
            <a:r>
              <a:rPr lang="ko-KR" altLang="en-US" dirty="0"/>
              <a:t>제주평화연구원</a:t>
            </a:r>
            <a:r>
              <a:rPr lang="en-US" altLang="ko-KR" dirty="0"/>
              <a:t>, 2009</a:t>
            </a:r>
            <a:endParaRPr lang="ko-KR" altLang="en-US" dirty="0"/>
          </a:p>
          <a:p>
            <a:pPr fontAlgn="base"/>
            <a:r>
              <a:rPr lang="ko-KR" altLang="en-US" dirty="0"/>
              <a:t>최대진</a:t>
            </a:r>
            <a:r>
              <a:rPr lang="en-US" altLang="ko-KR" dirty="0"/>
              <a:t>, </a:t>
            </a:r>
            <a:r>
              <a:rPr lang="ko-KR" altLang="en-US" dirty="0"/>
              <a:t>「일본의 독도정책에 대한 한국해군의 대응방안」</a:t>
            </a:r>
            <a:r>
              <a:rPr lang="en-US" altLang="ko-KR" dirty="0"/>
              <a:t>, </a:t>
            </a:r>
            <a:r>
              <a:rPr lang="ko-KR" altLang="en-US" dirty="0"/>
              <a:t>창원대학교 행정대학원</a:t>
            </a:r>
            <a:r>
              <a:rPr lang="en-US" altLang="ko-KR" dirty="0"/>
              <a:t>, 2010</a:t>
            </a:r>
            <a:r>
              <a:rPr lang="ko-KR" altLang="en-US" dirty="0"/>
              <a:t>년</a:t>
            </a:r>
          </a:p>
          <a:p>
            <a:pPr fontAlgn="base"/>
            <a:r>
              <a:rPr lang="ko-KR" altLang="en-US" dirty="0"/>
              <a:t>현명철</a:t>
            </a:r>
            <a:r>
              <a:rPr lang="en-US" altLang="ko-KR" dirty="0"/>
              <a:t>, </a:t>
            </a:r>
            <a:r>
              <a:rPr lang="ko-KR" altLang="en-US" dirty="0"/>
              <a:t>「메이지 정권과 독도 </a:t>
            </a:r>
            <a:r>
              <a:rPr lang="en-US" altLang="ko-KR" dirty="0"/>
              <a:t>= </a:t>
            </a:r>
            <a:r>
              <a:rPr lang="en-US" altLang="ko-KR" dirty="0" err="1"/>
              <a:t>Dokdo</a:t>
            </a:r>
            <a:r>
              <a:rPr lang="en-US" altLang="ko-KR" dirty="0"/>
              <a:t> in Meiji period</a:t>
            </a:r>
            <a:r>
              <a:rPr lang="ko-KR" altLang="en-US" dirty="0"/>
              <a:t>」</a:t>
            </a:r>
            <a:r>
              <a:rPr lang="en-US" altLang="ko-KR" dirty="0"/>
              <a:t>, </a:t>
            </a:r>
            <a:r>
              <a:rPr lang="ko-KR" altLang="en-US" dirty="0"/>
              <a:t>한일관계사연구</a:t>
            </a:r>
            <a:r>
              <a:rPr lang="en-US" altLang="ko-KR" dirty="0"/>
              <a:t>, 2005</a:t>
            </a:r>
            <a:r>
              <a:rPr lang="ko-KR" altLang="en-US" dirty="0"/>
              <a:t>년</a:t>
            </a:r>
          </a:p>
          <a:p>
            <a:pPr fontAlgn="base"/>
            <a:r>
              <a:rPr lang="en-US" altLang="ko-KR" dirty="0" err="1"/>
              <a:t>Dokdo</a:t>
            </a:r>
            <a:r>
              <a:rPr lang="en-US" altLang="ko-KR" dirty="0"/>
              <a:t> territorial dispute, </a:t>
            </a:r>
            <a:r>
              <a:rPr lang="ko-KR" altLang="en-US" dirty="0"/>
              <a:t>「독도 영유권 분쟁」</a:t>
            </a:r>
            <a:r>
              <a:rPr lang="en-US" altLang="ko-KR" dirty="0"/>
              <a:t>, </a:t>
            </a:r>
            <a:r>
              <a:rPr lang="ko-KR" altLang="en-US" dirty="0"/>
              <a:t>성균관대학교 일반대학원</a:t>
            </a:r>
            <a:r>
              <a:rPr lang="en-US" altLang="ko-KR" dirty="0"/>
              <a:t>, 2012</a:t>
            </a:r>
            <a:r>
              <a:rPr lang="ko-KR" altLang="en-US" dirty="0"/>
              <a:t>년</a:t>
            </a:r>
          </a:p>
          <a:p>
            <a:pPr fontAlgn="base" latinLnBrk="0"/>
            <a:r>
              <a:rPr lang="ko-KR" altLang="en-US" dirty="0"/>
              <a:t>신용하</a:t>
            </a:r>
            <a:r>
              <a:rPr lang="en-US" altLang="ko-KR" dirty="0"/>
              <a:t>,</a:t>
            </a:r>
            <a:r>
              <a:rPr lang="ko-KR" altLang="en-US" dirty="0"/>
              <a:t>「한국과 일본의 독도영유권 논쟁」</a:t>
            </a:r>
            <a:r>
              <a:rPr lang="en-US" altLang="ko-KR" dirty="0"/>
              <a:t>, </a:t>
            </a:r>
            <a:r>
              <a:rPr lang="ko-KR" altLang="en-US" dirty="0"/>
              <a:t>신용하 </a:t>
            </a:r>
            <a:r>
              <a:rPr lang="ko-KR" altLang="en-US" dirty="0" err="1"/>
              <a:t>저작집</a:t>
            </a:r>
            <a:r>
              <a:rPr lang="ko-KR" altLang="en-US" dirty="0"/>
              <a:t> </a:t>
            </a:r>
            <a:r>
              <a:rPr lang="en-US" altLang="ko-KR" dirty="0"/>
              <a:t>39 </a:t>
            </a:r>
            <a:r>
              <a:rPr lang="ko-KR" altLang="en-US" dirty="0"/>
              <a:t>한양대학교 출판부</a:t>
            </a:r>
            <a:r>
              <a:rPr lang="en-US" altLang="ko-KR" dirty="0"/>
              <a:t>, 2003</a:t>
            </a:r>
            <a:r>
              <a:rPr lang="ko-KR" altLang="en-US" dirty="0"/>
              <a:t>년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 latinLnBrk="0"/>
            <a:r>
              <a:rPr lang="ko-KR" altLang="en-US" dirty="0"/>
              <a:t>최장근</a:t>
            </a:r>
            <a:r>
              <a:rPr lang="en-US" altLang="ko-KR" dirty="0"/>
              <a:t>, </a:t>
            </a:r>
            <a:r>
              <a:rPr lang="ko-KR" altLang="en-US" dirty="0"/>
              <a:t>「한국영토 독도의 ‘고유 영토론’」</a:t>
            </a:r>
            <a:r>
              <a:rPr lang="en-US" altLang="ko-KR" dirty="0"/>
              <a:t>, </a:t>
            </a:r>
            <a:r>
              <a:rPr lang="ko-KR" altLang="en-US" dirty="0" err="1"/>
              <a:t>제이앤씨</a:t>
            </a:r>
            <a:r>
              <a:rPr lang="en-US" altLang="ko-KR" dirty="0"/>
              <a:t>, 2013</a:t>
            </a:r>
            <a:r>
              <a:rPr lang="ko-KR" altLang="en-US" dirty="0"/>
              <a:t>년</a:t>
            </a:r>
          </a:p>
          <a:p>
            <a:pPr fontAlgn="base" latinLnBrk="0"/>
            <a:r>
              <a:rPr lang="ko-KR" altLang="en-US" dirty="0"/>
              <a:t>나이토우 </a:t>
            </a:r>
            <a:r>
              <a:rPr lang="ko-KR" altLang="en-US" dirty="0" err="1"/>
              <a:t>세이추우</a:t>
            </a:r>
            <a:r>
              <a:rPr lang="en-US" altLang="ko-KR" dirty="0"/>
              <a:t>, </a:t>
            </a:r>
            <a:r>
              <a:rPr lang="ko-KR" altLang="en-US" dirty="0"/>
              <a:t>「일본은 독도</a:t>
            </a:r>
            <a:r>
              <a:rPr lang="en-US" altLang="ko-KR" dirty="0"/>
              <a:t>(</a:t>
            </a:r>
            <a:r>
              <a:rPr lang="ko-KR" altLang="en-US" dirty="0"/>
              <a:t>죽도</a:t>
            </a:r>
            <a:r>
              <a:rPr lang="en-US" altLang="ko-KR" dirty="0"/>
              <a:t>)</a:t>
            </a:r>
            <a:r>
              <a:rPr lang="ko-KR" altLang="en-US" dirty="0"/>
              <a:t>를 이렇게 말한다」</a:t>
            </a:r>
            <a:r>
              <a:rPr lang="en-US" altLang="ko-KR" dirty="0"/>
              <a:t>, </a:t>
            </a:r>
            <a:r>
              <a:rPr lang="ko-KR" altLang="en-US" dirty="0" err="1"/>
              <a:t>권오엽</a:t>
            </a:r>
            <a:r>
              <a:rPr lang="ko-KR" altLang="en-US" dirty="0"/>
              <a:t> </a:t>
            </a:r>
            <a:r>
              <a:rPr lang="ko-KR" altLang="en-US" dirty="0" err="1"/>
              <a:t>권정</a:t>
            </a:r>
            <a:r>
              <a:rPr lang="ko-KR" altLang="en-US" dirty="0"/>
              <a:t> 편주</a:t>
            </a:r>
            <a:r>
              <a:rPr lang="en-US" altLang="ko-KR" dirty="0"/>
              <a:t>, </a:t>
            </a:r>
            <a:r>
              <a:rPr lang="ko-KR" altLang="en-US" dirty="0"/>
              <a:t>한국학술정보</a:t>
            </a:r>
            <a:r>
              <a:rPr lang="en-US" altLang="ko-KR" dirty="0"/>
              <a:t>(</a:t>
            </a:r>
            <a:r>
              <a:rPr lang="ko-KR" altLang="en-US" dirty="0"/>
              <a:t>주</a:t>
            </a:r>
            <a:r>
              <a:rPr lang="en-US" altLang="ko-KR" dirty="0"/>
              <a:t>), 2011</a:t>
            </a:r>
            <a:r>
              <a:rPr lang="ko-KR" altLang="en-US" dirty="0"/>
              <a:t>년</a:t>
            </a:r>
          </a:p>
          <a:p>
            <a:pPr fontAlgn="base" latinLnBrk="0"/>
            <a:r>
              <a:rPr lang="ko-KR" altLang="en-US" dirty="0"/>
              <a:t>경인일보</a:t>
            </a:r>
            <a:r>
              <a:rPr lang="en-US" altLang="ko-KR" dirty="0"/>
              <a:t>, </a:t>
            </a:r>
            <a:r>
              <a:rPr lang="en-US" altLang="ko-KR" dirty="0">
                <a:hlinkClick r:id="rId2"/>
              </a:rPr>
              <a:t>http://www.kyeongin.com/news/articleView.html?idxno=812076</a:t>
            </a:r>
            <a:r>
              <a:rPr lang="ko-KR" altLang="en-US" dirty="0"/>
              <a:t> </a:t>
            </a:r>
            <a:r>
              <a:rPr lang="en-US" altLang="ko-KR" dirty="0"/>
              <a:t>, "</a:t>
            </a:r>
            <a:r>
              <a:rPr lang="ko-KR" altLang="en-US" dirty="0" err="1"/>
              <a:t>다케시마행사</a:t>
            </a:r>
            <a:r>
              <a:rPr lang="ko-KR" altLang="en-US" dirty="0"/>
              <a:t> 중앙정부 차관급 국회의원 </a:t>
            </a:r>
            <a:r>
              <a:rPr lang="en-US" altLang="ko-KR" dirty="0"/>
              <a:t>16</a:t>
            </a:r>
            <a:r>
              <a:rPr lang="ko-KR" altLang="en-US" dirty="0" err="1"/>
              <a:t>명참여</a:t>
            </a:r>
            <a:r>
              <a:rPr lang="en-US" altLang="ko-KR" dirty="0"/>
              <a:t>", 14.2.22</a:t>
            </a:r>
            <a:endParaRPr lang="ko-KR" altLang="en-US" dirty="0"/>
          </a:p>
          <a:p>
            <a:pPr fontAlgn="base" latinLnBrk="0"/>
            <a:r>
              <a:rPr lang="ko-KR" altLang="en-US" dirty="0" err="1"/>
              <a:t>뉴시즈</a:t>
            </a:r>
            <a:r>
              <a:rPr lang="ko-KR" altLang="en-US" dirty="0"/>
              <a:t> 인터넷 신문</a:t>
            </a:r>
            <a:r>
              <a:rPr lang="en-US" altLang="ko-KR" dirty="0"/>
              <a:t>, http://www.newsis.com/ar_detail/view.html?ar_id=NISX20140409_0012843600&amp;cID=10104&amp;pID=10100 ,"</a:t>
            </a:r>
            <a:r>
              <a:rPr lang="ko-KR" altLang="en-US" dirty="0"/>
              <a:t>독도외교대결</a:t>
            </a:r>
            <a:r>
              <a:rPr lang="en-US" altLang="ko-KR" dirty="0"/>
              <a:t>. </a:t>
            </a:r>
            <a:r>
              <a:rPr lang="ko-KR" altLang="en-US" dirty="0"/>
              <a:t>일본이 압도적 우세</a:t>
            </a:r>
            <a:r>
              <a:rPr lang="en-US" altLang="ko-KR" dirty="0"/>
              <a:t>?", 2014</a:t>
            </a:r>
            <a:r>
              <a:rPr lang="ko-KR" altLang="en-US" dirty="0"/>
              <a:t>년</a:t>
            </a:r>
          </a:p>
          <a:p>
            <a:pPr fontAlgn="base" latinLnBrk="0"/>
            <a:r>
              <a:rPr lang="ko-KR" altLang="en-US" dirty="0" err="1"/>
              <a:t>봉영식</a:t>
            </a:r>
            <a:r>
              <a:rPr lang="en-US" altLang="ko-KR" dirty="0"/>
              <a:t>, EAI</a:t>
            </a:r>
            <a:r>
              <a:rPr lang="ko-KR" altLang="en-US" dirty="0"/>
              <a:t>논평</a:t>
            </a:r>
            <a:r>
              <a:rPr lang="en-US" altLang="ko-KR" dirty="0"/>
              <a:t>, http://www.eai.or.kr/type/panelView.asp?code=kor_report&amp;catcod</a:t>
            </a:r>
            <a:endParaRPr lang="ko-KR" altLang="en-US" dirty="0"/>
          </a:p>
          <a:p>
            <a:pPr fontAlgn="base" latinLnBrk="0"/>
            <a:r>
              <a:rPr lang="en-US" altLang="ko-KR" dirty="0"/>
              <a:t>e=&amp;</a:t>
            </a:r>
            <a:r>
              <a:rPr lang="en-US" altLang="ko-KR" dirty="0" err="1"/>
              <a:t>idx</a:t>
            </a:r>
            <a:r>
              <a:rPr lang="en-US" altLang="ko-KR" dirty="0"/>
              <a:t>=9414&amp;bytag=p</a:t>
            </a:r>
            <a:endParaRPr lang="ko-KR" altLang="en-US" dirty="0"/>
          </a:p>
          <a:p>
            <a:pPr fontAlgn="base" latinLnBrk="0"/>
            <a:r>
              <a:rPr lang="ko-KR" altLang="en-US" dirty="0"/>
              <a:t>연합뉴스</a:t>
            </a:r>
            <a:r>
              <a:rPr lang="en-US" altLang="ko-KR" dirty="0"/>
              <a:t>,</a:t>
            </a:r>
            <a:r>
              <a:rPr lang="en-US" altLang="ko-KR" dirty="0">
                <a:hlinkClick r:id="rId3"/>
              </a:rPr>
              <a:t>http://www.yonhapnews.co.kr/politics/2013/12/18/0503000000AKR20131218119300073.HTML</a:t>
            </a:r>
            <a:r>
              <a:rPr lang="en-US" altLang="ko-KR" dirty="0"/>
              <a:t>, "</a:t>
            </a:r>
            <a:r>
              <a:rPr lang="ko-KR" altLang="en-US" dirty="0" err="1"/>
              <a:t>아베</a:t>
            </a:r>
            <a:r>
              <a:rPr lang="ko-KR" altLang="en-US" dirty="0"/>
              <a:t> 독도문제 대외활동 중시해야</a:t>
            </a:r>
            <a:r>
              <a:rPr lang="en-US" altLang="ko-KR" dirty="0"/>
              <a:t>...", 13.12.18</a:t>
            </a:r>
            <a:endParaRPr lang="ko-KR" altLang="en-US" dirty="0"/>
          </a:p>
          <a:p>
            <a:pPr fontAlgn="base" latinLnBrk="0"/>
            <a:r>
              <a:rPr lang="ko-KR" altLang="en-US" dirty="0" err="1"/>
              <a:t>오마이뉴스</a:t>
            </a:r>
            <a:r>
              <a:rPr lang="en-US" altLang="ko-KR" dirty="0"/>
              <a:t>, </a:t>
            </a:r>
            <a:r>
              <a:rPr lang="en-US" altLang="ko-KR" dirty="0">
                <a:hlinkClick r:id="rId4"/>
              </a:rPr>
              <a:t>http://www.ohmynews.com/NWS_Web/View/at_pg.aspx?CNTN_CD=A0000034058</a:t>
            </a:r>
            <a:r>
              <a:rPr lang="en-US" altLang="ko-KR" dirty="0"/>
              <a:t>, "</a:t>
            </a:r>
            <a:r>
              <a:rPr lang="ko-KR" altLang="en-US" dirty="0"/>
              <a:t>일본 </a:t>
            </a:r>
            <a:r>
              <a:rPr lang="ko-KR" altLang="en-US" dirty="0" err="1"/>
              <a:t>시마네현</a:t>
            </a:r>
            <a:r>
              <a:rPr lang="ko-KR" altLang="en-US" dirty="0"/>
              <a:t> 지사 독도 망언</a:t>
            </a:r>
            <a:r>
              <a:rPr lang="en-US" altLang="ko-KR" dirty="0"/>
              <a:t>", 01.2.28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65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026158" y="3962348"/>
            <a:ext cx="898017" cy="83482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15234" y="3962348"/>
            <a:ext cx="898017" cy="834823"/>
          </a:xfrm>
          <a:prstGeom prst="rect">
            <a:avLst/>
          </a:prstGeom>
        </p:spPr>
      </p:pic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1632585" y="798226"/>
            <a:ext cx="5771007" cy="796989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감사합니다.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78892" y="3962348"/>
            <a:ext cx="898017" cy="83482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10234" y="3962348"/>
            <a:ext cx="898017" cy="83482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22192" y="3962348"/>
            <a:ext cx="898017" cy="83482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57725" y="3962348"/>
            <a:ext cx="898017" cy="834823"/>
          </a:xfrm>
          <a:prstGeom prst="rect">
            <a:avLst/>
          </a:prstGeom>
        </p:spPr>
      </p:pic>
      <p:sp>
        <p:nvSpPr>
          <p:cNvPr id="10" name="직사각형 5"/>
          <p:cNvSpPr/>
          <p:nvPr/>
        </p:nvSpPr>
        <p:spPr>
          <a:xfrm>
            <a:off x="389572" y="4033647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4086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9892" b="1" i="0" spc="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독</a:t>
            </a:r>
          </a:p>
        </p:txBody>
      </p:sp>
      <p:sp>
        <p:nvSpPr>
          <p:cNvPr id="11" name="직사각형 5"/>
          <p:cNvSpPr/>
          <p:nvPr/>
        </p:nvSpPr>
        <p:spPr>
          <a:xfrm>
            <a:off x="1205484" y="4043387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23437" b="1" i="0" spc="5" dirty="0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도</a:t>
            </a:r>
          </a:p>
        </p:txBody>
      </p:sp>
      <p:sp>
        <p:nvSpPr>
          <p:cNvPr id="12" name="직사각형 5"/>
          <p:cNvSpPr/>
          <p:nvPr/>
        </p:nvSpPr>
        <p:spPr>
          <a:xfrm>
            <a:off x="2026158" y="3714753"/>
            <a:ext cx="657606" cy="9999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152777" b="1" i="0" spc="5" dirty="0">
              <a:solidFill>
                <a:schemeClr val="bg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sp>
        <p:nvSpPr>
          <p:cNvPr id="13" name="직사각형 5"/>
          <p:cNvSpPr/>
          <p:nvPr/>
        </p:nvSpPr>
        <p:spPr>
          <a:xfrm>
            <a:off x="3130677" y="4047363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00" b="1" i="0" spc="1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우</a:t>
            </a:r>
          </a:p>
        </p:txBody>
      </p:sp>
      <p:sp>
        <p:nvSpPr>
          <p:cNvPr id="15" name="직사각형 5"/>
          <p:cNvSpPr/>
          <p:nvPr/>
        </p:nvSpPr>
        <p:spPr>
          <a:xfrm>
            <a:off x="3947160" y="4048505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00" b="1" i="0" spc="1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리</a:t>
            </a:r>
          </a:p>
        </p:txBody>
      </p:sp>
      <p:sp>
        <p:nvSpPr>
          <p:cNvPr id="16" name="직사각형 5"/>
          <p:cNvSpPr/>
          <p:nvPr/>
        </p:nvSpPr>
        <p:spPr>
          <a:xfrm>
            <a:off x="4772025" y="4038980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00" b="1" i="0" spc="1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땅</a:t>
            </a:r>
          </a:p>
        </p:txBody>
      </p:sp>
      <p:sp>
        <p:nvSpPr>
          <p:cNvPr id="17" name="직사각형 5"/>
          <p:cNvSpPr/>
          <p:nvPr/>
        </p:nvSpPr>
        <p:spPr>
          <a:xfrm>
            <a:off x="3122295" y="4037838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29513" b="1" i="0" spc="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우</a:t>
            </a:r>
          </a:p>
        </p:txBody>
      </p:sp>
      <p:sp>
        <p:nvSpPr>
          <p:cNvPr id="18" name="직사각형 5"/>
          <p:cNvSpPr/>
          <p:nvPr/>
        </p:nvSpPr>
        <p:spPr>
          <a:xfrm>
            <a:off x="3947732" y="4048505"/>
            <a:ext cx="657606" cy="660871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169154" b="1" i="0" spc="5" dirty="0">
              <a:solidFill>
                <a:schemeClr val="bg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sp>
        <p:nvSpPr>
          <p:cNvPr id="19" name="직사각형 5"/>
          <p:cNvSpPr/>
          <p:nvPr/>
        </p:nvSpPr>
        <p:spPr>
          <a:xfrm>
            <a:off x="4768406" y="4038053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00" b="1" i="0" spc="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땅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8251" y="387384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는</a:t>
            </a:r>
            <a:endParaRPr lang="ko-KR" altLang="en-US" sz="5400" b="1" dirty="0">
              <a:solidFill>
                <a:schemeClr val="bg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43046" y="387384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리</a:t>
            </a:r>
            <a:endParaRPr lang="ko-KR" altLang="en-US" sz="5400" b="1" dirty="0">
              <a:solidFill>
                <a:schemeClr val="bg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57725" y="387384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땅</a:t>
            </a:r>
            <a:endParaRPr lang="ko-KR" altLang="en-US" sz="5400" b="1" dirty="0">
              <a:solidFill>
                <a:schemeClr val="bg1"/>
              </a:solidFill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57224" y="3071810"/>
            <a:ext cx="7291166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46226" y="1769171"/>
            <a:ext cx="1306227" cy="1302639"/>
          </a:xfrm>
          <a:prstGeom prst="rect">
            <a:avLst/>
          </a:prstGeom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457200" y="192881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역사에 대하여</a:t>
            </a:r>
            <a:endParaRPr lang="ko-KR" alt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바닥글 개체 틀 3"/>
          <p:cNvSpPr>
            <a:spLocks noGrp="1"/>
          </p:cNvSpPr>
          <p:nvPr>
            <p:ph type="ftr" sz="quarter" idx="10"/>
          </p:nvPr>
        </p:nvSpPr>
        <p:spPr>
          <a:xfrm rot="16200000">
            <a:off x="-1260659" y="5256457"/>
            <a:ext cx="2895191" cy="307895"/>
          </a:xfrm>
        </p:spPr>
        <p:txBody>
          <a:bodyPr/>
          <a:lstStyle/>
          <a:p>
            <a:pPr defTabSz="996659">
              <a:defRPr/>
            </a:pPr>
            <a:r>
              <a:rPr lang="en-US" altLang="ko-KR" dirty="0">
                <a:latin typeface="+mn-lt"/>
              </a:rPr>
              <a:t>Company  name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-194268" y="1180691"/>
            <a:ext cx="8819000" cy="503569"/>
          </a:xfrm>
        </p:spPr>
        <p:txBody>
          <a:bodyPr>
            <a:normAutofit fontScale="90000"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ko-KR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일본 정부와 </a:t>
            </a:r>
            <a:r>
              <a:rPr lang="ko-KR" alt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시마네</a:t>
            </a:r>
            <a:r>
              <a:rPr lang="ko-KR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현의 역사적</a:t>
            </a:r>
            <a:r>
              <a:rPr lang="en-US" altLang="ko-K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측면에서의 독도정책</a:t>
            </a:r>
            <a:r>
              <a:rPr lang="ko-KR" alt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</a:br>
            <a:endParaRPr lang="ko-KR" alt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7" name="TextBox 22"/>
          <p:cNvSpPr txBox="1">
            <a:spLocks noChangeArrowheads="1"/>
          </p:cNvSpPr>
          <p:nvPr/>
        </p:nvSpPr>
        <p:spPr bwMode="auto">
          <a:xfrm>
            <a:off x="503384" y="1121525"/>
            <a:ext cx="8192213" cy="35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3078" name="TextBox 18"/>
          <p:cNvSpPr txBox="1">
            <a:spLocks noChangeArrowheads="1"/>
          </p:cNvSpPr>
          <p:nvPr/>
        </p:nvSpPr>
        <p:spPr bwMode="auto">
          <a:xfrm>
            <a:off x="833272" y="1890683"/>
            <a:ext cx="934682" cy="90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endParaRPr lang="en-US" altLang="ko-KR" dirty="0">
              <a:latin typeface="굴림" charset="-127"/>
              <a:ea typeface="굴림" charset="-127"/>
            </a:endParaRPr>
          </a:p>
          <a:p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b="1" dirty="0">
                <a:latin typeface="HY나무B" pitchFamily="18" charset="-127"/>
                <a:ea typeface="HY나무B" pitchFamily="18" charset="-127"/>
              </a:rPr>
              <a:t>증거</a:t>
            </a:r>
            <a:r>
              <a:rPr lang="ko-KR" altLang="en-US" dirty="0">
                <a:latin typeface="굴림" charset="-127"/>
                <a:ea typeface="굴림" charset="-127"/>
              </a:rPr>
              <a:t> </a:t>
            </a:r>
            <a:r>
              <a:rPr lang="en-US" altLang="ko-KR" dirty="0">
                <a:latin typeface="굴림" charset="-127"/>
                <a:ea typeface="굴림" charset="-127"/>
              </a:rPr>
              <a:t>- </a:t>
            </a:r>
            <a:endParaRPr lang="ko-KR" altLang="en-US" dirty="0">
              <a:latin typeface="굴림" charset="-127"/>
              <a:ea typeface="굴림" charset="-127"/>
            </a:endParaRPr>
          </a:p>
        </p:txBody>
      </p:sp>
      <p:pic>
        <p:nvPicPr>
          <p:cNvPr id="3079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992" y="1916831"/>
            <a:ext cx="2345869" cy="1656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16832"/>
            <a:ext cx="2564572" cy="17044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081" name="직선 연결선 23"/>
          <p:cNvCxnSpPr>
            <a:cxnSpLocks noChangeShapeType="1"/>
          </p:cNvCxnSpPr>
          <p:nvPr/>
        </p:nvCxnSpPr>
        <p:spPr bwMode="auto">
          <a:xfrm>
            <a:off x="4427984" y="2276872"/>
            <a:ext cx="549813" cy="51414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2" name="직선 연결선 41"/>
          <p:cNvCxnSpPr>
            <a:cxnSpLocks noChangeShapeType="1"/>
          </p:cNvCxnSpPr>
          <p:nvPr/>
        </p:nvCxnSpPr>
        <p:spPr bwMode="auto">
          <a:xfrm flipH="1">
            <a:off x="4427984" y="2780928"/>
            <a:ext cx="549814" cy="56597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83" name="TextBox 42"/>
          <p:cNvSpPr txBox="1">
            <a:spLocks noChangeArrowheads="1"/>
          </p:cNvSpPr>
          <p:nvPr/>
        </p:nvSpPr>
        <p:spPr bwMode="auto">
          <a:xfrm>
            <a:off x="1493047" y="4138993"/>
            <a:ext cx="6212887" cy="3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But,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일본은 독도에 관한 영유권 강력히 주장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12973" y="4958114"/>
            <a:ext cx="1649439" cy="118128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576" tIns="36288" rIns="72576" bIns="36288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ko-KR" altLang="en-US" dirty="0">
                <a:latin typeface="휴먼모음T" pitchFamily="18" charset="-127"/>
                <a:ea typeface="휴먼모음T" pitchFamily="18" charset="-127"/>
              </a:rPr>
              <a:t>정부</a:t>
            </a:r>
            <a:endParaRPr lang="en-US" altLang="ko-KR" dirty="0">
              <a:latin typeface="휴먼모음T" pitchFamily="18" charset="-127"/>
              <a:ea typeface="휴먼모음T" pitchFamily="18" charset="-127"/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ko-KR" altLang="en-US" dirty="0">
                <a:latin typeface="휴먼모음T" pitchFamily="18" charset="-127"/>
                <a:ea typeface="휴먼모음T" pitchFamily="18" charset="-127"/>
              </a:rPr>
              <a:t>지방정부</a:t>
            </a:r>
            <a:endParaRPr lang="en-US" altLang="ko-KR" dirty="0">
              <a:latin typeface="휴먼모음T" pitchFamily="18" charset="-127"/>
              <a:ea typeface="휴먼모음T" pitchFamily="18" charset="-127"/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ko-KR" altLang="en-US" dirty="0">
                <a:latin typeface="휴먼모음T" pitchFamily="18" charset="-127"/>
                <a:ea typeface="휴먼모음T" pitchFamily="18" charset="-127"/>
              </a:rPr>
              <a:t>시민단체</a:t>
            </a:r>
            <a:endParaRPr lang="en-US" altLang="ko-KR" dirty="0">
              <a:latin typeface="휴먼모음T" pitchFamily="18" charset="-127"/>
              <a:ea typeface="휴먼모음T" pitchFamily="18" charset="-127"/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ko-KR" altLang="en-US" dirty="0" err="1">
                <a:latin typeface="휴먼모음T" pitchFamily="18" charset="-127"/>
                <a:ea typeface="휴먼모음T" pitchFamily="18" charset="-127"/>
              </a:rPr>
              <a:t>시마네</a:t>
            </a:r>
            <a:r>
              <a:rPr lang="ko-KR" altLang="en-US" dirty="0">
                <a:latin typeface="휴먼모음T" pitchFamily="18" charset="-127"/>
                <a:ea typeface="휴먼모음T" pitchFamily="18" charset="-127"/>
              </a:rPr>
              <a:t> 현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62038" y="5413034"/>
            <a:ext cx="2089289" cy="350284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576" tIns="36288" rIns="72576" bIns="36288">
            <a:spAutoFit/>
          </a:bodyPr>
          <a:lstStyle/>
          <a:p>
            <a:pPr algn="ctr">
              <a:defRPr/>
            </a:pPr>
            <a:r>
              <a:rPr lang="en-US" altLang="ko-KR" dirty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dirty="0">
                <a:latin typeface="휴먼모음T" pitchFamily="18" charset="-127"/>
                <a:ea typeface="휴먼모음T" pitchFamily="18" charset="-127"/>
              </a:rPr>
              <a:t>독도는 일본 땅</a:t>
            </a:r>
          </a:p>
        </p:txBody>
      </p:sp>
      <p:sp>
        <p:nvSpPr>
          <p:cNvPr id="47" name="오른쪽 중괄호 46"/>
          <p:cNvSpPr>
            <a:spLocks/>
          </p:cNvSpPr>
          <p:nvPr/>
        </p:nvSpPr>
        <p:spPr bwMode="auto">
          <a:xfrm>
            <a:off x="3362412" y="4848985"/>
            <a:ext cx="769738" cy="1538317"/>
          </a:xfrm>
          <a:prstGeom prst="rightBrace">
            <a:avLst>
              <a:gd name="adj1" fmla="val 8331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2576" tIns="36288" rIns="72576" bIns="36288"/>
          <a:lstStyle/>
          <a:p>
            <a:pPr defTabSz="996659"/>
            <a:endParaRPr lang="ko-KR" altLang="en-US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83" grpId="0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바닥글 개체 틀 3"/>
          <p:cNvSpPr>
            <a:spLocks noGrp="1"/>
          </p:cNvSpPr>
          <p:nvPr>
            <p:ph type="ftr" sz="quarter" idx="10"/>
          </p:nvPr>
        </p:nvSpPr>
        <p:spPr>
          <a:xfrm rot="16200000">
            <a:off x="-1260659" y="5112441"/>
            <a:ext cx="2895191" cy="307895"/>
          </a:xfrm>
        </p:spPr>
        <p:txBody>
          <a:bodyPr/>
          <a:lstStyle/>
          <a:p>
            <a:pPr defTabSz="996659">
              <a:defRPr/>
            </a:pPr>
            <a:r>
              <a:rPr lang="en-US" altLang="ko-KR" dirty="0">
                <a:latin typeface="+mn-lt"/>
              </a:rPr>
              <a:t>Company  name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764704"/>
            <a:ext cx="8002833" cy="4987039"/>
          </a:xfrm>
        </p:spPr>
        <p:txBody>
          <a:bodyPr>
            <a:normAutofit/>
          </a:bodyPr>
          <a:lstStyle/>
          <a:p>
            <a:pPr marL="408240" indent="-408240">
              <a:buNone/>
            </a:pPr>
            <a:r>
              <a:rPr lang="en-US" altLang="ko-K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독도 영유권 분쟁의 시작</a:t>
            </a:r>
            <a:endParaRPr lang="en-US" altLang="ko-KR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01" name="모서리가 둥근 직사각형 5"/>
          <p:cNvSpPr>
            <a:spLocks noChangeArrowheads="1"/>
          </p:cNvSpPr>
          <p:nvPr/>
        </p:nvSpPr>
        <p:spPr bwMode="auto">
          <a:xfrm>
            <a:off x="558366" y="1865000"/>
            <a:ext cx="6377830" cy="828324"/>
          </a:xfrm>
          <a:prstGeom prst="roundRect">
            <a:avLst>
              <a:gd name="adj" fmla="val 16667"/>
            </a:avLst>
          </a:prstGeom>
          <a:noFill/>
          <a:ln w="38100" cmpd="sng" algn="ctr">
            <a:solidFill>
              <a:schemeClr val="accent4"/>
            </a:solidFill>
            <a:round/>
            <a:headEnd/>
            <a:tailEnd/>
          </a:ln>
        </p:spPr>
        <p:txBody>
          <a:bodyPr lIns="657184" tIns="36288" rIns="72576" bIns="36288" anchor="ctr"/>
          <a:lstStyle/>
          <a:p>
            <a:pPr defTabSz="996659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1952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18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일 한국정부 국무원 고시 제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14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호</a:t>
            </a:r>
          </a:p>
        </p:txBody>
      </p:sp>
      <p:sp>
        <p:nvSpPr>
          <p:cNvPr id="7" name="모서리가 둥근 직사각형 6"/>
          <p:cNvSpPr>
            <a:spLocks noChangeArrowheads="1"/>
          </p:cNvSpPr>
          <p:nvPr/>
        </p:nvSpPr>
        <p:spPr bwMode="auto">
          <a:xfrm>
            <a:off x="558366" y="4054143"/>
            <a:ext cx="7697381" cy="828324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4"/>
            </a:solidFill>
            <a:round/>
            <a:headEnd/>
            <a:tailEnd/>
          </a:ln>
        </p:spPr>
        <p:txBody>
          <a:bodyPr lIns="657184" tIns="36288" rIns="72576" bIns="36288" anchor="ctr"/>
          <a:lstStyle/>
          <a:p>
            <a:pPr defTabSz="996659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1952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28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일 한국정부에 일본정부로부터 외교문서 도착</a:t>
            </a:r>
          </a:p>
        </p:txBody>
      </p:sp>
      <p:sp>
        <p:nvSpPr>
          <p:cNvPr id="8" name="위로 굽은 화살표 7"/>
          <p:cNvSpPr/>
          <p:nvPr/>
        </p:nvSpPr>
        <p:spPr bwMode="auto">
          <a:xfrm rot="5400000">
            <a:off x="791580" y="2960948"/>
            <a:ext cx="648072" cy="576064"/>
          </a:xfrm>
          <a:prstGeom prst="bentUpArrow">
            <a:avLst>
              <a:gd name="adj1" fmla="val 25000"/>
              <a:gd name="adj2" fmla="val 23123"/>
              <a:gd name="adj3" fmla="val 25000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7184" tIns="36288" rIns="72576" bIns="36288" anchor="ctr"/>
          <a:lstStyle/>
          <a:p>
            <a:pPr defTabSz="996659">
              <a:defRPr/>
            </a:pP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955" y="3166653"/>
            <a:ext cx="6102923" cy="3502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576" tIns="36288" rIns="72576" bIns="36288">
            <a:spAutoFit/>
          </a:bodyPr>
          <a:lstStyle/>
          <a:p>
            <a:pPr>
              <a:defRPr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“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대한민국 인접해양의 주권에 대한 대통령 선언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”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위로 굽은 화살표 9"/>
          <p:cNvSpPr/>
          <p:nvPr/>
        </p:nvSpPr>
        <p:spPr bwMode="auto">
          <a:xfrm rot="5400000">
            <a:off x="863588" y="5193196"/>
            <a:ext cx="648072" cy="576064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7184" tIns="36288" rIns="72576" bIns="36288" anchor="ctr"/>
          <a:lstStyle/>
          <a:p>
            <a:pPr defTabSz="996659">
              <a:defRPr/>
            </a:pP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2898" y="5355795"/>
            <a:ext cx="3301279" cy="3502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576" tIns="36288" rIns="72576" bIns="36288">
            <a:spAutoFit/>
          </a:bodyPr>
          <a:lstStyle/>
          <a:p>
            <a:pPr>
              <a:defRPr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한국의 독도영유권 인정불가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”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7" grpId="0" animBg="1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바닥글 개체 틀 3"/>
          <p:cNvSpPr>
            <a:spLocks noGrp="1"/>
          </p:cNvSpPr>
          <p:nvPr>
            <p:ph type="ftr" sz="quarter" idx="10"/>
          </p:nvPr>
        </p:nvSpPr>
        <p:spPr>
          <a:xfrm rot="16200000">
            <a:off x="-1260659" y="5256457"/>
            <a:ext cx="2895191" cy="307895"/>
          </a:xfrm>
        </p:spPr>
        <p:txBody>
          <a:bodyPr/>
          <a:lstStyle/>
          <a:p>
            <a:pPr defTabSz="996659">
              <a:defRPr/>
            </a:pPr>
            <a:r>
              <a:rPr lang="en-US" altLang="ko-KR" dirty="0">
                <a:latin typeface="+mn-lt"/>
              </a:rPr>
              <a:t>Company  name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08720"/>
            <a:ext cx="8002833" cy="53775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일본의 고유영토 주장</a:t>
            </a:r>
          </a:p>
        </p:txBody>
      </p:sp>
      <p:sp>
        <p:nvSpPr>
          <p:cNvPr id="5125" name="TextBox 27"/>
          <p:cNvSpPr txBox="1">
            <a:spLocks noChangeArrowheads="1"/>
          </p:cNvSpPr>
          <p:nvPr/>
        </p:nvSpPr>
        <p:spPr bwMode="auto">
          <a:xfrm>
            <a:off x="611560" y="1700808"/>
            <a:ext cx="4563448" cy="3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1618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년부터 일본이 실효적 지배 주장</a:t>
            </a:r>
          </a:p>
        </p:txBody>
      </p:sp>
      <p:sp>
        <p:nvSpPr>
          <p:cNvPr id="5126" name="오른쪽 화살표 29"/>
          <p:cNvSpPr>
            <a:spLocks noChangeArrowheads="1"/>
          </p:cNvSpPr>
          <p:nvPr/>
        </p:nvSpPr>
        <p:spPr bwMode="auto">
          <a:xfrm>
            <a:off x="2483768" y="2492896"/>
            <a:ext cx="686898" cy="2958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57184" tIns="36288" rIns="72576" bIns="36288" anchor="ctr"/>
          <a:lstStyle/>
          <a:p>
            <a:pPr defTabSz="996659"/>
            <a:endParaRPr lang="ko-KR" altLang="en-US" dirty="0">
              <a:latin typeface="굴림" charset="-127"/>
              <a:ea typeface="굴림" charset="-127"/>
            </a:endParaRPr>
          </a:p>
        </p:txBody>
      </p:sp>
      <p:sp>
        <p:nvSpPr>
          <p:cNvPr id="5127" name="모서리가 둥근 직사각형 31"/>
          <p:cNvSpPr>
            <a:spLocks noChangeArrowheads="1"/>
          </p:cNvSpPr>
          <p:nvPr/>
        </p:nvSpPr>
        <p:spPr bwMode="auto">
          <a:xfrm>
            <a:off x="467544" y="2420888"/>
            <a:ext cx="1814382" cy="47332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4"/>
            </a:solidFill>
            <a:round/>
            <a:headEnd/>
            <a:tailEnd/>
          </a:ln>
        </p:spPr>
        <p:txBody>
          <a:bodyPr lIns="657184" tIns="36288" rIns="72576" bIns="36288" anchor="ctr"/>
          <a:lstStyle/>
          <a:p>
            <a:pPr defTabSz="996659"/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근거</a:t>
            </a:r>
          </a:p>
        </p:txBody>
      </p:sp>
      <p:sp>
        <p:nvSpPr>
          <p:cNvPr id="5128" name="모서리가 둥근 직사각형 32"/>
          <p:cNvSpPr>
            <a:spLocks noChangeArrowheads="1"/>
          </p:cNvSpPr>
          <p:nvPr/>
        </p:nvSpPr>
        <p:spPr bwMode="auto">
          <a:xfrm>
            <a:off x="3419872" y="2348880"/>
            <a:ext cx="4948316" cy="59166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4"/>
            </a:solidFill>
            <a:round/>
            <a:headEnd/>
            <a:tailEnd/>
          </a:ln>
        </p:spPr>
        <p:txBody>
          <a:bodyPr lIns="657184" tIns="36288" rIns="72576" bIns="36288" anchor="ctr"/>
          <a:lstStyle/>
          <a:p>
            <a:r>
              <a:rPr lang="en-US" altLang="ko-KR" sz="2000" dirty="0">
                <a:latin typeface="+mj-ea"/>
                <a:ea typeface="+mj-ea"/>
              </a:rPr>
              <a:t>1618</a:t>
            </a:r>
            <a:r>
              <a:rPr lang="ko-KR" altLang="en-US" sz="2000" dirty="0">
                <a:latin typeface="+mj-ea"/>
                <a:ea typeface="+mj-ea"/>
              </a:rPr>
              <a:t>부터 </a:t>
            </a:r>
            <a:r>
              <a:rPr lang="en-US" altLang="ko-KR" sz="2000" dirty="0">
                <a:latin typeface="+mj-ea"/>
                <a:ea typeface="+mj-ea"/>
              </a:rPr>
              <a:t>70</a:t>
            </a:r>
            <a:r>
              <a:rPr lang="ko-KR" altLang="en-US" sz="2000" dirty="0">
                <a:latin typeface="+mj-ea"/>
                <a:ea typeface="+mj-ea"/>
              </a:rPr>
              <a:t>년간 일본이 </a:t>
            </a:r>
            <a:r>
              <a:rPr lang="ko-KR" altLang="en-US" sz="2000" dirty="0" smtClean="0">
                <a:latin typeface="+mj-ea"/>
                <a:ea typeface="+mj-ea"/>
              </a:rPr>
              <a:t>지배경영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67544" y="3573016"/>
            <a:ext cx="2089289" cy="68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2000" dirty="0">
                <a:latin typeface="휴먼모음T" pitchFamily="18" charset="-127"/>
                <a:ea typeface="휴먼모음T" pitchFamily="18" charset="-127"/>
              </a:rPr>
              <a:t>조선통교대기</a:t>
            </a:r>
            <a:endParaRPr lang="en-US" altLang="ko-KR" sz="2000" dirty="0">
              <a:latin typeface="휴먼모음T" pitchFamily="18" charset="-127"/>
              <a:ea typeface="휴먼모음T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ko-KR" altLang="en-US" sz="2000" dirty="0">
                <a:latin typeface="휴먼모음T" pitchFamily="18" charset="-127"/>
                <a:ea typeface="휴먼모음T" pitchFamily="18" charset="-127"/>
              </a:rPr>
              <a:t>통항일람</a:t>
            </a:r>
          </a:p>
        </p:txBody>
      </p:sp>
      <p:sp>
        <p:nvSpPr>
          <p:cNvPr id="35" name="오른쪽 화살표 34"/>
          <p:cNvSpPr>
            <a:spLocks noChangeArrowheads="1"/>
          </p:cNvSpPr>
          <p:nvPr/>
        </p:nvSpPr>
        <p:spPr bwMode="auto">
          <a:xfrm>
            <a:off x="2483768" y="3789040"/>
            <a:ext cx="751655" cy="2958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57184" tIns="36288" rIns="72576" bIns="36288" anchor="ctr"/>
          <a:lstStyle/>
          <a:p>
            <a:pPr defTabSz="996659"/>
            <a:endParaRPr lang="ko-KR" altLang="en-US" dirty="0">
              <a:latin typeface="굴림" charset="-127"/>
              <a:ea typeface="굴림" charset="-127"/>
            </a:endParaRPr>
          </a:p>
        </p:txBody>
      </p:sp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12976"/>
            <a:ext cx="2983652" cy="1522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" name="부등호 36"/>
          <p:cNvSpPr/>
          <p:nvPr/>
        </p:nvSpPr>
        <p:spPr bwMode="auto">
          <a:xfrm>
            <a:off x="1907704" y="5301208"/>
            <a:ext cx="1440161" cy="665492"/>
          </a:xfrm>
          <a:prstGeom prst="mathNotEqual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7184" tIns="36288" rIns="72576" bIns="36288" anchor="ctr"/>
          <a:lstStyle/>
          <a:p>
            <a:pPr defTabSz="996659">
              <a:defRPr/>
            </a:pP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 bwMode="auto">
          <a:xfrm>
            <a:off x="3635896" y="5013176"/>
            <a:ext cx="2804046" cy="1301653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txBody>
          <a:bodyPr lIns="657184" tIns="36288" rIns="72576" bIns="36288" anchor="ctr"/>
          <a:lstStyle/>
          <a:p>
            <a:pPr defTabSz="996659">
              <a:defRPr/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섬 전체 하사</a:t>
            </a:r>
          </a:p>
        </p:txBody>
      </p:sp>
      <p:sp>
        <p:nvSpPr>
          <p:cNvPr id="5134" name="Rectangle 30"/>
          <p:cNvSpPr>
            <a:spLocks noChangeArrowheads="1"/>
          </p:cNvSpPr>
          <p:nvPr/>
        </p:nvSpPr>
        <p:spPr bwMode="auto">
          <a:xfrm>
            <a:off x="0" y="14189"/>
            <a:ext cx="146634" cy="35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576" tIns="36288" rIns="72576" bIns="36288" anchor="ctr">
            <a:spAutoFit/>
          </a:bodyPr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5" grpId="0"/>
      <p:bldP spid="5127" grpId="0" animBg="1"/>
      <p:bldP spid="5128" grpId="0" animBg="1"/>
      <p:bldP spid="34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바닥글 개체 틀 3"/>
          <p:cNvSpPr>
            <a:spLocks noGrp="1"/>
          </p:cNvSpPr>
          <p:nvPr>
            <p:ph type="ftr" sz="quarter" idx="10"/>
          </p:nvPr>
        </p:nvSpPr>
        <p:spPr>
          <a:xfrm rot="16200000">
            <a:off x="-1260659" y="5112441"/>
            <a:ext cx="2895191" cy="307895"/>
          </a:xfrm>
        </p:spPr>
        <p:txBody>
          <a:bodyPr/>
          <a:lstStyle/>
          <a:p>
            <a:pPr defTabSz="996659">
              <a:defRPr/>
            </a:pPr>
            <a:r>
              <a:rPr lang="en-US" altLang="ko-KR" dirty="0">
                <a:latin typeface="+mn-lt"/>
              </a:rPr>
              <a:t>Company  name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692696"/>
            <a:ext cx="8002833" cy="52592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한국 측 역사 기록에 대한 부인</a:t>
            </a:r>
          </a:p>
        </p:txBody>
      </p:sp>
      <p:sp>
        <p:nvSpPr>
          <p:cNvPr id="6149" name="Rectangle 19"/>
          <p:cNvSpPr>
            <a:spLocks noChangeArrowheads="1"/>
          </p:cNvSpPr>
          <p:nvPr/>
        </p:nvSpPr>
        <p:spPr bwMode="auto">
          <a:xfrm>
            <a:off x="219951" y="220946"/>
            <a:ext cx="146634" cy="35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576" tIns="36288" rIns="72576" bIns="36288" anchor="ctr">
            <a:spAutoFit/>
          </a:bodyPr>
          <a:lstStyle/>
          <a:p>
            <a:endParaRPr lang="ko-KR" altLang="en-US">
              <a:ea typeface="굴림" charset="-127"/>
            </a:endParaRPr>
          </a:p>
        </p:txBody>
      </p:sp>
      <p:pic>
        <p:nvPicPr>
          <p:cNvPr id="6150" name="_x108406728" descr="EMB00000eb851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761283" cy="136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20"/>
          <p:cNvSpPr txBox="1">
            <a:spLocks noChangeArrowheads="1"/>
          </p:cNvSpPr>
          <p:nvPr/>
        </p:nvSpPr>
        <p:spPr bwMode="auto">
          <a:xfrm>
            <a:off x="3635896" y="1492117"/>
            <a:ext cx="659776" cy="124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r>
              <a:rPr lang="ko-KR" altLang="en-US" sz="7600" dirty="0">
                <a:latin typeface="굴림" charset="-127"/>
                <a:ea typeface="굴림" charset="-127"/>
              </a:rPr>
              <a:t>⊃</a:t>
            </a:r>
          </a:p>
        </p:txBody>
      </p:sp>
      <p:sp>
        <p:nvSpPr>
          <p:cNvPr id="6152" name="TextBox 21"/>
          <p:cNvSpPr txBox="1">
            <a:spLocks noChangeArrowheads="1"/>
          </p:cNvSpPr>
          <p:nvPr/>
        </p:nvSpPr>
        <p:spPr bwMode="auto">
          <a:xfrm>
            <a:off x="5076056" y="1924165"/>
            <a:ext cx="2804046" cy="3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이사부의 우산국 복속</a:t>
            </a:r>
          </a:p>
        </p:txBody>
      </p:sp>
      <p:sp>
        <p:nvSpPr>
          <p:cNvPr id="23" name="위로 굽은 화살표 22"/>
          <p:cNvSpPr/>
          <p:nvPr/>
        </p:nvSpPr>
        <p:spPr bwMode="auto">
          <a:xfrm rot="5400000">
            <a:off x="924421" y="3339496"/>
            <a:ext cx="720080" cy="625722"/>
          </a:xfrm>
          <a:prstGeom prst="bentUpArrow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7184" tIns="36288" rIns="72576" bIns="36288" anchor="ctr"/>
          <a:lstStyle/>
          <a:p>
            <a:pPr defTabSz="996659">
              <a:defRPr/>
            </a:pP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154" name="TextBox 23"/>
          <p:cNvSpPr txBox="1">
            <a:spLocks noChangeArrowheads="1"/>
          </p:cNvSpPr>
          <p:nvPr/>
        </p:nvSpPr>
        <p:spPr bwMode="auto">
          <a:xfrm>
            <a:off x="1907704" y="3436333"/>
            <a:ext cx="4068616" cy="68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신라사람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=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우산국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언어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울릉도 사람             독도</a:t>
            </a:r>
          </a:p>
        </p:txBody>
      </p:sp>
      <p:cxnSp>
        <p:nvCxnSpPr>
          <p:cNvPr id="6155" name="직선 화살표 연결선 25"/>
          <p:cNvCxnSpPr>
            <a:cxnSpLocks noChangeShapeType="1"/>
          </p:cNvCxnSpPr>
          <p:nvPr/>
        </p:nvCxnSpPr>
        <p:spPr bwMode="auto">
          <a:xfrm>
            <a:off x="3563888" y="3940389"/>
            <a:ext cx="549813" cy="131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" name="모서리가 둥근 직사각형 29"/>
          <p:cNvSpPr/>
          <p:nvPr/>
        </p:nvSpPr>
        <p:spPr bwMode="auto">
          <a:xfrm>
            <a:off x="683568" y="4516453"/>
            <a:ext cx="7862325" cy="136081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txBody>
          <a:bodyPr lIns="657184" tIns="36288" rIns="72576" bIns="36288" anchor="ctr"/>
          <a:lstStyle/>
          <a:p>
            <a:pPr defTabSz="996659">
              <a:defRPr/>
            </a:pPr>
            <a:r>
              <a:rPr lang="ko-KR" altLang="en-US" sz="2000" dirty="0">
                <a:latin typeface="휴먼모음T" pitchFamily="18" charset="-127"/>
                <a:ea typeface="휴먼모음T" pitchFamily="18" charset="-127"/>
              </a:rPr>
              <a:t>일본주장</a:t>
            </a:r>
            <a:endParaRPr lang="en-US" altLang="ko-KR" sz="2000" dirty="0">
              <a:latin typeface="휴먼모음T" pitchFamily="18" charset="-127"/>
              <a:ea typeface="휴먼모음T" pitchFamily="18" charset="-127"/>
            </a:endParaRPr>
          </a:p>
          <a:p>
            <a:pPr defTabSz="996659">
              <a:defRPr/>
            </a:pPr>
            <a:endParaRPr lang="en-US" altLang="ko-KR" sz="2000" dirty="0">
              <a:latin typeface="휴먼모음T" pitchFamily="18" charset="-127"/>
              <a:ea typeface="휴먼모음T" pitchFamily="18" charset="-127"/>
            </a:endParaRPr>
          </a:p>
          <a:p>
            <a:pPr defTabSz="996659">
              <a:buFont typeface="Wingdings" pitchFamily="2" charset="2"/>
              <a:buChar char="ü"/>
              <a:defRPr/>
            </a:pPr>
            <a:r>
              <a:rPr lang="ko-KR" altLang="en-US" sz="2000" dirty="0">
                <a:latin typeface="휴먼모음T" pitchFamily="18" charset="-127"/>
                <a:ea typeface="휴먼모음T" pitchFamily="18" charset="-127"/>
              </a:rPr>
              <a:t>당시 울릉도 사람들은 독도를 보지도</a:t>
            </a:r>
            <a:r>
              <a:rPr lang="en-US" altLang="ko-KR" sz="20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000" dirty="0">
                <a:latin typeface="휴먼모음T" pitchFamily="18" charset="-127"/>
                <a:ea typeface="휴먼모음T" pitchFamily="18" charset="-127"/>
              </a:rPr>
              <a:t>가보지도 못했다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52" grpId="0"/>
      <p:bldP spid="6154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바닥글 개체 틀 3"/>
          <p:cNvSpPr>
            <a:spLocks noGrp="1"/>
          </p:cNvSpPr>
          <p:nvPr>
            <p:ph type="ftr" sz="quarter" idx="10"/>
          </p:nvPr>
        </p:nvSpPr>
        <p:spPr>
          <a:xfrm rot="16200000">
            <a:off x="-1260659" y="5256457"/>
            <a:ext cx="2895191" cy="307895"/>
          </a:xfrm>
        </p:spPr>
        <p:txBody>
          <a:bodyPr/>
          <a:lstStyle/>
          <a:p>
            <a:pPr defTabSz="996659">
              <a:defRPr/>
            </a:pPr>
            <a:r>
              <a:rPr lang="en-US" altLang="ko-KR" dirty="0">
                <a:latin typeface="+mn-lt"/>
              </a:rPr>
              <a:t>Company  name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764704"/>
            <a:ext cx="8002833" cy="58508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공도정책이 영유권 포기라는 주장</a:t>
            </a:r>
          </a:p>
        </p:txBody>
      </p:sp>
      <p:sp>
        <p:nvSpPr>
          <p:cNvPr id="7173" name="Rectangle 17"/>
          <p:cNvSpPr>
            <a:spLocks noChangeArrowheads="1"/>
          </p:cNvSpPr>
          <p:nvPr/>
        </p:nvSpPr>
        <p:spPr bwMode="auto">
          <a:xfrm>
            <a:off x="0" y="14189"/>
            <a:ext cx="146634" cy="35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576" tIns="36288" rIns="72576" bIns="36288" anchor="ctr">
            <a:spAutoFit/>
          </a:bodyPr>
          <a:lstStyle/>
          <a:p>
            <a:endParaRPr lang="ko-KR" altLang="en-US">
              <a:ea typeface="굴림" charset="-127"/>
            </a:endParaRPr>
          </a:p>
        </p:txBody>
      </p:sp>
      <p:pic>
        <p:nvPicPr>
          <p:cNvPr id="10256" name="_x108406408" descr="EMB00000eb851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1332" y="2132856"/>
            <a:ext cx="3172668" cy="372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563888" y="1412776"/>
            <a:ext cx="2639102" cy="4580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576" tIns="36288" rIns="72576" bIns="36288">
            <a:spAutoFit/>
          </a:bodyPr>
          <a:lstStyle/>
          <a:p>
            <a:pPr>
              <a:defRPr/>
            </a:pPr>
            <a:r>
              <a:rPr lang="ko-KR" altLang="en-US" sz="2500" dirty="0">
                <a:latin typeface="굴림" pitchFamily="50" charset="-127"/>
                <a:ea typeface="굴림" pitchFamily="50" charset="-127"/>
              </a:rPr>
              <a:t>공도정책</a:t>
            </a:r>
          </a:p>
        </p:txBody>
      </p:sp>
      <p:sp>
        <p:nvSpPr>
          <p:cNvPr id="7176" name="TextBox 20"/>
          <p:cNvSpPr txBox="1">
            <a:spLocks noChangeArrowheads="1"/>
          </p:cNvSpPr>
          <p:nvPr/>
        </p:nvSpPr>
        <p:spPr bwMode="auto">
          <a:xfrm>
            <a:off x="2627784" y="2564904"/>
            <a:ext cx="1814383" cy="35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관리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행정</a:t>
            </a:r>
          </a:p>
        </p:txBody>
      </p:sp>
      <p:sp>
        <p:nvSpPr>
          <p:cNvPr id="7177" name="TextBox 21"/>
          <p:cNvSpPr txBox="1">
            <a:spLocks noChangeArrowheads="1"/>
          </p:cNvSpPr>
          <p:nvPr/>
        </p:nvSpPr>
        <p:spPr bwMode="auto">
          <a:xfrm>
            <a:off x="4860032" y="2564904"/>
            <a:ext cx="1759401" cy="35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영유권 포기</a:t>
            </a:r>
          </a:p>
        </p:txBody>
      </p:sp>
      <p:sp>
        <p:nvSpPr>
          <p:cNvPr id="7178" name="타원 22"/>
          <p:cNvSpPr>
            <a:spLocks noChangeArrowheads="1"/>
          </p:cNvSpPr>
          <p:nvPr/>
        </p:nvSpPr>
        <p:spPr bwMode="auto">
          <a:xfrm>
            <a:off x="2483768" y="1988840"/>
            <a:ext cx="1429514" cy="1479151"/>
          </a:xfrm>
          <a:prstGeom prst="ellipse">
            <a:avLst/>
          </a:prstGeom>
          <a:noFill/>
          <a:ln w="25400" algn="ctr">
            <a:solidFill>
              <a:schemeClr val="accent4"/>
            </a:solidFill>
            <a:round/>
            <a:headEnd/>
            <a:tailEnd/>
          </a:ln>
        </p:spPr>
        <p:txBody>
          <a:bodyPr lIns="657184" tIns="36288" rIns="72576" bIns="36288" anchor="ctr"/>
          <a:lstStyle/>
          <a:p>
            <a:pPr defTabSz="996659"/>
            <a:endParaRPr lang="ko-KR" altLang="en-US" dirty="0">
              <a:latin typeface="굴림" charset="-127"/>
              <a:ea typeface="굴림" charset="-127"/>
            </a:endParaRPr>
          </a:p>
        </p:txBody>
      </p:sp>
      <p:sp>
        <p:nvSpPr>
          <p:cNvPr id="24" name="곱셈 기호 23"/>
          <p:cNvSpPr/>
          <p:nvPr/>
        </p:nvSpPr>
        <p:spPr bwMode="auto">
          <a:xfrm>
            <a:off x="4499992" y="1556792"/>
            <a:ext cx="2034307" cy="2366641"/>
          </a:xfrm>
          <a:prstGeom prst="mathMultiply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7184" tIns="36288" rIns="72576" bIns="36288" anchor="ctr"/>
          <a:lstStyle/>
          <a:p>
            <a:pPr defTabSz="996659">
              <a:defRPr/>
            </a:pP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80" name="TextBox 24"/>
          <p:cNvSpPr txBox="1">
            <a:spLocks noChangeArrowheads="1"/>
          </p:cNvSpPr>
          <p:nvPr/>
        </p:nvSpPr>
        <p:spPr bwMode="auto">
          <a:xfrm>
            <a:off x="2771800" y="4941168"/>
            <a:ext cx="2199252" cy="3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But,</a:t>
            </a:r>
            <a:r>
              <a:rPr lang="en-US" altLang="ko-KR" sz="2000" dirty="0">
                <a:latin typeface="굴림" charset="-127"/>
                <a:ea typeface="굴림" charset="-127"/>
              </a:rPr>
              <a:t> </a:t>
            </a:r>
            <a:endParaRPr lang="ko-KR" altLang="en-US" sz="2000" dirty="0">
              <a:latin typeface="굴림" charset="-127"/>
              <a:ea typeface="굴림" charset="-127"/>
            </a:endParaRPr>
          </a:p>
        </p:txBody>
      </p:sp>
      <p:sp>
        <p:nvSpPr>
          <p:cNvPr id="7181" name="TextBox 25"/>
          <p:cNvSpPr txBox="1">
            <a:spLocks noChangeArrowheads="1"/>
          </p:cNvSpPr>
          <p:nvPr/>
        </p:nvSpPr>
        <p:spPr bwMode="auto">
          <a:xfrm>
            <a:off x="3635896" y="4653136"/>
            <a:ext cx="714756" cy="99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안전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행패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범죄</a:t>
            </a:r>
          </a:p>
        </p:txBody>
      </p:sp>
      <p:sp>
        <p:nvSpPr>
          <p:cNvPr id="7182" name="오른쪽 중괄호 26"/>
          <p:cNvSpPr>
            <a:spLocks/>
          </p:cNvSpPr>
          <p:nvPr/>
        </p:nvSpPr>
        <p:spPr bwMode="auto">
          <a:xfrm>
            <a:off x="4427984" y="4581128"/>
            <a:ext cx="384869" cy="1064988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2576" tIns="36288" rIns="72576" bIns="36288"/>
          <a:lstStyle/>
          <a:p>
            <a:pPr defTabSz="996659"/>
            <a:endParaRPr lang="ko-KR" altLang="en-US" dirty="0">
              <a:ea typeface="굴림" charset="-127"/>
            </a:endParaRPr>
          </a:p>
        </p:txBody>
      </p:sp>
      <p:sp>
        <p:nvSpPr>
          <p:cNvPr id="7183" name="TextBox 27"/>
          <p:cNvSpPr txBox="1">
            <a:spLocks noChangeArrowheads="1"/>
          </p:cNvSpPr>
          <p:nvPr/>
        </p:nvSpPr>
        <p:spPr bwMode="auto">
          <a:xfrm>
            <a:off x="4932040" y="4941168"/>
            <a:ext cx="1704420" cy="3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거주금지</a:t>
            </a:r>
          </a:p>
        </p:txBody>
      </p:sp>
      <p:sp>
        <p:nvSpPr>
          <p:cNvPr id="7184" name="TextBox 28"/>
          <p:cNvSpPr txBox="1">
            <a:spLocks noChangeArrowheads="1"/>
          </p:cNvSpPr>
          <p:nvPr/>
        </p:nvSpPr>
        <p:spPr bwMode="auto">
          <a:xfrm>
            <a:off x="3131840" y="3789040"/>
            <a:ext cx="3078952" cy="3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어민들의 왕래 가능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19" grpId="0"/>
      <p:bldP spid="7176" grpId="0"/>
      <p:bldP spid="7177" grpId="0"/>
      <p:bldP spid="7178" grpId="0" animBg="1"/>
      <p:bldP spid="24" grpId="0" animBg="1"/>
      <p:bldP spid="7180" grpId="0"/>
      <p:bldP spid="7181" grpId="0"/>
      <p:bldP spid="7182" grpId="0" animBg="1"/>
      <p:bldP spid="7183" grpId="0"/>
      <p:bldP spid="71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33"/>
          <p:cNvSpPr/>
          <p:nvPr/>
        </p:nvSpPr>
        <p:spPr bwMode="auto">
          <a:xfrm>
            <a:off x="467544" y="4772148"/>
            <a:ext cx="8192213" cy="1242487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txBody>
          <a:bodyPr lIns="657184" tIns="36288" rIns="72576" bIns="36288" anchor="ctr"/>
          <a:lstStyle/>
          <a:p>
            <a:pPr defTabSz="996659">
              <a:defRPr/>
            </a:pP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바닥글 개체 틀 3"/>
          <p:cNvSpPr>
            <a:spLocks noGrp="1"/>
          </p:cNvSpPr>
          <p:nvPr>
            <p:ph type="ftr" sz="quarter" idx="10"/>
          </p:nvPr>
        </p:nvSpPr>
        <p:spPr>
          <a:xfrm rot="16200000">
            <a:off x="-1260659" y="5256457"/>
            <a:ext cx="2895191" cy="307895"/>
          </a:xfrm>
        </p:spPr>
        <p:txBody>
          <a:bodyPr/>
          <a:lstStyle/>
          <a:p>
            <a:pPr defTabSz="996659">
              <a:defRPr/>
            </a:pPr>
            <a:r>
              <a:rPr lang="en-US" altLang="ko-KR" dirty="0">
                <a:latin typeface="+mn-lt"/>
              </a:rPr>
              <a:t>Company  name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471" y="836712"/>
            <a:ext cx="8002833" cy="5850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일본의 무주지 선점 법리에 근거한 불법 영토 편입</a:t>
            </a:r>
          </a:p>
          <a:p>
            <a:pPr eaLnBrk="1" hangingPunct="1">
              <a:buFont typeface="Wingdings" pitchFamily="2" charset="2"/>
              <a:buNone/>
            </a:pPr>
            <a:endParaRPr lang="ko-KR" altLang="en-US" sz="2200" dirty="0" smtClean="0">
              <a:solidFill>
                <a:schemeClr val="tx2">
                  <a:lumMod val="60000"/>
                  <a:lumOff val="40000"/>
                </a:schemeClr>
              </a:solidFill>
              <a:latin typeface="굴림" charset="-127"/>
              <a:ea typeface="굴림" charset="-127"/>
            </a:endParaRPr>
          </a:p>
        </p:txBody>
      </p:sp>
      <p:sp>
        <p:nvSpPr>
          <p:cNvPr id="8198" name="Rectangle 17"/>
          <p:cNvSpPr>
            <a:spLocks noChangeArrowheads="1"/>
          </p:cNvSpPr>
          <p:nvPr/>
        </p:nvSpPr>
        <p:spPr bwMode="auto">
          <a:xfrm>
            <a:off x="0" y="14189"/>
            <a:ext cx="146634" cy="35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576" tIns="36288" rIns="72576" bIns="36288" anchor="ctr">
            <a:spAutoFit/>
          </a:bodyPr>
          <a:lstStyle/>
          <a:p>
            <a:endParaRPr lang="ko-KR" altLang="en-US">
              <a:ea typeface="굴림" charset="-127"/>
            </a:endParaRP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160" y="1847794"/>
            <a:ext cx="3210908" cy="1771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00" name="TextBox 17"/>
          <p:cNvSpPr txBox="1">
            <a:spLocks noChangeArrowheads="1"/>
          </p:cNvSpPr>
          <p:nvPr/>
        </p:nvSpPr>
        <p:spPr bwMode="auto">
          <a:xfrm>
            <a:off x="1403648" y="3764036"/>
            <a:ext cx="2914008" cy="3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1890 ~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제국주의 전쟁</a:t>
            </a:r>
          </a:p>
        </p:txBody>
      </p:sp>
      <p:sp>
        <p:nvSpPr>
          <p:cNvPr id="8201" name="TextBox 19"/>
          <p:cNvSpPr txBox="1">
            <a:spLocks noChangeArrowheads="1"/>
          </p:cNvSpPr>
          <p:nvPr/>
        </p:nvSpPr>
        <p:spPr bwMode="auto">
          <a:xfrm>
            <a:off x="4681963" y="1993737"/>
            <a:ext cx="5773036" cy="3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청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VS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일본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=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일본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WIN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202" name="TextBox 29"/>
          <p:cNvSpPr txBox="1">
            <a:spLocks noChangeArrowheads="1"/>
          </p:cNvSpPr>
          <p:nvPr/>
        </p:nvSpPr>
        <p:spPr bwMode="auto">
          <a:xfrm>
            <a:off x="4736944" y="2644563"/>
            <a:ext cx="4563447" cy="68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러시아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VS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일본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(1904 ~ 1905)</a:t>
            </a:r>
          </a:p>
          <a:p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위로 굽은 화살표 30"/>
          <p:cNvSpPr/>
          <p:nvPr/>
        </p:nvSpPr>
        <p:spPr bwMode="auto">
          <a:xfrm rot="5400000">
            <a:off x="4862190" y="3113806"/>
            <a:ext cx="388355" cy="392672"/>
          </a:xfrm>
          <a:prstGeom prst="bentUpArrow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7184" tIns="36288" rIns="72576" bIns="36288" anchor="ctr"/>
          <a:lstStyle/>
          <a:p>
            <a:pPr defTabSz="996659">
              <a:defRPr/>
            </a:pP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204" name="TextBox 31"/>
          <p:cNvSpPr txBox="1">
            <a:spLocks noChangeArrowheads="1"/>
          </p:cNvSpPr>
          <p:nvPr/>
        </p:nvSpPr>
        <p:spPr bwMode="auto">
          <a:xfrm>
            <a:off x="5364088" y="3259980"/>
            <a:ext cx="4233560" cy="3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76" tIns="36288" rIns="72576" bIns="36288">
            <a:spAutoFit/>
          </a:bodyPr>
          <a:lstStyle/>
          <a:p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무주지 선점법리에 근거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7544" y="4916164"/>
            <a:ext cx="8247194" cy="9350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9000"/>
              </a:prstClr>
            </a:outerShdw>
          </a:effectLst>
        </p:spPr>
        <p:txBody>
          <a:bodyPr lIns="72576" tIns="36288" rIns="72576" bIns="36288">
            <a:spAutoFit/>
          </a:bodyPr>
          <a:lstStyle/>
          <a:p>
            <a:pPr algn="ctr">
              <a:defRPr/>
            </a:pPr>
            <a:r>
              <a:rPr lang="en-US" altLang="ko-KR" sz="2800" dirty="0">
                <a:latin typeface="맑은 고딕" pitchFamily="50" charset="-127"/>
                <a:ea typeface="맑은 고딕" pitchFamily="50" charset="-127"/>
              </a:rPr>
              <a:t>“ </a:t>
            </a:r>
            <a:r>
              <a:rPr lang="ko-KR" altLang="en-US" sz="2800" dirty="0" err="1">
                <a:latin typeface="맑은 고딕" pitchFamily="50" charset="-127"/>
                <a:ea typeface="맑은 고딕" pitchFamily="50" charset="-127"/>
              </a:rPr>
              <a:t>시마네</a:t>
            </a:r>
            <a:r>
              <a:rPr lang="ko-KR" altLang="en-US" sz="2800" dirty="0">
                <a:latin typeface="맑은 고딕" pitchFamily="50" charset="-127"/>
                <a:ea typeface="맑은 고딕" pitchFamily="50" charset="-127"/>
              </a:rPr>
              <a:t> 현 고시 제 </a:t>
            </a:r>
            <a:r>
              <a:rPr lang="en-US" altLang="ko-KR" sz="2800" dirty="0">
                <a:latin typeface="맑은 고딕" pitchFamily="50" charset="-127"/>
                <a:ea typeface="맑은 고딕" pitchFamily="50" charset="-127"/>
              </a:rPr>
              <a:t>40</a:t>
            </a:r>
            <a:r>
              <a:rPr lang="ko-KR" altLang="en-US" sz="2800" dirty="0">
                <a:latin typeface="맑은 고딕" pitchFamily="50" charset="-127"/>
                <a:ea typeface="맑은 고딕" pitchFamily="50" charset="-127"/>
              </a:rPr>
              <a:t> 호 </a:t>
            </a:r>
            <a:r>
              <a:rPr lang="en-US" altLang="ko-KR" sz="2800" dirty="0">
                <a:latin typeface="맑은 고딕" pitchFamily="50" charset="-127"/>
                <a:ea typeface="맑은 고딕" pitchFamily="50" charset="-127"/>
              </a:rPr>
              <a:t>(1905)”</a:t>
            </a:r>
          </a:p>
          <a:p>
            <a:pPr algn="ctr">
              <a:defRPr/>
            </a:pPr>
            <a:r>
              <a:rPr lang="ko-KR" altLang="en-US" sz="2800" dirty="0">
                <a:latin typeface="맑은 고딕" pitchFamily="50" charset="-127"/>
                <a:ea typeface="맑은 고딕" pitchFamily="50" charset="-127"/>
              </a:rPr>
              <a:t>독도침탈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196" grpId="0" build="p"/>
      <p:bldP spid="8201" grpId="0"/>
      <p:bldP spid="8202" grpId="0"/>
      <p:bldP spid="8204" grpId="0"/>
      <p:bldP spid="33" grpId="0"/>
    </p:bldLst>
  </p:timing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894</Words>
  <Application>Microsoft Office PowerPoint</Application>
  <PresentationFormat>화면 슬라이드 쇼(4:3)</PresentationFormat>
  <Paragraphs>237</Paragraphs>
  <Slides>29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한컴오피스</vt:lpstr>
      <vt:lpstr>일본 정부와 시마네 현의 독도에 대한 정책&amp;활동</vt:lpstr>
      <vt:lpstr> 역사</vt:lpstr>
      <vt:lpstr>역사에 대하여</vt:lpstr>
      <vt:lpstr>일본 정부와 시마네 현의 역사적 측면에서의 독도정책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구체적인 예</vt:lpstr>
      <vt:lpstr>역사적 자료로 알아보는 독도 연대기</vt:lpstr>
      <vt:lpstr>정치외교에 대하여</vt:lpstr>
      <vt:lpstr> 정치 활동  </vt:lpstr>
      <vt:lpstr>PowerPoint 프레젠테이션</vt:lpstr>
      <vt:lpstr>교육에 대하여</vt:lpstr>
      <vt:lpstr>교육정책</vt:lpstr>
      <vt:lpstr>동영상으로 쉽게 이해하기!</vt:lpstr>
      <vt:lpstr>구체적인 활동</vt:lpstr>
      <vt:lpstr>     경제에 대하여</vt:lpstr>
      <vt:lpstr>日 시마네 현 다케시마 주변 어업권 신청 접수 </vt:lpstr>
      <vt:lpstr>日 시마네 현 다케시마 주변 어업권 신청 접수 </vt:lpstr>
      <vt:lpstr>문화에 대하여</vt:lpstr>
      <vt:lpstr>시마네현의 문화정책</vt:lpstr>
      <vt:lpstr>독도전담부서신설</vt:lpstr>
      <vt:lpstr>다케시마의 날이란?</vt:lpstr>
      <vt:lpstr> 강치란?</vt:lpstr>
      <vt:lpstr>※참고문헌 </vt:lpstr>
      <vt:lpstr>감사합니다.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내용을 입력하시오.</dc:title>
  <dc:creator>LEGO</dc:creator>
  <cp:lastModifiedBy>USER</cp:lastModifiedBy>
  <cp:revision>32</cp:revision>
  <dcterms:created xsi:type="dcterms:W3CDTF">2013-03-14T13:18:49Z</dcterms:created>
  <dcterms:modified xsi:type="dcterms:W3CDTF">2014-09-30T04:57:55Z</dcterms:modified>
</cp:coreProperties>
</file>