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5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267" r:id="rId20"/>
    <p:sldId id="294" r:id="rId21"/>
    <p:sldId id="299" r:id="rId22"/>
    <p:sldId id="302" r:id="rId23"/>
    <p:sldId id="300" r:id="rId24"/>
    <p:sldId id="301" r:id="rId25"/>
    <p:sldId id="303" r:id="rId26"/>
    <p:sldId id="32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44" r:id="rId43"/>
    <p:sldId id="360" r:id="rId44"/>
    <p:sldId id="292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341" r:id="rId54"/>
    <p:sldId id="342" r:id="rId55"/>
    <p:sldId id="343" r:id="rId56"/>
    <p:sldId id="325" r:id="rId57"/>
    <p:sldId id="326" r:id="rId58"/>
    <p:sldId id="332" r:id="rId59"/>
    <p:sldId id="327" r:id="rId60"/>
    <p:sldId id="328" r:id="rId61"/>
    <p:sldId id="329" r:id="rId62"/>
    <p:sldId id="330" r:id="rId63"/>
    <p:sldId id="331" r:id="rId64"/>
    <p:sldId id="323" r:id="rId65"/>
    <p:sldId id="271" r:id="rId6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99"/>
    <a:srgbClr val="FF99FF"/>
    <a:srgbClr val="CCFFFF"/>
    <a:srgbClr val="99CCFF"/>
    <a:srgbClr val="FF0066"/>
    <a:srgbClr val="FFFFCC"/>
    <a:srgbClr val="F1F199"/>
    <a:srgbClr val="90B1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4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엔화가치   (1달러기준)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플라자합의전날</c:v>
                </c:pt>
                <c:pt idx="1">
                  <c:v>1985년 말</c:v>
                </c:pt>
                <c:pt idx="2">
                  <c:v>1988년 초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242</c:v>
                </c:pt>
                <c:pt idx="1">
                  <c:v>200</c:v>
                </c:pt>
                <c:pt idx="2">
                  <c:v>128</c:v>
                </c:pt>
              </c:numCache>
            </c:numRef>
          </c:val>
        </c:ser>
        <c:marker val="1"/>
        <c:axId val="83116416"/>
        <c:axId val="83117952"/>
      </c:lineChart>
      <c:catAx>
        <c:axId val="83116416"/>
        <c:scaling>
          <c:orientation val="minMax"/>
        </c:scaling>
        <c:axPos val="b"/>
        <c:majorTickMark val="none"/>
        <c:tickLblPos val="nextTo"/>
        <c:txPr>
          <a:bodyPr rot="0" vert="horz"/>
          <a:lstStyle/>
          <a:p>
            <a:pPr>
              <a:defRPr/>
            </a:pPr>
            <a:endParaRPr lang="ko-KR"/>
          </a:p>
        </c:txPr>
        <c:crossAx val="83117952"/>
        <c:crosses val="autoZero"/>
        <c:auto val="1"/>
        <c:lblAlgn val="ctr"/>
        <c:lblOffset val="100"/>
      </c:catAx>
      <c:valAx>
        <c:axId val="83117952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ko-KR" altLang="en-US" dirty="0" smtClean="0"/>
                  <a:t>엔</a:t>
                </a:r>
                <a:endParaRPr lang="ko-KR" alt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831164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4"/>
  <c:chart>
    <c:title>
      <c:tx>
        <c:rich>
          <a:bodyPr/>
          <a:lstStyle/>
          <a:p>
            <a:pPr>
              <a:defRPr sz="2400"/>
            </a:pPr>
            <a:r>
              <a:rPr lang="ko-KR" altLang="en-US" sz="2400" dirty="0" smtClean="0"/>
              <a:t>일본주식시장</a:t>
            </a:r>
            <a:endParaRPr lang="ko-KR" altLang="en-US" sz="2400" dirty="0"/>
          </a:p>
        </c:rich>
      </c:tx>
      <c:layout>
        <c:manualLayout>
          <c:xMode val="edge"/>
          <c:yMode val="edge"/>
          <c:x val="0.37924264671292784"/>
          <c:y val="2.8956152467304642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주식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1989년    12월</c:v>
                </c:pt>
                <c:pt idx="1">
                  <c:v>1990년     10월</c:v>
                </c:pt>
                <c:pt idx="2">
                  <c:v>1992년     8월</c:v>
                </c:pt>
                <c:pt idx="3">
                  <c:v>현재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38957</c:v>
                </c:pt>
                <c:pt idx="1">
                  <c:v>19782</c:v>
                </c:pt>
                <c:pt idx="2">
                  <c:v>14194</c:v>
                </c:pt>
                <c:pt idx="3">
                  <c:v>10600</c:v>
                </c:pt>
              </c:numCache>
            </c:numRef>
          </c:val>
        </c:ser>
        <c:marker val="1"/>
        <c:axId val="84651008"/>
        <c:axId val="84660992"/>
      </c:lineChart>
      <c:catAx>
        <c:axId val="84651008"/>
        <c:scaling>
          <c:orientation val="minMax"/>
        </c:scaling>
        <c:axPos val="b"/>
        <c:majorTickMark val="none"/>
        <c:tickLblPos val="nextTo"/>
        <c:txPr>
          <a:bodyPr rot="0" vert="horz"/>
          <a:lstStyle/>
          <a:p>
            <a:pPr>
              <a:defRPr/>
            </a:pPr>
            <a:endParaRPr lang="ko-KR"/>
          </a:p>
        </c:txPr>
        <c:crossAx val="84660992"/>
        <c:crosses val="autoZero"/>
        <c:auto val="1"/>
        <c:lblAlgn val="ctr"/>
        <c:lblOffset val="100"/>
      </c:catAx>
      <c:valAx>
        <c:axId val="84660992"/>
        <c:scaling>
          <c:orientation val="minMax"/>
        </c:scaling>
        <c:axPos val="l"/>
        <c:majorGridlines/>
        <c:numFmt formatCode="#,##0" sourceLinked="1"/>
        <c:majorTickMark val="none"/>
        <c:tickLblPos val="nextTo"/>
        <c:crossAx val="846510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2000"/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4"/>
  <c:chart>
    <c:title>
      <c:tx>
        <c:rich>
          <a:bodyPr/>
          <a:lstStyle/>
          <a:p>
            <a:pPr>
              <a:defRPr/>
            </a:pPr>
            <a:r>
              <a:rPr lang="ko-KR"/>
              <a:t>일본의 실업자수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명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1990년</c:v>
                </c:pt>
                <c:pt idx="1">
                  <c:v>2001년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126000</c:v>
                </c:pt>
                <c:pt idx="1">
                  <c:v>350000</c:v>
                </c:pt>
              </c:numCache>
            </c:numRef>
          </c:val>
        </c:ser>
        <c:marker val="1"/>
        <c:axId val="85296640"/>
        <c:axId val="85298176"/>
      </c:lineChart>
      <c:catAx>
        <c:axId val="85296640"/>
        <c:scaling>
          <c:orientation val="minMax"/>
        </c:scaling>
        <c:axPos val="b"/>
        <c:tickLblPos val="nextTo"/>
        <c:crossAx val="85298176"/>
        <c:crosses val="autoZero"/>
        <c:auto val="1"/>
        <c:lblAlgn val="ctr"/>
        <c:lblOffset val="100"/>
      </c:catAx>
      <c:valAx>
        <c:axId val="85298176"/>
        <c:scaling>
          <c:orientation val="minMax"/>
        </c:scaling>
        <c:axPos val="l"/>
        <c:majorGridlines/>
        <c:numFmt formatCode="#,##0;\-#,##0" sourceLinked="0"/>
        <c:tickLblPos val="nextTo"/>
        <c:crossAx val="852966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328F8-4229-42D4-B891-F5A4B0504018}" type="doc">
      <dgm:prSet loTypeId="urn:microsoft.com/office/officeart/2005/8/layout/hProcess9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2C58B48E-06DE-451F-B98E-E63453B4C6DE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2400" dirty="0" smtClean="0"/>
            <a:t>플라자</a:t>
          </a:r>
          <a:endParaRPr lang="en-US" altLang="ko-KR" sz="2400" dirty="0" smtClean="0"/>
        </a:p>
        <a:p>
          <a:pPr latinLnBrk="1">
            <a:lnSpc>
              <a:spcPct val="100000"/>
            </a:lnSpc>
          </a:pPr>
          <a:r>
            <a:rPr lang="ko-KR" altLang="en-US" sz="2400" dirty="0" smtClean="0"/>
            <a:t>합의</a:t>
          </a:r>
          <a:endParaRPr lang="en-US" altLang="ko-KR" sz="2400" dirty="0" smtClean="0"/>
        </a:p>
      </dgm:t>
    </dgm:pt>
    <dgm:pt modelId="{DC81BF76-2714-41B5-92EE-33CBB43DBCFC}" type="parTrans" cxnId="{074F4034-0A3E-4299-A9D6-1AD4B6A8F2C3}">
      <dgm:prSet/>
      <dgm:spPr/>
      <dgm:t>
        <a:bodyPr/>
        <a:lstStyle/>
        <a:p>
          <a:pPr latinLnBrk="1"/>
          <a:endParaRPr lang="ko-KR" altLang="en-US" sz="2400"/>
        </a:p>
      </dgm:t>
    </dgm:pt>
    <dgm:pt modelId="{CC08F4E7-DB7C-4994-A764-F2701BDADF2B}" type="sibTrans" cxnId="{074F4034-0A3E-4299-A9D6-1AD4B6A8F2C3}">
      <dgm:prSet/>
      <dgm:spPr/>
      <dgm:t>
        <a:bodyPr/>
        <a:lstStyle/>
        <a:p>
          <a:pPr latinLnBrk="1"/>
          <a:endParaRPr lang="ko-KR" altLang="en-US" sz="2400"/>
        </a:p>
      </dgm:t>
    </dgm:pt>
    <dgm:pt modelId="{89499A75-298B-4EEA-882F-6B8C043975D2}">
      <dgm:prSet phldrT="[텍스트]" custT="1"/>
      <dgm:spPr/>
      <dgm:t>
        <a:bodyPr/>
        <a:lstStyle/>
        <a:p>
          <a:pPr latinLnBrk="1"/>
          <a:r>
            <a:rPr lang="ko-KR" altLang="en-US" sz="2400" dirty="0" smtClean="0"/>
            <a:t>버블경제</a:t>
          </a:r>
          <a:endParaRPr lang="ko-KR" altLang="en-US" sz="2400" dirty="0"/>
        </a:p>
      </dgm:t>
    </dgm:pt>
    <dgm:pt modelId="{94C1E8CF-FD56-4836-AC39-00EDA304B0CE}" type="parTrans" cxnId="{E5A0ACC9-F182-43E1-91F8-84E9D19CFB94}">
      <dgm:prSet/>
      <dgm:spPr/>
      <dgm:t>
        <a:bodyPr/>
        <a:lstStyle/>
        <a:p>
          <a:pPr latinLnBrk="1"/>
          <a:endParaRPr lang="ko-KR" altLang="en-US" sz="2400"/>
        </a:p>
      </dgm:t>
    </dgm:pt>
    <dgm:pt modelId="{9643985E-EF37-43C9-9931-944C47B30D32}" type="sibTrans" cxnId="{E5A0ACC9-F182-43E1-91F8-84E9D19CFB94}">
      <dgm:prSet/>
      <dgm:spPr/>
      <dgm:t>
        <a:bodyPr/>
        <a:lstStyle/>
        <a:p>
          <a:pPr latinLnBrk="1"/>
          <a:endParaRPr lang="ko-KR" altLang="en-US" sz="2400"/>
        </a:p>
      </dgm:t>
    </dgm:pt>
    <dgm:pt modelId="{15C47D95-0592-4877-9974-6BC0AE6072EB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2400" dirty="0" smtClean="0"/>
            <a:t>잃어버린</a:t>
          </a:r>
          <a:endParaRPr lang="en-US" altLang="ko-KR" sz="2400" dirty="0" smtClean="0"/>
        </a:p>
        <a:p>
          <a:pPr latinLnBrk="1">
            <a:lnSpc>
              <a:spcPct val="100000"/>
            </a:lnSpc>
          </a:pPr>
          <a:r>
            <a:rPr lang="en-US" altLang="ko-KR" sz="2400" dirty="0" smtClean="0"/>
            <a:t>10</a:t>
          </a:r>
          <a:r>
            <a:rPr lang="ko-KR" altLang="en-US" sz="2400" dirty="0" smtClean="0"/>
            <a:t>년</a:t>
          </a:r>
          <a:endParaRPr lang="ko-KR" altLang="en-US" sz="2400" dirty="0"/>
        </a:p>
      </dgm:t>
    </dgm:pt>
    <dgm:pt modelId="{AFA77940-2659-4E44-9FFB-030530F63084}" type="parTrans" cxnId="{7785C549-6E79-41A9-82E8-C78AFECE04D5}">
      <dgm:prSet/>
      <dgm:spPr/>
      <dgm:t>
        <a:bodyPr/>
        <a:lstStyle/>
        <a:p>
          <a:pPr latinLnBrk="1"/>
          <a:endParaRPr lang="ko-KR" altLang="en-US" sz="2400"/>
        </a:p>
      </dgm:t>
    </dgm:pt>
    <dgm:pt modelId="{4A44569E-909F-46DB-931E-336700C61249}" type="sibTrans" cxnId="{7785C549-6E79-41A9-82E8-C78AFECE04D5}">
      <dgm:prSet/>
      <dgm:spPr/>
      <dgm:t>
        <a:bodyPr/>
        <a:lstStyle/>
        <a:p>
          <a:pPr latinLnBrk="1"/>
          <a:endParaRPr lang="ko-KR" altLang="en-US" sz="2400"/>
        </a:p>
      </dgm:t>
    </dgm:pt>
    <dgm:pt modelId="{BA628447-8ABB-46D2-9E29-90BB7F8CA75C}" type="pres">
      <dgm:prSet presAssocID="{6A5328F8-4229-42D4-B891-F5A4B050401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5B6E037-CAF3-45E5-987E-15BFF3819E0D}" type="pres">
      <dgm:prSet presAssocID="{6A5328F8-4229-42D4-B891-F5A4B0504018}" presName="arrow" presStyleLbl="bgShp" presStyleIdx="0" presStyleCnt="1"/>
      <dgm:spPr/>
    </dgm:pt>
    <dgm:pt modelId="{B458A8B4-A6E4-41F2-9FAB-034D7B76B989}" type="pres">
      <dgm:prSet presAssocID="{6A5328F8-4229-42D4-B891-F5A4B0504018}" presName="linearProcess" presStyleCnt="0"/>
      <dgm:spPr/>
    </dgm:pt>
    <dgm:pt modelId="{9FDAF960-A811-4C68-9E03-37120688C6AD}" type="pres">
      <dgm:prSet presAssocID="{2C58B48E-06DE-451F-B98E-E63453B4C6D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43212B5-D00F-4CC9-B478-FDA3C1465FB6}" type="pres">
      <dgm:prSet presAssocID="{CC08F4E7-DB7C-4994-A764-F2701BDADF2B}" presName="sibTrans" presStyleCnt="0"/>
      <dgm:spPr/>
    </dgm:pt>
    <dgm:pt modelId="{2493C7A2-8650-434C-AF93-9FBADE6CF9B8}" type="pres">
      <dgm:prSet presAssocID="{89499A75-298B-4EEA-882F-6B8C043975D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19CF6AD-1A0F-4B58-84E8-D319E376A1A4}" type="pres">
      <dgm:prSet presAssocID="{9643985E-EF37-43C9-9931-944C47B30D32}" presName="sibTrans" presStyleCnt="0"/>
      <dgm:spPr/>
    </dgm:pt>
    <dgm:pt modelId="{5DD2D214-488E-4E32-9182-3C646C786809}" type="pres">
      <dgm:prSet presAssocID="{15C47D95-0592-4877-9974-6BC0AE6072E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105CA95-D4D8-49FF-97FA-65A6BC5827FA}" type="presOf" srcId="{15C47D95-0592-4877-9974-6BC0AE6072EB}" destId="{5DD2D214-488E-4E32-9182-3C646C786809}" srcOrd="0" destOrd="0" presId="urn:microsoft.com/office/officeart/2005/8/layout/hProcess9"/>
    <dgm:cxn modelId="{5FED0496-45CE-4853-B004-3D412819571E}" type="presOf" srcId="{2C58B48E-06DE-451F-B98E-E63453B4C6DE}" destId="{9FDAF960-A811-4C68-9E03-37120688C6AD}" srcOrd="0" destOrd="0" presId="urn:microsoft.com/office/officeart/2005/8/layout/hProcess9"/>
    <dgm:cxn modelId="{43E32B67-E083-4FE9-B5FC-BDF025A14F38}" type="presOf" srcId="{89499A75-298B-4EEA-882F-6B8C043975D2}" destId="{2493C7A2-8650-434C-AF93-9FBADE6CF9B8}" srcOrd="0" destOrd="0" presId="urn:microsoft.com/office/officeart/2005/8/layout/hProcess9"/>
    <dgm:cxn modelId="{7785C549-6E79-41A9-82E8-C78AFECE04D5}" srcId="{6A5328F8-4229-42D4-B891-F5A4B0504018}" destId="{15C47D95-0592-4877-9974-6BC0AE6072EB}" srcOrd="2" destOrd="0" parTransId="{AFA77940-2659-4E44-9FFB-030530F63084}" sibTransId="{4A44569E-909F-46DB-931E-336700C61249}"/>
    <dgm:cxn modelId="{E5A0ACC9-F182-43E1-91F8-84E9D19CFB94}" srcId="{6A5328F8-4229-42D4-B891-F5A4B0504018}" destId="{89499A75-298B-4EEA-882F-6B8C043975D2}" srcOrd="1" destOrd="0" parTransId="{94C1E8CF-FD56-4836-AC39-00EDA304B0CE}" sibTransId="{9643985E-EF37-43C9-9931-944C47B30D32}"/>
    <dgm:cxn modelId="{074F4034-0A3E-4299-A9D6-1AD4B6A8F2C3}" srcId="{6A5328F8-4229-42D4-B891-F5A4B0504018}" destId="{2C58B48E-06DE-451F-B98E-E63453B4C6DE}" srcOrd="0" destOrd="0" parTransId="{DC81BF76-2714-41B5-92EE-33CBB43DBCFC}" sibTransId="{CC08F4E7-DB7C-4994-A764-F2701BDADF2B}"/>
    <dgm:cxn modelId="{58062718-E22A-46D9-86F0-3A01CB4A61AF}" type="presOf" srcId="{6A5328F8-4229-42D4-B891-F5A4B0504018}" destId="{BA628447-8ABB-46D2-9E29-90BB7F8CA75C}" srcOrd="0" destOrd="0" presId="urn:microsoft.com/office/officeart/2005/8/layout/hProcess9"/>
    <dgm:cxn modelId="{16FE84F2-7E21-4D30-93B2-FE42C22DEE2B}" type="presParOf" srcId="{BA628447-8ABB-46D2-9E29-90BB7F8CA75C}" destId="{25B6E037-CAF3-45E5-987E-15BFF3819E0D}" srcOrd="0" destOrd="0" presId="urn:microsoft.com/office/officeart/2005/8/layout/hProcess9"/>
    <dgm:cxn modelId="{7B92B0F7-CF97-494D-8F14-09F4D27DF679}" type="presParOf" srcId="{BA628447-8ABB-46D2-9E29-90BB7F8CA75C}" destId="{B458A8B4-A6E4-41F2-9FAB-034D7B76B989}" srcOrd="1" destOrd="0" presId="urn:microsoft.com/office/officeart/2005/8/layout/hProcess9"/>
    <dgm:cxn modelId="{BB491194-12B8-433F-AE66-667F6CFD4E9E}" type="presParOf" srcId="{B458A8B4-A6E4-41F2-9FAB-034D7B76B989}" destId="{9FDAF960-A811-4C68-9E03-37120688C6AD}" srcOrd="0" destOrd="0" presId="urn:microsoft.com/office/officeart/2005/8/layout/hProcess9"/>
    <dgm:cxn modelId="{EF252F30-EB06-4116-8564-579094CCE1D1}" type="presParOf" srcId="{B458A8B4-A6E4-41F2-9FAB-034D7B76B989}" destId="{043212B5-D00F-4CC9-B478-FDA3C1465FB6}" srcOrd="1" destOrd="0" presId="urn:microsoft.com/office/officeart/2005/8/layout/hProcess9"/>
    <dgm:cxn modelId="{D7C41149-5FDE-4942-99E5-94FF9E794E92}" type="presParOf" srcId="{B458A8B4-A6E4-41F2-9FAB-034D7B76B989}" destId="{2493C7A2-8650-434C-AF93-9FBADE6CF9B8}" srcOrd="2" destOrd="0" presId="urn:microsoft.com/office/officeart/2005/8/layout/hProcess9"/>
    <dgm:cxn modelId="{136A2BD6-DB75-4B10-8797-BC14EB8535F6}" type="presParOf" srcId="{B458A8B4-A6E4-41F2-9FAB-034D7B76B989}" destId="{419CF6AD-1A0F-4B58-84E8-D319E376A1A4}" srcOrd="3" destOrd="0" presId="urn:microsoft.com/office/officeart/2005/8/layout/hProcess9"/>
    <dgm:cxn modelId="{1FCF183B-E35D-43F5-9A3E-99E9BEA451BF}" type="presParOf" srcId="{B458A8B4-A6E4-41F2-9FAB-034D7B76B989}" destId="{5DD2D214-488E-4E32-9182-3C646C786809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F2932A-56C5-4C89-8D4D-04FCFDC0A683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B2A86B5-959F-4B46-B8D3-6DA1DC19FD7C}">
      <dgm:prSet phldrT="[텍스트]" custT="1"/>
      <dgm:spPr/>
      <dgm:t>
        <a:bodyPr/>
        <a:lstStyle/>
        <a:p>
          <a:pPr algn="ctr" latinLnBrk="1"/>
          <a:r>
            <a:rPr lang="ko-KR" altLang="en-US" sz="1600" dirty="0" smtClean="0"/>
            <a:t>발단</a:t>
          </a:r>
          <a:endParaRPr lang="en-US" altLang="ko-KR" sz="1600" dirty="0" smtClean="0"/>
        </a:p>
      </dgm:t>
    </dgm:pt>
    <dgm:pt modelId="{61307AA8-8036-4959-B742-1B8565A04F8B}" type="parTrans" cxnId="{7604A66B-7725-430F-95C5-9912C871B7A0}">
      <dgm:prSet/>
      <dgm:spPr/>
      <dgm:t>
        <a:bodyPr/>
        <a:lstStyle/>
        <a:p>
          <a:pPr algn="ctr" latinLnBrk="1"/>
          <a:endParaRPr lang="ko-KR" altLang="en-US" sz="1600"/>
        </a:p>
      </dgm:t>
    </dgm:pt>
    <dgm:pt modelId="{330E01E8-7AF0-410D-8A09-29936BE992DF}" type="sibTrans" cxnId="{7604A66B-7725-430F-95C5-9912C871B7A0}">
      <dgm:prSet custT="1"/>
      <dgm:spPr/>
      <dgm:t>
        <a:bodyPr/>
        <a:lstStyle/>
        <a:p>
          <a:pPr algn="ctr" latinLnBrk="1"/>
          <a:endParaRPr lang="ko-KR" altLang="en-US" sz="1600"/>
        </a:p>
      </dgm:t>
    </dgm:pt>
    <dgm:pt modelId="{63FEB031-6A2A-44EC-9257-AF9BB331300A}">
      <dgm:prSet phldrT="[텍스트]" custT="1"/>
      <dgm:spPr/>
      <dgm:t>
        <a:bodyPr/>
        <a:lstStyle/>
        <a:p>
          <a:pPr algn="ctr" latinLnBrk="1"/>
          <a:r>
            <a:rPr lang="ko-KR" altLang="en-US" sz="1600" dirty="0" err="1" smtClean="0"/>
            <a:t>주체국</a:t>
          </a:r>
          <a:endParaRPr lang="ko-KR" altLang="en-US" sz="1600" dirty="0"/>
        </a:p>
      </dgm:t>
    </dgm:pt>
    <dgm:pt modelId="{A4F3004A-F60C-42D7-BA2B-34C0A1A062B1}" type="parTrans" cxnId="{506ABD40-CD38-4E90-BF65-82500C8FDA85}">
      <dgm:prSet/>
      <dgm:spPr/>
      <dgm:t>
        <a:bodyPr/>
        <a:lstStyle/>
        <a:p>
          <a:pPr algn="ctr" latinLnBrk="1"/>
          <a:endParaRPr lang="ko-KR" altLang="en-US" sz="1600"/>
        </a:p>
      </dgm:t>
    </dgm:pt>
    <dgm:pt modelId="{0A2FFD6D-83A2-42FC-AB7D-0F083C368437}" type="sibTrans" cxnId="{506ABD40-CD38-4E90-BF65-82500C8FDA85}">
      <dgm:prSet custT="1"/>
      <dgm:spPr/>
      <dgm:t>
        <a:bodyPr/>
        <a:lstStyle/>
        <a:p>
          <a:pPr algn="ctr" latinLnBrk="1"/>
          <a:endParaRPr lang="ko-KR" altLang="en-US" sz="1600"/>
        </a:p>
      </dgm:t>
    </dgm:pt>
    <dgm:pt modelId="{BD8EE5CE-56E9-49FC-BE1E-510D809205CB}">
      <dgm:prSet phldrT="[텍스트]" custT="1"/>
      <dgm:spPr/>
      <dgm:t>
        <a:bodyPr/>
        <a:lstStyle/>
        <a:p>
          <a:pPr algn="ctr" latinLnBrk="1"/>
          <a:r>
            <a:rPr lang="ko-KR" altLang="en-US" sz="1600" dirty="0" smtClean="0"/>
            <a:t>목표</a:t>
          </a:r>
          <a:endParaRPr lang="ko-KR" altLang="en-US" sz="1600" dirty="0"/>
        </a:p>
      </dgm:t>
    </dgm:pt>
    <dgm:pt modelId="{E581BE2E-3CB2-4756-B17B-B1D6861E2CE4}" type="parTrans" cxnId="{260C1038-211C-41AF-84CF-F620E81EA1B4}">
      <dgm:prSet/>
      <dgm:spPr/>
      <dgm:t>
        <a:bodyPr/>
        <a:lstStyle/>
        <a:p>
          <a:pPr algn="ctr" latinLnBrk="1"/>
          <a:endParaRPr lang="ko-KR" altLang="en-US" sz="1600"/>
        </a:p>
      </dgm:t>
    </dgm:pt>
    <dgm:pt modelId="{60F7DABE-7D9B-44B5-BAE4-95C386109A3E}" type="sibTrans" cxnId="{260C1038-211C-41AF-84CF-F620E81EA1B4}">
      <dgm:prSet/>
      <dgm:spPr/>
      <dgm:t>
        <a:bodyPr/>
        <a:lstStyle/>
        <a:p>
          <a:pPr algn="ctr" latinLnBrk="1"/>
          <a:endParaRPr lang="ko-KR" altLang="en-US" sz="1600"/>
        </a:p>
      </dgm:t>
    </dgm:pt>
    <dgm:pt modelId="{D7EA67E3-AFC0-48F8-8E11-EFE13F73B6E0}">
      <dgm:prSet custT="1"/>
      <dgm:spPr/>
      <dgm:t>
        <a:bodyPr/>
        <a:lstStyle/>
        <a:p>
          <a:pPr latinLnBrk="1"/>
          <a:r>
            <a:rPr lang="ko-KR" altLang="en-US" sz="1600" dirty="0" smtClean="0"/>
            <a:t>미국의 </a:t>
          </a:r>
          <a:r>
            <a:rPr lang="ko-KR" altLang="en-US" sz="1600" dirty="0" err="1" smtClean="0"/>
            <a:t>레이건</a:t>
          </a:r>
          <a:r>
            <a:rPr lang="ko-KR" altLang="en-US" sz="1600" dirty="0" smtClean="0"/>
            <a:t> 정부</a:t>
          </a:r>
          <a:r>
            <a:rPr lang="en-US" altLang="ko-KR" sz="1600" dirty="0" smtClean="0"/>
            <a:t>-</a:t>
          </a:r>
          <a:br>
            <a:rPr lang="en-US" altLang="ko-KR" sz="1600" dirty="0" smtClean="0"/>
          </a:br>
          <a:r>
            <a:rPr lang="ko-KR" altLang="en-US" sz="1600" dirty="0" smtClean="0"/>
            <a:t>쌍둥이적자를 겪고 있었음</a:t>
          </a:r>
          <a:endParaRPr lang="ko-KR" altLang="en-US" sz="1600" dirty="0"/>
        </a:p>
      </dgm:t>
    </dgm:pt>
    <dgm:pt modelId="{742551CF-B74B-43EB-A1AC-9A34078E00F6}" type="parTrans" cxnId="{A138A671-B1C5-424D-A622-17C22BDB8473}">
      <dgm:prSet/>
      <dgm:spPr/>
      <dgm:t>
        <a:bodyPr/>
        <a:lstStyle/>
        <a:p>
          <a:pPr latinLnBrk="1"/>
          <a:endParaRPr lang="ko-KR" altLang="en-US" sz="1600"/>
        </a:p>
      </dgm:t>
    </dgm:pt>
    <dgm:pt modelId="{5786D3F4-79FD-496B-A08D-0C5C24158DF3}" type="sibTrans" cxnId="{A138A671-B1C5-424D-A622-17C22BDB8473}">
      <dgm:prSet/>
      <dgm:spPr/>
      <dgm:t>
        <a:bodyPr/>
        <a:lstStyle/>
        <a:p>
          <a:pPr latinLnBrk="1"/>
          <a:endParaRPr lang="ko-KR" altLang="en-US" sz="1600"/>
        </a:p>
      </dgm:t>
    </dgm:pt>
    <dgm:pt modelId="{7AD7CB1C-97DC-42EB-B0AE-C8F0FDC4EEEB}">
      <dgm:prSet custT="1"/>
      <dgm:spPr/>
      <dgm:t>
        <a:bodyPr/>
        <a:lstStyle/>
        <a:p>
          <a:pPr latinLnBrk="1"/>
          <a:r>
            <a:rPr lang="ko-KR" altLang="en-US" sz="1600" dirty="0" smtClean="0"/>
            <a:t>기축통화인 달러의 기능상실을 우려한</a:t>
          </a:r>
          <a:r>
            <a:rPr lang="en-US" altLang="ko-KR" sz="1600" dirty="0" smtClean="0"/>
            <a:t/>
          </a:r>
          <a:br>
            <a:rPr lang="en-US" altLang="ko-KR" sz="1600" dirty="0" smtClean="0"/>
          </a:br>
          <a:r>
            <a:rPr lang="ko-KR" altLang="en-US" sz="1600" dirty="0" smtClean="0"/>
            <a:t>선진 </a:t>
          </a:r>
          <a:r>
            <a:rPr lang="en-US" altLang="ko-KR" sz="1600" dirty="0" smtClean="0"/>
            <a:t>5</a:t>
          </a:r>
          <a:r>
            <a:rPr lang="ko-KR" altLang="en-US" sz="1600" dirty="0" smtClean="0"/>
            <a:t>개국</a:t>
          </a:r>
          <a:r>
            <a:rPr lang="en-US" altLang="ko-KR" sz="1600" dirty="0" smtClean="0"/>
            <a:t>(</a:t>
          </a:r>
          <a:r>
            <a:rPr lang="ko-KR" altLang="en-US" sz="1600" dirty="0" smtClean="0"/>
            <a:t>미</a:t>
          </a:r>
          <a:r>
            <a:rPr lang="en-US" altLang="ko-KR" sz="1600" dirty="0" smtClean="0"/>
            <a:t>, </a:t>
          </a:r>
          <a:r>
            <a:rPr lang="ko-KR" altLang="en-US" sz="1600" dirty="0" smtClean="0"/>
            <a:t>일</a:t>
          </a:r>
          <a:r>
            <a:rPr lang="en-US" altLang="ko-KR" sz="1600" dirty="0" smtClean="0"/>
            <a:t>, </a:t>
          </a:r>
          <a:r>
            <a:rPr lang="ko-KR" altLang="en-US" sz="1600" dirty="0" smtClean="0"/>
            <a:t>독</a:t>
          </a:r>
          <a:r>
            <a:rPr lang="en-US" altLang="ko-KR" sz="1600" dirty="0" smtClean="0"/>
            <a:t>, </a:t>
          </a:r>
          <a:r>
            <a:rPr lang="ko-KR" altLang="en-US" sz="1600" dirty="0" smtClean="0"/>
            <a:t>영</a:t>
          </a:r>
          <a:r>
            <a:rPr lang="en-US" altLang="ko-KR" sz="1600" dirty="0" smtClean="0"/>
            <a:t>, </a:t>
          </a:r>
          <a:r>
            <a:rPr lang="ko-KR" altLang="en-US" sz="1600" dirty="0" err="1" smtClean="0"/>
            <a:t>프</a:t>
          </a:r>
          <a:r>
            <a:rPr lang="en-US" altLang="ko-KR" sz="1600" dirty="0" smtClean="0"/>
            <a:t>)</a:t>
          </a:r>
          <a:endParaRPr lang="ko-KR" altLang="en-US" sz="1600" dirty="0"/>
        </a:p>
      </dgm:t>
    </dgm:pt>
    <dgm:pt modelId="{B81C50BA-EAB8-4E55-9590-336C4B1580B7}" type="parTrans" cxnId="{C8E99B64-0767-42F3-98DB-7032FD3394D6}">
      <dgm:prSet/>
      <dgm:spPr/>
      <dgm:t>
        <a:bodyPr/>
        <a:lstStyle/>
        <a:p>
          <a:pPr latinLnBrk="1"/>
          <a:endParaRPr lang="ko-KR" altLang="en-US" sz="1600"/>
        </a:p>
      </dgm:t>
    </dgm:pt>
    <dgm:pt modelId="{DF578FC8-1F90-449D-91B7-9DD328C98683}" type="sibTrans" cxnId="{C8E99B64-0767-42F3-98DB-7032FD3394D6}">
      <dgm:prSet/>
      <dgm:spPr/>
      <dgm:t>
        <a:bodyPr/>
        <a:lstStyle/>
        <a:p>
          <a:pPr latinLnBrk="1"/>
          <a:endParaRPr lang="ko-KR" altLang="en-US" sz="1600"/>
        </a:p>
      </dgm:t>
    </dgm:pt>
    <dgm:pt modelId="{1AD2D653-BAF5-495C-B2A9-3AA7ED76B213}">
      <dgm:prSet custT="1"/>
      <dgm:spPr/>
      <dgm:t>
        <a:bodyPr/>
        <a:lstStyle/>
        <a:p>
          <a:pPr latinLnBrk="1"/>
          <a:r>
            <a:rPr lang="ko-KR" altLang="en-US" sz="1600" dirty="0" smtClean="0"/>
            <a:t>합의</a:t>
          </a:r>
          <a:endParaRPr lang="en-US" altLang="ko-KR" sz="1600" dirty="0"/>
        </a:p>
      </dgm:t>
    </dgm:pt>
    <dgm:pt modelId="{705F328E-128E-420F-AE9A-0B5B8B515FAC}" type="parTrans" cxnId="{867408B1-A125-4581-8BB9-28F6CFE65655}">
      <dgm:prSet/>
      <dgm:spPr/>
      <dgm:t>
        <a:bodyPr/>
        <a:lstStyle/>
        <a:p>
          <a:pPr latinLnBrk="1"/>
          <a:endParaRPr lang="ko-KR" altLang="en-US" sz="1600"/>
        </a:p>
      </dgm:t>
    </dgm:pt>
    <dgm:pt modelId="{09076323-7D05-4C3C-BE53-8C9C4725C507}" type="sibTrans" cxnId="{867408B1-A125-4581-8BB9-28F6CFE65655}">
      <dgm:prSet/>
      <dgm:spPr/>
      <dgm:t>
        <a:bodyPr/>
        <a:lstStyle/>
        <a:p>
          <a:pPr latinLnBrk="1"/>
          <a:endParaRPr lang="ko-KR" altLang="en-US" sz="1600"/>
        </a:p>
      </dgm:t>
    </dgm:pt>
    <dgm:pt modelId="{B6581EB1-80DA-43BC-B43E-C425DF283A59}">
      <dgm:prSet custT="1"/>
      <dgm:spPr/>
      <dgm:t>
        <a:bodyPr/>
        <a:lstStyle/>
        <a:p>
          <a:pPr latinLnBrk="1"/>
          <a:r>
            <a:rPr lang="ko-KR" altLang="en-US" sz="1600" dirty="0" smtClean="0"/>
            <a:t>미국의 수출 경쟁력을 높임</a:t>
          </a:r>
          <a:endParaRPr lang="ko-KR" altLang="en-US" sz="1600" dirty="0"/>
        </a:p>
      </dgm:t>
    </dgm:pt>
    <dgm:pt modelId="{D8C39DFD-EA73-439B-9012-61653C35C9FD}" type="parTrans" cxnId="{9F724080-2FEA-4AD0-8CD9-7121F3EE4BCE}">
      <dgm:prSet/>
      <dgm:spPr/>
      <dgm:t>
        <a:bodyPr/>
        <a:lstStyle/>
        <a:p>
          <a:pPr latinLnBrk="1"/>
          <a:endParaRPr lang="ko-KR" altLang="en-US" sz="1600"/>
        </a:p>
      </dgm:t>
    </dgm:pt>
    <dgm:pt modelId="{F174383A-CD2F-4814-BE49-E34EA9D634D1}" type="sibTrans" cxnId="{9F724080-2FEA-4AD0-8CD9-7121F3EE4BCE}">
      <dgm:prSet/>
      <dgm:spPr/>
      <dgm:t>
        <a:bodyPr/>
        <a:lstStyle/>
        <a:p>
          <a:pPr latinLnBrk="1"/>
          <a:endParaRPr lang="ko-KR" altLang="en-US" sz="1600"/>
        </a:p>
      </dgm:t>
    </dgm:pt>
    <dgm:pt modelId="{D16E4F5E-D9F6-439E-92D9-04C534838205}">
      <dgm:prSet custT="1"/>
      <dgm:spPr/>
      <dgm:t>
        <a:bodyPr/>
        <a:lstStyle/>
        <a:p>
          <a:pPr latinLnBrk="1"/>
          <a:r>
            <a:rPr lang="ko-KR" altLang="en-US" sz="1600" dirty="0" smtClean="0"/>
            <a:t>무역수지 적자를 개선</a:t>
          </a:r>
          <a:endParaRPr lang="ko-KR" altLang="en-US" sz="1600" dirty="0"/>
        </a:p>
      </dgm:t>
    </dgm:pt>
    <dgm:pt modelId="{5B522B65-FAA7-41EA-9B37-CDDE0B005ADC}" type="parTrans" cxnId="{95A0D8FC-3173-4588-9D2E-498027FEC294}">
      <dgm:prSet/>
      <dgm:spPr/>
      <dgm:t>
        <a:bodyPr/>
        <a:lstStyle/>
        <a:p>
          <a:pPr latinLnBrk="1"/>
          <a:endParaRPr lang="ko-KR" altLang="en-US" sz="1600"/>
        </a:p>
      </dgm:t>
    </dgm:pt>
    <dgm:pt modelId="{69B03DAA-A9F3-4FC3-9D22-3A90478043FF}" type="sibTrans" cxnId="{95A0D8FC-3173-4588-9D2E-498027FEC294}">
      <dgm:prSet/>
      <dgm:spPr/>
      <dgm:t>
        <a:bodyPr/>
        <a:lstStyle/>
        <a:p>
          <a:pPr latinLnBrk="1"/>
          <a:endParaRPr lang="ko-KR" altLang="en-US" sz="1600"/>
        </a:p>
      </dgm:t>
    </dgm:pt>
    <dgm:pt modelId="{74D7E252-5FB7-4E47-9E4B-E7F201F1976D}">
      <dgm:prSet custT="1"/>
      <dgm:spPr/>
      <dgm:t>
        <a:bodyPr/>
        <a:lstStyle/>
        <a:p>
          <a:pPr latinLnBrk="1"/>
          <a:r>
            <a:rPr lang="ko-KR" altLang="en-US" sz="1600" dirty="0" smtClean="0"/>
            <a:t>달러 가치의 ↓</a:t>
          </a:r>
          <a:r>
            <a:rPr lang="en-US" altLang="ko-KR" sz="1600" dirty="0" smtClean="0"/>
            <a:t>,</a:t>
          </a:r>
          <a:r>
            <a:rPr lang="ko-KR" altLang="en-US" sz="1600" dirty="0" smtClean="0"/>
            <a:t> 기타 </a:t>
          </a:r>
          <a:r>
            <a:rPr lang="en-US" altLang="ko-KR" sz="1600" dirty="0" smtClean="0"/>
            <a:t>4</a:t>
          </a:r>
          <a:r>
            <a:rPr lang="ko-KR" altLang="en-US" sz="1600" dirty="0" smtClean="0"/>
            <a:t>개국의 통화 가치를 </a:t>
          </a:r>
          <a:r>
            <a:rPr lang="en-US" altLang="ko-KR" sz="1600" dirty="0" smtClean="0"/>
            <a:t>10~12% </a:t>
          </a:r>
          <a:r>
            <a:rPr lang="ko-KR" altLang="en-US" sz="1600" dirty="0" smtClean="0"/>
            <a:t>↑시키자</a:t>
          </a:r>
          <a:endParaRPr lang="ko-KR" altLang="en-US" sz="1600" dirty="0"/>
        </a:p>
      </dgm:t>
    </dgm:pt>
    <dgm:pt modelId="{22D9CBF6-00D5-471F-9F41-F267E7674B79}" type="parTrans" cxnId="{EAFCAF83-8764-4422-A84E-CA6DBDEA93E4}">
      <dgm:prSet/>
      <dgm:spPr/>
      <dgm:t>
        <a:bodyPr/>
        <a:lstStyle/>
        <a:p>
          <a:pPr latinLnBrk="1"/>
          <a:endParaRPr lang="ko-KR" altLang="en-US" sz="1600"/>
        </a:p>
      </dgm:t>
    </dgm:pt>
    <dgm:pt modelId="{91048ECA-AC18-41A8-9534-8D90FE670605}" type="sibTrans" cxnId="{EAFCAF83-8764-4422-A84E-CA6DBDEA93E4}">
      <dgm:prSet/>
      <dgm:spPr/>
      <dgm:t>
        <a:bodyPr/>
        <a:lstStyle/>
        <a:p>
          <a:pPr latinLnBrk="1"/>
          <a:endParaRPr lang="ko-KR" altLang="en-US" sz="1600"/>
        </a:p>
      </dgm:t>
    </dgm:pt>
    <dgm:pt modelId="{4979EF42-D691-4CE2-8B0C-C50A58506593}">
      <dgm:prSet custT="1"/>
      <dgm:spPr/>
      <dgm:t>
        <a:bodyPr/>
        <a:lstStyle/>
        <a:p>
          <a:pPr latinLnBrk="1"/>
          <a:r>
            <a:rPr lang="ko-KR" altLang="en-US" sz="1600" dirty="0" smtClean="0"/>
            <a:t>엔화와 마르크화의 평가절상 유도정책을 합의</a:t>
          </a:r>
          <a:endParaRPr lang="ko-KR" altLang="en-US" sz="1600" dirty="0"/>
        </a:p>
      </dgm:t>
    </dgm:pt>
    <dgm:pt modelId="{83A522D1-04BB-4F3B-B3C7-5EACE98D00D4}" type="parTrans" cxnId="{124FB048-E0BF-4FC4-99EB-4B9A8C580310}">
      <dgm:prSet/>
      <dgm:spPr/>
      <dgm:t>
        <a:bodyPr/>
        <a:lstStyle/>
        <a:p>
          <a:pPr latinLnBrk="1"/>
          <a:endParaRPr lang="ko-KR" altLang="en-US" sz="1600"/>
        </a:p>
      </dgm:t>
    </dgm:pt>
    <dgm:pt modelId="{E6FB5405-F78A-44F5-89F0-9D24DDADEE24}" type="sibTrans" cxnId="{124FB048-E0BF-4FC4-99EB-4B9A8C580310}">
      <dgm:prSet/>
      <dgm:spPr/>
      <dgm:t>
        <a:bodyPr/>
        <a:lstStyle/>
        <a:p>
          <a:pPr latinLnBrk="1"/>
          <a:endParaRPr lang="ko-KR" altLang="en-US" sz="1600"/>
        </a:p>
      </dgm:t>
    </dgm:pt>
    <dgm:pt modelId="{28FB223D-6E1F-4586-9D2E-FD018E2EAADB}" type="pres">
      <dgm:prSet presAssocID="{E4F2932A-56C5-4C89-8D4D-04FCFDC0A68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083C8B5-03E8-4F16-8AC8-5FEBF28F9B8E}" type="pres">
      <dgm:prSet presAssocID="{5B2A86B5-959F-4B46-B8D3-6DA1DC19FD7C}" presName="composite" presStyleCnt="0"/>
      <dgm:spPr/>
    </dgm:pt>
    <dgm:pt modelId="{E91E6EDF-8179-441C-8507-D1991A68978B}" type="pres">
      <dgm:prSet presAssocID="{5B2A86B5-959F-4B46-B8D3-6DA1DC19FD7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45976DF-0AEA-48D9-8B31-DA75CAB8578D}" type="pres">
      <dgm:prSet presAssocID="{5B2A86B5-959F-4B46-B8D3-6DA1DC19FD7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550362C-5AA2-4429-8A60-55C5C6D28525}" type="pres">
      <dgm:prSet presAssocID="{330E01E8-7AF0-410D-8A09-29936BE992DF}" presName="sp" presStyleCnt="0"/>
      <dgm:spPr/>
    </dgm:pt>
    <dgm:pt modelId="{D0FD851F-2810-430A-8D01-CCACD006B0B0}" type="pres">
      <dgm:prSet presAssocID="{63FEB031-6A2A-44EC-9257-AF9BB331300A}" presName="composite" presStyleCnt="0"/>
      <dgm:spPr/>
    </dgm:pt>
    <dgm:pt modelId="{D80644B2-E554-4802-AD2A-8B0A742C7042}" type="pres">
      <dgm:prSet presAssocID="{63FEB031-6A2A-44EC-9257-AF9BB331300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77BF436-B33A-4D64-B983-CB6A745E79E7}" type="pres">
      <dgm:prSet presAssocID="{63FEB031-6A2A-44EC-9257-AF9BB331300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511715F-0C1C-4695-98E7-A47CA4398304}" type="pres">
      <dgm:prSet presAssocID="{0A2FFD6D-83A2-42FC-AB7D-0F083C368437}" presName="sp" presStyleCnt="0"/>
      <dgm:spPr/>
    </dgm:pt>
    <dgm:pt modelId="{BFEA078B-9FF0-4C93-BEA9-3EFDBE12A156}" type="pres">
      <dgm:prSet presAssocID="{BD8EE5CE-56E9-49FC-BE1E-510D809205CB}" presName="composite" presStyleCnt="0"/>
      <dgm:spPr/>
    </dgm:pt>
    <dgm:pt modelId="{7236216A-7139-4681-A062-8E0D6A8700C6}" type="pres">
      <dgm:prSet presAssocID="{BD8EE5CE-56E9-49FC-BE1E-510D809205C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2FC2381-BE96-493E-BF93-E2FA7318E6A0}" type="pres">
      <dgm:prSet presAssocID="{BD8EE5CE-56E9-49FC-BE1E-510D809205C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DBDAC5-2E11-4A62-9890-E89C0DB6BA65}" type="pres">
      <dgm:prSet presAssocID="{60F7DABE-7D9B-44B5-BAE4-95C386109A3E}" presName="sp" presStyleCnt="0"/>
      <dgm:spPr/>
    </dgm:pt>
    <dgm:pt modelId="{7BC53292-7B00-448A-83FC-733B09400EF4}" type="pres">
      <dgm:prSet presAssocID="{1AD2D653-BAF5-495C-B2A9-3AA7ED76B213}" presName="composite" presStyleCnt="0"/>
      <dgm:spPr/>
    </dgm:pt>
    <dgm:pt modelId="{A7F1C0F3-7798-4E72-B2E1-2079E4CE98A9}" type="pres">
      <dgm:prSet presAssocID="{1AD2D653-BAF5-495C-B2A9-3AA7ED76B21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A9DC13-2220-4D0C-BF4D-EE04696C30A7}" type="pres">
      <dgm:prSet presAssocID="{1AD2D653-BAF5-495C-B2A9-3AA7ED76B213}" presName="descendantText" presStyleLbl="alignAcc1" presStyleIdx="3" presStyleCnt="4" custScaleY="132028" custLinFactNeighborX="73" custLinFactNeighborY="231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78503C1-CDA2-481A-B2E3-745A994270D3}" type="presOf" srcId="{1AD2D653-BAF5-495C-B2A9-3AA7ED76B213}" destId="{A7F1C0F3-7798-4E72-B2E1-2079E4CE98A9}" srcOrd="0" destOrd="0" presId="urn:microsoft.com/office/officeart/2005/8/layout/chevron2"/>
    <dgm:cxn modelId="{0D0153DB-D943-464C-888C-A2E05BAB5651}" type="presOf" srcId="{4979EF42-D691-4CE2-8B0C-C50A58506593}" destId="{40A9DC13-2220-4D0C-BF4D-EE04696C30A7}" srcOrd="0" destOrd="1" presId="urn:microsoft.com/office/officeart/2005/8/layout/chevron2"/>
    <dgm:cxn modelId="{985AE609-3BD0-472E-9191-FF47524ED246}" type="presOf" srcId="{74D7E252-5FB7-4E47-9E4B-E7F201F1976D}" destId="{40A9DC13-2220-4D0C-BF4D-EE04696C30A7}" srcOrd="0" destOrd="0" presId="urn:microsoft.com/office/officeart/2005/8/layout/chevron2"/>
    <dgm:cxn modelId="{12802AEA-B289-4196-8386-D64EA73ECB54}" type="presOf" srcId="{B6581EB1-80DA-43BC-B43E-C425DF283A59}" destId="{22FC2381-BE96-493E-BF93-E2FA7318E6A0}" srcOrd="0" destOrd="0" presId="urn:microsoft.com/office/officeart/2005/8/layout/chevron2"/>
    <dgm:cxn modelId="{95A0D8FC-3173-4588-9D2E-498027FEC294}" srcId="{BD8EE5CE-56E9-49FC-BE1E-510D809205CB}" destId="{D16E4F5E-D9F6-439E-92D9-04C534838205}" srcOrd="1" destOrd="0" parTransId="{5B522B65-FAA7-41EA-9B37-CDDE0B005ADC}" sibTransId="{69B03DAA-A9F3-4FC3-9D22-3A90478043FF}"/>
    <dgm:cxn modelId="{260C1038-211C-41AF-84CF-F620E81EA1B4}" srcId="{E4F2932A-56C5-4C89-8D4D-04FCFDC0A683}" destId="{BD8EE5CE-56E9-49FC-BE1E-510D809205CB}" srcOrd="2" destOrd="0" parTransId="{E581BE2E-3CB2-4756-B17B-B1D6861E2CE4}" sibTransId="{60F7DABE-7D9B-44B5-BAE4-95C386109A3E}"/>
    <dgm:cxn modelId="{124FB048-E0BF-4FC4-99EB-4B9A8C580310}" srcId="{1AD2D653-BAF5-495C-B2A9-3AA7ED76B213}" destId="{4979EF42-D691-4CE2-8B0C-C50A58506593}" srcOrd="1" destOrd="0" parTransId="{83A522D1-04BB-4F3B-B3C7-5EACE98D00D4}" sibTransId="{E6FB5405-F78A-44F5-89F0-9D24DDADEE24}"/>
    <dgm:cxn modelId="{506ABD40-CD38-4E90-BF65-82500C8FDA85}" srcId="{E4F2932A-56C5-4C89-8D4D-04FCFDC0A683}" destId="{63FEB031-6A2A-44EC-9257-AF9BB331300A}" srcOrd="1" destOrd="0" parTransId="{A4F3004A-F60C-42D7-BA2B-34C0A1A062B1}" sibTransId="{0A2FFD6D-83A2-42FC-AB7D-0F083C368437}"/>
    <dgm:cxn modelId="{867408B1-A125-4581-8BB9-28F6CFE65655}" srcId="{E4F2932A-56C5-4C89-8D4D-04FCFDC0A683}" destId="{1AD2D653-BAF5-495C-B2A9-3AA7ED76B213}" srcOrd="3" destOrd="0" parTransId="{705F328E-128E-420F-AE9A-0B5B8B515FAC}" sibTransId="{09076323-7D05-4C3C-BE53-8C9C4725C507}"/>
    <dgm:cxn modelId="{3721EC54-9366-4BD5-A6EE-014E96B6B449}" type="presOf" srcId="{D7EA67E3-AFC0-48F8-8E11-EFE13F73B6E0}" destId="{C45976DF-0AEA-48D9-8B31-DA75CAB8578D}" srcOrd="0" destOrd="0" presId="urn:microsoft.com/office/officeart/2005/8/layout/chevron2"/>
    <dgm:cxn modelId="{C8E99B64-0767-42F3-98DB-7032FD3394D6}" srcId="{63FEB031-6A2A-44EC-9257-AF9BB331300A}" destId="{7AD7CB1C-97DC-42EB-B0AE-C8F0FDC4EEEB}" srcOrd="0" destOrd="0" parTransId="{B81C50BA-EAB8-4E55-9590-336C4B1580B7}" sibTransId="{DF578FC8-1F90-449D-91B7-9DD328C98683}"/>
    <dgm:cxn modelId="{623EA9CC-C929-446B-96E7-CDB3B861F036}" type="presOf" srcId="{5B2A86B5-959F-4B46-B8D3-6DA1DC19FD7C}" destId="{E91E6EDF-8179-441C-8507-D1991A68978B}" srcOrd="0" destOrd="0" presId="urn:microsoft.com/office/officeart/2005/8/layout/chevron2"/>
    <dgm:cxn modelId="{A138A671-B1C5-424D-A622-17C22BDB8473}" srcId="{5B2A86B5-959F-4B46-B8D3-6DA1DC19FD7C}" destId="{D7EA67E3-AFC0-48F8-8E11-EFE13F73B6E0}" srcOrd="0" destOrd="0" parTransId="{742551CF-B74B-43EB-A1AC-9A34078E00F6}" sibTransId="{5786D3F4-79FD-496B-A08D-0C5C24158DF3}"/>
    <dgm:cxn modelId="{99DC745B-F3B8-40C2-9E5A-468FE2A4666B}" type="presOf" srcId="{D16E4F5E-D9F6-439E-92D9-04C534838205}" destId="{22FC2381-BE96-493E-BF93-E2FA7318E6A0}" srcOrd="0" destOrd="1" presId="urn:microsoft.com/office/officeart/2005/8/layout/chevron2"/>
    <dgm:cxn modelId="{9F724080-2FEA-4AD0-8CD9-7121F3EE4BCE}" srcId="{BD8EE5CE-56E9-49FC-BE1E-510D809205CB}" destId="{B6581EB1-80DA-43BC-B43E-C425DF283A59}" srcOrd="0" destOrd="0" parTransId="{D8C39DFD-EA73-439B-9012-61653C35C9FD}" sibTransId="{F174383A-CD2F-4814-BE49-E34EA9D634D1}"/>
    <dgm:cxn modelId="{EAFCAF83-8764-4422-A84E-CA6DBDEA93E4}" srcId="{1AD2D653-BAF5-495C-B2A9-3AA7ED76B213}" destId="{74D7E252-5FB7-4E47-9E4B-E7F201F1976D}" srcOrd="0" destOrd="0" parTransId="{22D9CBF6-00D5-471F-9F41-F267E7674B79}" sibTransId="{91048ECA-AC18-41A8-9534-8D90FE670605}"/>
    <dgm:cxn modelId="{C867F30E-E350-47AE-970F-1BFA2FEE8377}" type="presOf" srcId="{BD8EE5CE-56E9-49FC-BE1E-510D809205CB}" destId="{7236216A-7139-4681-A062-8E0D6A8700C6}" srcOrd="0" destOrd="0" presId="urn:microsoft.com/office/officeart/2005/8/layout/chevron2"/>
    <dgm:cxn modelId="{7604A66B-7725-430F-95C5-9912C871B7A0}" srcId="{E4F2932A-56C5-4C89-8D4D-04FCFDC0A683}" destId="{5B2A86B5-959F-4B46-B8D3-6DA1DC19FD7C}" srcOrd="0" destOrd="0" parTransId="{61307AA8-8036-4959-B742-1B8565A04F8B}" sibTransId="{330E01E8-7AF0-410D-8A09-29936BE992DF}"/>
    <dgm:cxn modelId="{E5B1BB5C-CD3A-4503-ABC6-7F6099C0EC37}" type="presOf" srcId="{7AD7CB1C-97DC-42EB-B0AE-C8F0FDC4EEEB}" destId="{B77BF436-B33A-4D64-B983-CB6A745E79E7}" srcOrd="0" destOrd="0" presId="urn:microsoft.com/office/officeart/2005/8/layout/chevron2"/>
    <dgm:cxn modelId="{F40FF2D2-1522-461B-B684-78BFBC2074E3}" type="presOf" srcId="{63FEB031-6A2A-44EC-9257-AF9BB331300A}" destId="{D80644B2-E554-4802-AD2A-8B0A742C7042}" srcOrd="0" destOrd="0" presId="urn:microsoft.com/office/officeart/2005/8/layout/chevron2"/>
    <dgm:cxn modelId="{4DB1954D-55FD-49B2-AAC7-BD39448B191F}" type="presOf" srcId="{E4F2932A-56C5-4C89-8D4D-04FCFDC0A683}" destId="{28FB223D-6E1F-4586-9D2E-FD018E2EAADB}" srcOrd="0" destOrd="0" presId="urn:microsoft.com/office/officeart/2005/8/layout/chevron2"/>
    <dgm:cxn modelId="{0FE669ED-AC03-4905-989F-A8CFFC0C99D6}" type="presParOf" srcId="{28FB223D-6E1F-4586-9D2E-FD018E2EAADB}" destId="{B083C8B5-03E8-4F16-8AC8-5FEBF28F9B8E}" srcOrd="0" destOrd="0" presId="urn:microsoft.com/office/officeart/2005/8/layout/chevron2"/>
    <dgm:cxn modelId="{5A20CF07-1A87-4A87-9CF8-0B72792EFC7E}" type="presParOf" srcId="{B083C8B5-03E8-4F16-8AC8-5FEBF28F9B8E}" destId="{E91E6EDF-8179-441C-8507-D1991A68978B}" srcOrd="0" destOrd="0" presId="urn:microsoft.com/office/officeart/2005/8/layout/chevron2"/>
    <dgm:cxn modelId="{D3DB5CA7-50D0-4231-B96B-2CE1B4F04C97}" type="presParOf" srcId="{B083C8B5-03E8-4F16-8AC8-5FEBF28F9B8E}" destId="{C45976DF-0AEA-48D9-8B31-DA75CAB8578D}" srcOrd="1" destOrd="0" presId="urn:microsoft.com/office/officeart/2005/8/layout/chevron2"/>
    <dgm:cxn modelId="{D107509E-4DFA-4E64-9FF5-2542F6596AF4}" type="presParOf" srcId="{28FB223D-6E1F-4586-9D2E-FD018E2EAADB}" destId="{C550362C-5AA2-4429-8A60-55C5C6D28525}" srcOrd="1" destOrd="0" presId="urn:microsoft.com/office/officeart/2005/8/layout/chevron2"/>
    <dgm:cxn modelId="{1A2A1E70-FCF4-4F56-BA74-360DF6916ED7}" type="presParOf" srcId="{28FB223D-6E1F-4586-9D2E-FD018E2EAADB}" destId="{D0FD851F-2810-430A-8D01-CCACD006B0B0}" srcOrd="2" destOrd="0" presId="urn:microsoft.com/office/officeart/2005/8/layout/chevron2"/>
    <dgm:cxn modelId="{7AF9466F-9ECC-4E7F-A54D-915F18C0419C}" type="presParOf" srcId="{D0FD851F-2810-430A-8D01-CCACD006B0B0}" destId="{D80644B2-E554-4802-AD2A-8B0A742C7042}" srcOrd="0" destOrd="0" presId="urn:microsoft.com/office/officeart/2005/8/layout/chevron2"/>
    <dgm:cxn modelId="{AE783937-62A1-431D-90EF-2C5BE5D54AE0}" type="presParOf" srcId="{D0FD851F-2810-430A-8D01-CCACD006B0B0}" destId="{B77BF436-B33A-4D64-B983-CB6A745E79E7}" srcOrd="1" destOrd="0" presId="urn:microsoft.com/office/officeart/2005/8/layout/chevron2"/>
    <dgm:cxn modelId="{A854D902-1BED-40B4-B14E-A3A0130F82D9}" type="presParOf" srcId="{28FB223D-6E1F-4586-9D2E-FD018E2EAADB}" destId="{E511715F-0C1C-4695-98E7-A47CA4398304}" srcOrd="3" destOrd="0" presId="urn:microsoft.com/office/officeart/2005/8/layout/chevron2"/>
    <dgm:cxn modelId="{6781F340-AD57-4502-BF67-D8E26081585F}" type="presParOf" srcId="{28FB223D-6E1F-4586-9D2E-FD018E2EAADB}" destId="{BFEA078B-9FF0-4C93-BEA9-3EFDBE12A156}" srcOrd="4" destOrd="0" presId="urn:microsoft.com/office/officeart/2005/8/layout/chevron2"/>
    <dgm:cxn modelId="{D77A3006-88FF-4088-8506-BC0256FED784}" type="presParOf" srcId="{BFEA078B-9FF0-4C93-BEA9-3EFDBE12A156}" destId="{7236216A-7139-4681-A062-8E0D6A8700C6}" srcOrd="0" destOrd="0" presId="urn:microsoft.com/office/officeart/2005/8/layout/chevron2"/>
    <dgm:cxn modelId="{B4EDA66D-CF33-49E9-AFD3-A146FCA04A97}" type="presParOf" srcId="{BFEA078B-9FF0-4C93-BEA9-3EFDBE12A156}" destId="{22FC2381-BE96-493E-BF93-E2FA7318E6A0}" srcOrd="1" destOrd="0" presId="urn:microsoft.com/office/officeart/2005/8/layout/chevron2"/>
    <dgm:cxn modelId="{7A1B6555-1260-4FE6-B1E4-0D9D459AB2DB}" type="presParOf" srcId="{28FB223D-6E1F-4586-9D2E-FD018E2EAADB}" destId="{C1DBDAC5-2E11-4A62-9890-E89C0DB6BA65}" srcOrd="5" destOrd="0" presId="urn:microsoft.com/office/officeart/2005/8/layout/chevron2"/>
    <dgm:cxn modelId="{7A91878E-0273-4068-9113-EA8235888470}" type="presParOf" srcId="{28FB223D-6E1F-4586-9D2E-FD018E2EAADB}" destId="{7BC53292-7B00-448A-83FC-733B09400EF4}" srcOrd="6" destOrd="0" presId="urn:microsoft.com/office/officeart/2005/8/layout/chevron2"/>
    <dgm:cxn modelId="{5176DB39-B3DE-470B-A658-442AD3B639A2}" type="presParOf" srcId="{7BC53292-7B00-448A-83FC-733B09400EF4}" destId="{A7F1C0F3-7798-4E72-B2E1-2079E4CE98A9}" srcOrd="0" destOrd="0" presId="urn:microsoft.com/office/officeart/2005/8/layout/chevron2"/>
    <dgm:cxn modelId="{813ACFFC-9C36-47CE-8054-3238ED7512F1}" type="presParOf" srcId="{7BC53292-7B00-448A-83FC-733B09400EF4}" destId="{40A9DC13-2220-4D0C-BF4D-EE04696C30A7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B44DF8-34A1-47CE-93EE-84C5B9677E24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47EB0EEF-60B3-4337-9AEC-E944B5848EE2}">
      <dgm:prSet phldrT="[텍스트]" custT="1"/>
      <dgm:spPr/>
      <dgm:t>
        <a:bodyPr/>
        <a:lstStyle/>
        <a:p>
          <a:pPr algn="ctr" latinLnBrk="1"/>
          <a:r>
            <a:rPr lang="ko-KR" altLang="en-US" sz="1800" dirty="0" smtClean="0"/>
            <a:t>이유</a:t>
          </a:r>
          <a:endParaRPr lang="ko-KR" altLang="en-US" sz="1800" dirty="0"/>
        </a:p>
      </dgm:t>
    </dgm:pt>
    <dgm:pt modelId="{8B751DEC-35BC-48E9-ADF5-6ACB15044426}" type="parTrans" cxnId="{669DEE47-D8F4-4B5C-A33E-5408DDFFA55C}">
      <dgm:prSet/>
      <dgm:spPr/>
      <dgm:t>
        <a:bodyPr/>
        <a:lstStyle/>
        <a:p>
          <a:pPr algn="ctr" latinLnBrk="1"/>
          <a:endParaRPr lang="ko-KR" altLang="en-US" sz="1800"/>
        </a:p>
      </dgm:t>
    </dgm:pt>
    <dgm:pt modelId="{0E802E18-4AE8-487F-8839-FA60EF98B27B}" type="sibTrans" cxnId="{669DEE47-D8F4-4B5C-A33E-5408DDFFA55C}">
      <dgm:prSet/>
      <dgm:spPr/>
      <dgm:t>
        <a:bodyPr/>
        <a:lstStyle/>
        <a:p>
          <a:pPr algn="ctr" latinLnBrk="1"/>
          <a:endParaRPr lang="ko-KR" altLang="en-US" sz="1800"/>
        </a:p>
      </dgm:t>
    </dgm:pt>
    <dgm:pt modelId="{5DA60AD3-A0D4-487E-B4EE-07477D613C21}">
      <dgm:prSet phldrT="[텍스트]" custT="1"/>
      <dgm:spPr/>
      <dgm:t>
        <a:bodyPr/>
        <a:lstStyle/>
        <a:p>
          <a:pPr algn="ctr" latinLnBrk="1"/>
          <a:r>
            <a:rPr lang="ko-KR" altLang="en-US" sz="1800" dirty="0" smtClean="0"/>
            <a:t>일본은행</a:t>
          </a:r>
          <a:endParaRPr lang="ko-KR" altLang="en-US" sz="1800" dirty="0"/>
        </a:p>
      </dgm:t>
    </dgm:pt>
    <dgm:pt modelId="{F8A26C3A-978B-491E-9897-5B80DABF0C26}" type="parTrans" cxnId="{19BBA083-BA51-4751-AC66-3AD3DBA0A401}">
      <dgm:prSet/>
      <dgm:spPr/>
      <dgm:t>
        <a:bodyPr/>
        <a:lstStyle/>
        <a:p>
          <a:pPr algn="ctr" latinLnBrk="1"/>
          <a:endParaRPr lang="ko-KR" altLang="en-US" sz="1800"/>
        </a:p>
      </dgm:t>
    </dgm:pt>
    <dgm:pt modelId="{9913AC83-2F10-46F9-A93E-F45EB30E2F67}" type="sibTrans" cxnId="{19BBA083-BA51-4751-AC66-3AD3DBA0A401}">
      <dgm:prSet/>
      <dgm:spPr/>
      <dgm:t>
        <a:bodyPr/>
        <a:lstStyle/>
        <a:p>
          <a:pPr algn="ctr" latinLnBrk="1"/>
          <a:endParaRPr lang="ko-KR" altLang="en-US" sz="1800"/>
        </a:p>
      </dgm:t>
    </dgm:pt>
    <dgm:pt modelId="{57385C21-07E7-4434-8271-5A99525DC323}">
      <dgm:prSet custT="1"/>
      <dgm:spPr/>
      <dgm:t>
        <a:bodyPr/>
        <a:lstStyle/>
        <a:p>
          <a:pPr algn="ctr" latinLnBrk="1"/>
          <a:r>
            <a:rPr lang="ko-KR" altLang="en-US" sz="1800" dirty="0" smtClean="0"/>
            <a:t>일본 국내 수출 산업과 제조업의 경쟁력을 지원하기 위해 </a:t>
          </a:r>
          <a:endParaRPr lang="ko-KR" altLang="en-US" sz="1800" dirty="0"/>
        </a:p>
      </dgm:t>
    </dgm:pt>
    <dgm:pt modelId="{06DBF1F9-7C43-4E16-B2CC-9C240C856049}" type="parTrans" cxnId="{68597DDF-A585-4B84-B248-F0F56E4F2BAB}">
      <dgm:prSet/>
      <dgm:spPr/>
      <dgm:t>
        <a:bodyPr/>
        <a:lstStyle/>
        <a:p>
          <a:pPr algn="ctr" latinLnBrk="1"/>
          <a:endParaRPr lang="ko-KR" altLang="en-US" sz="1800"/>
        </a:p>
      </dgm:t>
    </dgm:pt>
    <dgm:pt modelId="{053362BC-E4CD-4B4E-9917-D1A0CDE9895E}" type="sibTrans" cxnId="{68597DDF-A585-4B84-B248-F0F56E4F2BAB}">
      <dgm:prSet/>
      <dgm:spPr/>
      <dgm:t>
        <a:bodyPr/>
        <a:lstStyle/>
        <a:p>
          <a:pPr algn="ctr" latinLnBrk="1"/>
          <a:endParaRPr lang="ko-KR" altLang="en-US" sz="1800"/>
        </a:p>
      </dgm:t>
    </dgm:pt>
    <dgm:pt modelId="{C7911663-9651-46EF-827A-81729AD0CEE9}">
      <dgm:prSet custT="1"/>
      <dgm:spPr/>
      <dgm:t>
        <a:bodyPr/>
        <a:lstStyle/>
        <a:p>
          <a:pPr algn="ctr" latinLnBrk="1"/>
          <a:r>
            <a:rPr lang="en-US" altLang="ko-KR" sz="1800" dirty="0" smtClean="0"/>
            <a:t>1987</a:t>
          </a:r>
          <a:r>
            <a:rPr lang="ko-KR" altLang="en-US" sz="1800" dirty="0" smtClean="0"/>
            <a:t>년 </a:t>
          </a:r>
          <a:r>
            <a:rPr lang="en-US" altLang="ko-KR" sz="1800" dirty="0" smtClean="0"/>
            <a:t>2</a:t>
          </a:r>
          <a:r>
            <a:rPr lang="ko-KR" altLang="en-US" sz="1800" dirty="0" smtClean="0"/>
            <a:t>월까지 시중 은행에 대한 정책금리를 </a:t>
          </a:r>
          <a:r>
            <a:rPr lang="en-US" altLang="ko-KR" sz="1800" dirty="0" smtClean="0"/>
            <a:t>2.5%</a:t>
          </a:r>
          <a:r>
            <a:rPr lang="ko-KR" altLang="en-US" sz="1800" dirty="0" smtClean="0"/>
            <a:t>까지 낮춤</a:t>
          </a:r>
          <a:endParaRPr lang="ko-KR" altLang="en-US" sz="1800" dirty="0"/>
        </a:p>
      </dgm:t>
    </dgm:pt>
    <dgm:pt modelId="{208831B0-BF3C-4215-A6E5-8B6F5BF16D1C}" type="parTrans" cxnId="{BE9A8261-1ADD-4C0A-86B1-9B88DAB63CF7}">
      <dgm:prSet/>
      <dgm:spPr/>
      <dgm:t>
        <a:bodyPr/>
        <a:lstStyle/>
        <a:p>
          <a:pPr algn="ctr" latinLnBrk="1"/>
          <a:endParaRPr lang="ko-KR" altLang="en-US" sz="1800"/>
        </a:p>
      </dgm:t>
    </dgm:pt>
    <dgm:pt modelId="{B1F6FE97-2374-4677-B588-52F60B155C16}" type="sibTrans" cxnId="{BE9A8261-1ADD-4C0A-86B1-9B88DAB63CF7}">
      <dgm:prSet/>
      <dgm:spPr/>
      <dgm:t>
        <a:bodyPr/>
        <a:lstStyle/>
        <a:p>
          <a:pPr algn="ctr" latinLnBrk="1"/>
          <a:endParaRPr lang="ko-KR" altLang="en-US" sz="1800"/>
        </a:p>
      </dgm:t>
    </dgm:pt>
    <dgm:pt modelId="{3D5FBB99-CDA9-450E-A7B8-686BD0C278C8}">
      <dgm:prSet custT="1"/>
      <dgm:spPr/>
      <dgm:t>
        <a:bodyPr/>
        <a:lstStyle/>
        <a:p>
          <a:pPr algn="ctr" latinLnBrk="1"/>
          <a:r>
            <a:rPr lang="ko-KR" altLang="en-US" sz="1800" dirty="0" smtClean="0"/>
            <a:t>목표</a:t>
          </a:r>
          <a:endParaRPr lang="ko-KR" altLang="en-US" sz="1800" dirty="0"/>
        </a:p>
      </dgm:t>
    </dgm:pt>
    <dgm:pt modelId="{34744B19-2AC2-4B09-A00A-9B04E5A36917}" type="parTrans" cxnId="{D3FB9683-C3EB-41BD-B304-A3569529B0D7}">
      <dgm:prSet/>
      <dgm:spPr/>
      <dgm:t>
        <a:bodyPr/>
        <a:lstStyle/>
        <a:p>
          <a:pPr algn="ctr" latinLnBrk="1"/>
          <a:endParaRPr lang="ko-KR" altLang="en-US" sz="1800"/>
        </a:p>
      </dgm:t>
    </dgm:pt>
    <dgm:pt modelId="{21EF8ED2-796F-4E20-B21C-3533677B000A}" type="sibTrans" cxnId="{D3FB9683-C3EB-41BD-B304-A3569529B0D7}">
      <dgm:prSet/>
      <dgm:spPr/>
      <dgm:t>
        <a:bodyPr/>
        <a:lstStyle/>
        <a:p>
          <a:pPr algn="ctr" latinLnBrk="1"/>
          <a:endParaRPr lang="ko-KR" altLang="en-US" sz="1800"/>
        </a:p>
      </dgm:t>
    </dgm:pt>
    <dgm:pt modelId="{BC4FAD99-A382-494B-9D4D-F417353BD24C}">
      <dgm:prSet custT="1"/>
      <dgm:spPr/>
      <dgm:t>
        <a:bodyPr/>
        <a:lstStyle/>
        <a:p>
          <a:pPr algn="ctr" latinLnBrk="1"/>
          <a:r>
            <a:rPr lang="ko-KR" altLang="en-US" sz="1800" dirty="0" smtClean="0"/>
            <a:t>시중금리의 하락을 거듭 유도했다</a:t>
          </a:r>
          <a:r>
            <a:rPr lang="en-US" altLang="ko-KR" sz="1800" dirty="0" smtClean="0"/>
            <a:t>.</a:t>
          </a:r>
          <a:endParaRPr lang="ko-KR" altLang="en-US" sz="1800" dirty="0"/>
        </a:p>
      </dgm:t>
    </dgm:pt>
    <dgm:pt modelId="{469D60D9-C37E-454B-A0ED-348C34505BFE}" type="parTrans" cxnId="{927E8998-B3C5-4C6F-AF2E-47A0A8021AA0}">
      <dgm:prSet/>
      <dgm:spPr/>
      <dgm:t>
        <a:bodyPr/>
        <a:lstStyle/>
        <a:p>
          <a:pPr algn="ctr" latinLnBrk="1"/>
          <a:endParaRPr lang="ko-KR" altLang="en-US" sz="1800"/>
        </a:p>
      </dgm:t>
    </dgm:pt>
    <dgm:pt modelId="{2FD0EFFB-C84D-411A-8F64-D4758CE85AF7}" type="sibTrans" cxnId="{927E8998-B3C5-4C6F-AF2E-47A0A8021AA0}">
      <dgm:prSet/>
      <dgm:spPr/>
      <dgm:t>
        <a:bodyPr/>
        <a:lstStyle/>
        <a:p>
          <a:pPr algn="ctr" latinLnBrk="1"/>
          <a:endParaRPr lang="ko-KR" altLang="en-US" sz="1800"/>
        </a:p>
      </dgm:t>
    </dgm:pt>
    <dgm:pt modelId="{7F45F466-F314-4C2C-ADDB-2ECDE367433A}">
      <dgm:prSet custT="1"/>
      <dgm:spPr/>
      <dgm:t>
        <a:bodyPr/>
        <a:lstStyle/>
        <a:p>
          <a:pPr algn="ctr" latinLnBrk="1"/>
          <a:r>
            <a:rPr lang="ko-KR" altLang="en-US" sz="1800" dirty="0" smtClean="0"/>
            <a:t>발단</a:t>
          </a:r>
          <a:endParaRPr lang="ko-KR" altLang="en-US" sz="1800" dirty="0"/>
        </a:p>
      </dgm:t>
    </dgm:pt>
    <dgm:pt modelId="{2450D212-BBD7-4957-A99C-21850CC589C7}" type="sibTrans" cxnId="{0D0D893E-7F6E-4CAC-ACEE-2EE316C994E4}">
      <dgm:prSet/>
      <dgm:spPr/>
      <dgm:t>
        <a:bodyPr/>
        <a:lstStyle/>
        <a:p>
          <a:pPr algn="ctr" latinLnBrk="1"/>
          <a:endParaRPr lang="ko-KR" altLang="en-US" sz="1800"/>
        </a:p>
      </dgm:t>
    </dgm:pt>
    <dgm:pt modelId="{4D6E269A-B8F9-4C06-B37C-61E91D90ACA9}" type="parTrans" cxnId="{0D0D893E-7F6E-4CAC-ACEE-2EE316C994E4}">
      <dgm:prSet/>
      <dgm:spPr/>
      <dgm:t>
        <a:bodyPr/>
        <a:lstStyle/>
        <a:p>
          <a:pPr algn="ctr" latinLnBrk="1"/>
          <a:endParaRPr lang="ko-KR" altLang="en-US" sz="1800"/>
        </a:p>
      </dgm:t>
    </dgm:pt>
    <dgm:pt modelId="{7F326919-5D47-48C8-B5A4-8CC56124BDCE}">
      <dgm:prSet custT="1"/>
      <dgm:spPr/>
      <dgm:t>
        <a:bodyPr/>
        <a:lstStyle/>
        <a:p>
          <a:pPr algn="ctr" latinLnBrk="1"/>
          <a:r>
            <a:rPr lang="ko-KR" altLang="en-US" sz="1800" dirty="0" smtClean="0"/>
            <a:t>엔화의 상승</a:t>
          </a:r>
          <a:endParaRPr lang="ko-KR" altLang="en-US" sz="1800" dirty="0"/>
        </a:p>
      </dgm:t>
    </dgm:pt>
    <dgm:pt modelId="{179E1393-45EE-48F6-8B5B-6D944C5422E1}" type="parTrans" cxnId="{78585CE1-4A15-45FB-937D-3B79DF1AB515}">
      <dgm:prSet/>
      <dgm:spPr/>
      <dgm:t>
        <a:bodyPr/>
        <a:lstStyle/>
        <a:p>
          <a:pPr algn="ctr" latinLnBrk="1"/>
          <a:endParaRPr lang="ko-KR" altLang="en-US" sz="1800"/>
        </a:p>
      </dgm:t>
    </dgm:pt>
    <dgm:pt modelId="{04A91792-A4F1-4F3E-ABB9-A54E9D7C82B9}" type="sibTrans" cxnId="{78585CE1-4A15-45FB-937D-3B79DF1AB515}">
      <dgm:prSet/>
      <dgm:spPr/>
      <dgm:t>
        <a:bodyPr/>
        <a:lstStyle/>
        <a:p>
          <a:pPr algn="ctr" latinLnBrk="1"/>
          <a:endParaRPr lang="ko-KR" altLang="en-US" sz="1800"/>
        </a:p>
      </dgm:t>
    </dgm:pt>
    <dgm:pt modelId="{93FC5575-5518-4622-8701-BDBFE11CF727}" type="pres">
      <dgm:prSet presAssocID="{8DB44DF8-34A1-47CE-93EE-84C5B9677E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1460811-64AC-4FEF-BF49-AB3F0F3656E9}" type="pres">
      <dgm:prSet presAssocID="{3D5FBB99-CDA9-450E-A7B8-686BD0C278C8}" presName="boxAndChildren" presStyleCnt="0"/>
      <dgm:spPr/>
    </dgm:pt>
    <dgm:pt modelId="{15D8AE54-7FFA-41A6-A3AB-539302040452}" type="pres">
      <dgm:prSet presAssocID="{3D5FBB99-CDA9-450E-A7B8-686BD0C278C8}" presName="parentTextBox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E368FAD5-5906-4090-B7E9-F50AA89842CA}" type="pres">
      <dgm:prSet presAssocID="{3D5FBB99-CDA9-450E-A7B8-686BD0C278C8}" presName="entireBox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BF367325-2BF1-4661-8529-943815D411AD}" type="pres">
      <dgm:prSet presAssocID="{3D5FBB99-CDA9-450E-A7B8-686BD0C278C8}" presName="descendantBox" presStyleCnt="0"/>
      <dgm:spPr/>
    </dgm:pt>
    <dgm:pt modelId="{BB4481EF-ED54-48B2-892A-691EB4FD794E}" type="pres">
      <dgm:prSet presAssocID="{BC4FAD99-A382-494B-9D4D-F417353BD24C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67CBA26-15AE-4799-9E31-C9EB800365BF}" type="pres">
      <dgm:prSet presAssocID="{9913AC83-2F10-46F9-A93E-F45EB30E2F67}" presName="sp" presStyleCnt="0"/>
      <dgm:spPr/>
    </dgm:pt>
    <dgm:pt modelId="{C14DFD45-5D82-4B0A-8CB1-3526299624EB}" type="pres">
      <dgm:prSet presAssocID="{5DA60AD3-A0D4-487E-B4EE-07477D613C21}" presName="arrowAndChildren" presStyleCnt="0"/>
      <dgm:spPr/>
    </dgm:pt>
    <dgm:pt modelId="{A78B8C72-987B-47A3-B7EC-A6549E692A8F}" type="pres">
      <dgm:prSet presAssocID="{5DA60AD3-A0D4-487E-B4EE-07477D613C21}" presName="parentTextArrow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273292FB-CF7D-4560-B735-0BF7F200A77B}" type="pres">
      <dgm:prSet presAssocID="{5DA60AD3-A0D4-487E-B4EE-07477D613C21}" presName="arrow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0CC23A71-04CF-4BF7-9703-EE514BF928C4}" type="pres">
      <dgm:prSet presAssocID="{5DA60AD3-A0D4-487E-B4EE-07477D613C21}" presName="descendantArrow" presStyleCnt="0"/>
      <dgm:spPr/>
    </dgm:pt>
    <dgm:pt modelId="{04DD0490-9030-41B5-B3A3-B8BB552CDAF5}" type="pres">
      <dgm:prSet presAssocID="{C7911663-9651-46EF-827A-81729AD0CEE9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575B018-1DC2-4A0A-9592-26D538F00BF4}" type="pres">
      <dgm:prSet presAssocID="{0E802E18-4AE8-487F-8839-FA60EF98B27B}" presName="sp" presStyleCnt="0"/>
      <dgm:spPr/>
    </dgm:pt>
    <dgm:pt modelId="{57196E3D-762D-445C-A986-2473E222906C}" type="pres">
      <dgm:prSet presAssocID="{47EB0EEF-60B3-4337-9AEC-E944B5848EE2}" presName="arrowAndChildren" presStyleCnt="0"/>
      <dgm:spPr/>
    </dgm:pt>
    <dgm:pt modelId="{C3534956-F7AB-4F23-B08A-58EB13077203}" type="pres">
      <dgm:prSet presAssocID="{47EB0EEF-60B3-4337-9AEC-E944B5848EE2}" presName="parentTextArrow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6A86B2ED-72AA-48E7-A873-79FB2D4009A6}" type="pres">
      <dgm:prSet presAssocID="{47EB0EEF-60B3-4337-9AEC-E944B5848EE2}" presName="arrow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01F655CD-23E5-4347-9F98-B21D48465D98}" type="pres">
      <dgm:prSet presAssocID="{47EB0EEF-60B3-4337-9AEC-E944B5848EE2}" presName="descendantArrow" presStyleCnt="0"/>
      <dgm:spPr/>
    </dgm:pt>
    <dgm:pt modelId="{63B2002A-1A3B-4603-8831-D73E963954BA}" type="pres">
      <dgm:prSet presAssocID="{57385C21-07E7-4434-8271-5A99525DC323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416425F-A330-4878-ACDD-B00BD0D4F638}" type="pres">
      <dgm:prSet presAssocID="{2450D212-BBD7-4957-A99C-21850CC589C7}" presName="sp" presStyleCnt="0"/>
      <dgm:spPr/>
    </dgm:pt>
    <dgm:pt modelId="{4C66E73D-0241-45FB-AC9C-833CD7791AA2}" type="pres">
      <dgm:prSet presAssocID="{7F45F466-F314-4C2C-ADDB-2ECDE367433A}" presName="arrowAndChildren" presStyleCnt="0"/>
      <dgm:spPr/>
    </dgm:pt>
    <dgm:pt modelId="{293C2BAA-DC76-4056-A064-9E4D6C44781C}" type="pres">
      <dgm:prSet presAssocID="{7F45F466-F314-4C2C-ADDB-2ECDE367433A}" presName="parentTextArrow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3B622A2A-C9DF-4BDD-A882-52A8E7F9AF51}" type="pres">
      <dgm:prSet presAssocID="{7F45F466-F314-4C2C-ADDB-2ECDE367433A}" presName="arrow" presStyleLbl="node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7D76A039-E605-40FA-86C1-FDBF21E5A75C}" type="pres">
      <dgm:prSet presAssocID="{7F45F466-F314-4C2C-ADDB-2ECDE367433A}" presName="descendantArrow" presStyleCnt="0"/>
      <dgm:spPr/>
    </dgm:pt>
    <dgm:pt modelId="{C72A8F63-DAD3-4693-9A51-A0CE5F650219}" type="pres">
      <dgm:prSet presAssocID="{7F326919-5D47-48C8-B5A4-8CC56124BDCE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45C4BBA-C3EE-40BA-A79B-6EDFA3854677}" type="presOf" srcId="{7F45F466-F314-4C2C-ADDB-2ECDE367433A}" destId="{3B622A2A-C9DF-4BDD-A882-52A8E7F9AF51}" srcOrd="1" destOrd="0" presId="urn:microsoft.com/office/officeart/2005/8/layout/process4"/>
    <dgm:cxn modelId="{9D9F662C-96E1-47CB-BF68-BC73F65B5D4B}" type="presOf" srcId="{5DA60AD3-A0D4-487E-B4EE-07477D613C21}" destId="{273292FB-CF7D-4560-B735-0BF7F200A77B}" srcOrd="1" destOrd="0" presId="urn:microsoft.com/office/officeart/2005/8/layout/process4"/>
    <dgm:cxn modelId="{19BBA083-BA51-4751-AC66-3AD3DBA0A401}" srcId="{8DB44DF8-34A1-47CE-93EE-84C5B9677E24}" destId="{5DA60AD3-A0D4-487E-B4EE-07477D613C21}" srcOrd="2" destOrd="0" parTransId="{F8A26C3A-978B-491E-9897-5B80DABF0C26}" sibTransId="{9913AC83-2F10-46F9-A93E-F45EB30E2F67}"/>
    <dgm:cxn modelId="{C30E2058-7C9F-4995-A163-4D8CE0683D71}" type="presOf" srcId="{57385C21-07E7-4434-8271-5A99525DC323}" destId="{63B2002A-1A3B-4603-8831-D73E963954BA}" srcOrd="0" destOrd="0" presId="urn:microsoft.com/office/officeart/2005/8/layout/process4"/>
    <dgm:cxn modelId="{125A6B69-0A70-4561-A516-FC851D5E215E}" type="presOf" srcId="{3D5FBB99-CDA9-450E-A7B8-686BD0C278C8}" destId="{15D8AE54-7FFA-41A6-A3AB-539302040452}" srcOrd="0" destOrd="0" presId="urn:microsoft.com/office/officeart/2005/8/layout/process4"/>
    <dgm:cxn modelId="{C10AE4A2-CF8A-46C7-AA1B-AE781526A1A8}" type="presOf" srcId="{3D5FBB99-CDA9-450E-A7B8-686BD0C278C8}" destId="{E368FAD5-5906-4090-B7E9-F50AA89842CA}" srcOrd="1" destOrd="0" presId="urn:microsoft.com/office/officeart/2005/8/layout/process4"/>
    <dgm:cxn modelId="{D3FB9683-C3EB-41BD-B304-A3569529B0D7}" srcId="{8DB44DF8-34A1-47CE-93EE-84C5B9677E24}" destId="{3D5FBB99-CDA9-450E-A7B8-686BD0C278C8}" srcOrd="3" destOrd="0" parTransId="{34744B19-2AC2-4B09-A00A-9B04E5A36917}" sibTransId="{21EF8ED2-796F-4E20-B21C-3533677B000A}"/>
    <dgm:cxn modelId="{78585CE1-4A15-45FB-937D-3B79DF1AB515}" srcId="{7F45F466-F314-4C2C-ADDB-2ECDE367433A}" destId="{7F326919-5D47-48C8-B5A4-8CC56124BDCE}" srcOrd="0" destOrd="0" parTransId="{179E1393-45EE-48F6-8B5B-6D944C5422E1}" sibTransId="{04A91792-A4F1-4F3E-ABB9-A54E9D7C82B9}"/>
    <dgm:cxn modelId="{927E8998-B3C5-4C6F-AF2E-47A0A8021AA0}" srcId="{3D5FBB99-CDA9-450E-A7B8-686BD0C278C8}" destId="{BC4FAD99-A382-494B-9D4D-F417353BD24C}" srcOrd="0" destOrd="0" parTransId="{469D60D9-C37E-454B-A0ED-348C34505BFE}" sibTransId="{2FD0EFFB-C84D-411A-8F64-D4758CE85AF7}"/>
    <dgm:cxn modelId="{289D9541-E5DE-4DAF-904B-EA50277C23AA}" type="presOf" srcId="{7F326919-5D47-48C8-B5A4-8CC56124BDCE}" destId="{C72A8F63-DAD3-4693-9A51-A0CE5F650219}" srcOrd="0" destOrd="0" presId="urn:microsoft.com/office/officeart/2005/8/layout/process4"/>
    <dgm:cxn modelId="{669DEE47-D8F4-4B5C-A33E-5408DDFFA55C}" srcId="{8DB44DF8-34A1-47CE-93EE-84C5B9677E24}" destId="{47EB0EEF-60B3-4337-9AEC-E944B5848EE2}" srcOrd="1" destOrd="0" parTransId="{8B751DEC-35BC-48E9-ADF5-6ACB15044426}" sibTransId="{0E802E18-4AE8-487F-8839-FA60EF98B27B}"/>
    <dgm:cxn modelId="{56AE6125-E2E6-4EF7-A6ED-64CBDC319366}" type="presOf" srcId="{5DA60AD3-A0D4-487E-B4EE-07477D613C21}" destId="{A78B8C72-987B-47A3-B7EC-A6549E692A8F}" srcOrd="0" destOrd="0" presId="urn:microsoft.com/office/officeart/2005/8/layout/process4"/>
    <dgm:cxn modelId="{1D597477-2A87-4496-B3F4-40F83693AAE5}" type="presOf" srcId="{C7911663-9651-46EF-827A-81729AD0CEE9}" destId="{04DD0490-9030-41B5-B3A3-B8BB552CDAF5}" srcOrd="0" destOrd="0" presId="urn:microsoft.com/office/officeart/2005/8/layout/process4"/>
    <dgm:cxn modelId="{68597DDF-A585-4B84-B248-F0F56E4F2BAB}" srcId="{47EB0EEF-60B3-4337-9AEC-E944B5848EE2}" destId="{57385C21-07E7-4434-8271-5A99525DC323}" srcOrd="0" destOrd="0" parTransId="{06DBF1F9-7C43-4E16-B2CC-9C240C856049}" sibTransId="{053362BC-E4CD-4B4E-9917-D1A0CDE9895E}"/>
    <dgm:cxn modelId="{C62225B5-DAA9-4623-8D05-A8DC2230DD2C}" type="presOf" srcId="{7F45F466-F314-4C2C-ADDB-2ECDE367433A}" destId="{293C2BAA-DC76-4056-A064-9E4D6C44781C}" srcOrd="0" destOrd="0" presId="urn:microsoft.com/office/officeart/2005/8/layout/process4"/>
    <dgm:cxn modelId="{82CB5D82-A5E3-449A-A6B8-1DFE96CDF76A}" type="presOf" srcId="{BC4FAD99-A382-494B-9D4D-F417353BD24C}" destId="{BB4481EF-ED54-48B2-892A-691EB4FD794E}" srcOrd="0" destOrd="0" presId="urn:microsoft.com/office/officeart/2005/8/layout/process4"/>
    <dgm:cxn modelId="{0D0D893E-7F6E-4CAC-ACEE-2EE316C994E4}" srcId="{8DB44DF8-34A1-47CE-93EE-84C5B9677E24}" destId="{7F45F466-F314-4C2C-ADDB-2ECDE367433A}" srcOrd="0" destOrd="0" parTransId="{4D6E269A-B8F9-4C06-B37C-61E91D90ACA9}" sibTransId="{2450D212-BBD7-4957-A99C-21850CC589C7}"/>
    <dgm:cxn modelId="{C8441616-757E-465A-8083-61EAD3131672}" type="presOf" srcId="{47EB0EEF-60B3-4337-9AEC-E944B5848EE2}" destId="{C3534956-F7AB-4F23-B08A-58EB13077203}" srcOrd="0" destOrd="0" presId="urn:microsoft.com/office/officeart/2005/8/layout/process4"/>
    <dgm:cxn modelId="{BE9A8261-1ADD-4C0A-86B1-9B88DAB63CF7}" srcId="{5DA60AD3-A0D4-487E-B4EE-07477D613C21}" destId="{C7911663-9651-46EF-827A-81729AD0CEE9}" srcOrd="0" destOrd="0" parTransId="{208831B0-BF3C-4215-A6E5-8B6F5BF16D1C}" sibTransId="{B1F6FE97-2374-4677-B588-52F60B155C16}"/>
    <dgm:cxn modelId="{521FF6AE-AE3F-43F7-A145-2AD23F50966F}" type="presOf" srcId="{8DB44DF8-34A1-47CE-93EE-84C5B9677E24}" destId="{93FC5575-5518-4622-8701-BDBFE11CF727}" srcOrd="0" destOrd="0" presId="urn:microsoft.com/office/officeart/2005/8/layout/process4"/>
    <dgm:cxn modelId="{74CD605A-71ED-4B86-B4DB-6833A3293A30}" type="presOf" srcId="{47EB0EEF-60B3-4337-9AEC-E944B5848EE2}" destId="{6A86B2ED-72AA-48E7-A873-79FB2D4009A6}" srcOrd="1" destOrd="0" presId="urn:microsoft.com/office/officeart/2005/8/layout/process4"/>
    <dgm:cxn modelId="{47E1FBC8-BC42-4642-8BA6-27043AE3B0DB}" type="presParOf" srcId="{93FC5575-5518-4622-8701-BDBFE11CF727}" destId="{11460811-64AC-4FEF-BF49-AB3F0F3656E9}" srcOrd="0" destOrd="0" presId="urn:microsoft.com/office/officeart/2005/8/layout/process4"/>
    <dgm:cxn modelId="{8050937B-480C-4B73-9226-B7C90F2370FF}" type="presParOf" srcId="{11460811-64AC-4FEF-BF49-AB3F0F3656E9}" destId="{15D8AE54-7FFA-41A6-A3AB-539302040452}" srcOrd="0" destOrd="0" presId="urn:microsoft.com/office/officeart/2005/8/layout/process4"/>
    <dgm:cxn modelId="{4138325E-3A0F-4571-97FC-2E86AFF3A2F5}" type="presParOf" srcId="{11460811-64AC-4FEF-BF49-AB3F0F3656E9}" destId="{E368FAD5-5906-4090-B7E9-F50AA89842CA}" srcOrd="1" destOrd="0" presId="urn:microsoft.com/office/officeart/2005/8/layout/process4"/>
    <dgm:cxn modelId="{C47569EC-00F8-4746-BC48-34F432F83FE7}" type="presParOf" srcId="{11460811-64AC-4FEF-BF49-AB3F0F3656E9}" destId="{BF367325-2BF1-4661-8529-943815D411AD}" srcOrd="2" destOrd="0" presId="urn:microsoft.com/office/officeart/2005/8/layout/process4"/>
    <dgm:cxn modelId="{37911A6A-3D21-4220-A3EE-4DF0CE8A506F}" type="presParOf" srcId="{BF367325-2BF1-4661-8529-943815D411AD}" destId="{BB4481EF-ED54-48B2-892A-691EB4FD794E}" srcOrd="0" destOrd="0" presId="urn:microsoft.com/office/officeart/2005/8/layout/process4"/>
    <dgm:cxn modelId="{7D9B9413-55DC-4E4E-98FB-28BF1DCD676D}" type="presParOf" srcId="{93FC5575-5518-4622-8701-BDBFE11CF727}" destId="{767CBA26-15AE-4799-9E31-C9EB800365BF}" srcOrd="1" destOrd="0" presId="urn:microsoft.com/office/officeart/2005/8/layout/process4"/>
    <dgm:cxn modelId="{ED2E9E1C-28A7-41C0-917E-7F3809EB6831}" type="presParOf" srcId="{93FC5575-5518-4622-8701-BDBFE11CF727}" destId="{C14DFD45-5D82-4B0A-8CB1-3526299624EB}" srcOrd="2" destOrd="0" presId="urn:microsoft.com/office/officeart/2005/8/layout/process4"/>
    <dgm:cxn modelId="{B122DBB2-B95A-4BBA-A263-BDA2DDB0A34C}" type="presParOf" srcId="{C14DFD45-5D82-4B0A-8CB1-3526299624EB}" destId="{A78B8C72-987B-47A3-B7EC-A6549E692A8F}" srcOrd="0" destOrd="0" presId="urn:microsoft.com/office/officeart/2005/8/layout/process4"/>
    <dgm:cxn modelId="{E2E057F0-7AFB-49BC-A9A4-78164CC6521E}" type="presParOf" srcId="{C14DFD45-5D82-4B0A-8CB1-3526299624EB}" destId="{273292FB-CF7D-4560-B735-0BF7F200A77B}" srcOrd="1" destOrd="0" presId="urn:microsoft.com/office/officeart/2005/8/layout/process4"/>
    <dgm:cxn modelId="{F3C8D753-1E65-409D-9BEB-7B3C72F6E101}" type="presParOf" srcId="{C14DFD45-5D82-4B0A-8CB1-3526299624EB}" destId="{0CC23A71-04CF-4BF7-9703-EE514BF928C4}" srcOrd="2" destOrd="0" presId="urn:microsoft.com/office/officeart/2005/8/layout/process4"/>
    <dgm:cxn modelId="{16B5F1F5-B03F-4B15-8298-CEEF41B100AC}" type="presParOf" srcId="{0CC23A71-04CF-4BF7-9703-EE514BF928C4}" destId="{04DD0490-9030-41B5-B3A3-B8BB552CDAF5}" srcOrd="0" destOrd="0" presId="urn:microsoft.com/office/officeart/2005/8/layout/process4"/>
    <dgm:cxn modelId="{716BBEAD-815A-41C5-A9C9-DDAE167CCB43}" type="presParOf" srcId="{93FC5575-5518-4622-8701-BDBFE11CF727}" destId="{A575B018-1DC2-4A0A-9592-26D538F00BF4}" srcOrd="3" destOrd="0" presId="urn:microsoft.com/office/officeart/2005/8/layout/process4"/>
    <dgm:cxn modelId="{88E8C62A-3E08-42BC-AE30-4F9889A30636}" type="presParOf" srcId="{93FC5575-5518-4622-8701-BDBFE11CF727}" destId="{57196E3D-762D-445C-A986-2473E222906C}" srcOrd="4" destOrd="0" presId="urn:microsoft.com/office/officeart/2005/8/layout/process4"/>
    <dgm:cxn modelId="{B2C876B4-9C26-49CA-B7E3-743F2DBB363D}" type="presParOf" srcId="{57196E3D-762D-445C-A986-2473E222906C}" destId="{C3534956-F7AB-4F23-B08A-58EB13077203}" srcOrd="0" destOrd="0" presId="urn:microsoft.com/office/officeart/2005/8/layout/process4"/>
    <dgm:cxn modelId="{5C6B5B2A-A527-4FE7-8970-28CC190939C3}" type="presParOf" srcId="{57196E3D-762D-445C-A986-2473E222906C}" destId="{6A86B2ED-72AA-48E7-A873-79FB2D4009A6}" srcOrd="1" destOrd="0" presId="urn:microsoft.com/office/officeart/2005/8/layout/process4"/>
    <dgm:cxn modelId="{4EAE2BF5-598F-4FF3-B043-4D95CDA854B5}" type="presParOf" srcId="{57196E3D-762D-445C-A986-2473E222906C}" destId="{01F655CD-23E5-4347-9F98-B21D48465D98}" srcOrd="2" destOrd="0" presId="urn:microsoft.com/office/officeart/2005/8/layout/process4"/>
    <dgm:cxn modelId="{1612AC51-C77B-497B-BFDA-70B70F560EC3}" type="presParOf" srcId="{01F655CD-23E5-4347-9F98-B21D48465D98}" destId="{63B2002A-1A3B-4603-8831-D73E963954BA}" srcOrd="0" destOrd="0" presId="urn:microsoft.com/office/officeart/2005/8/layout/process4"/>
    <dgm:cxn modelId="{769D7F30-DEC1-4EA3-BFC3-1951A28B6FEC}" type="presParOf" srcId="{93FC5575-5518-4622-8701-BDBFE11CF727}" destId="{0416425F-A330-4878-ACDD-B00BD0D4F638}" srcOrd="5" destOrd="0" presId="urn:microsoft.com/office/officeart/2005/8/layout/process4"/>
    <dgm:cxn modelId="{FEF20FA0-B758-4F4D-B2DC-3A0AC82D0C73}" type="presParOf" srcId="{93FC5575-5518-4622-8701-BDBFE11CF727}" destId="{4C66E73D-0241-45FB-AC9C-833CD7791AA2}" srcOrd="6" destOrd="0" presId="urn:microsoft.com/office/officeart/2005/8/layout/process4"/>
    <dgm:cxn modelId="{BB416813-7120-4913-8110-0C3FB4DF1B72}" type="presParOf" srcId="{4C66E73D-0241-45FB-AC9C-833CD7791AA2}" destId="{293C2BAA-DC76-4056-A064-9E4D6C44781C}" srcOrd="0" destOrd="0" presId="urn:microsoft.com/office/officeart/2005/8/layout/process4"/>
    <dgm:cxn modelId="{2526EF1C-C5C1-4598-9531-F515A4E664F4}" type="presParOf" srcId="{4C66E73D-0241-45FB-AC9C-833CD7791AA2}" destId="{3B622A2A-C9DF-4BDD-A882-52A8E7F9AF51}" srcOrd="1" destOrd="0" presId="urn:microsoft.com/office/officeart/2005/8/layout/process4"/>
    <dgm:cxn modelId="{4ADD50B7-7486-4E32-ACA4-C9D37B1DB5ED}" type="presParOf" srcId="{4C66E73D-0241-45FB-AC9C-833CD7791AA2}" destId="{7D76A039-E605-40FA-86C1-FDBF21E5A75C}" srcOrd="2" destOrd="0" presId="urn:microsoft.com/office/officeart/2005/8/layout/process4"/>
    <dgm:cxn modelId="{A4E5C95C-BFD2-42AC-A35F-A5BF41D40381}" type="presParOf" srcId="{7D76A039-E605-40FA-86C1-FDBF21E5A75C}" destId="{C72A8F63-DAD3-4693-9A51-A0CE5F650219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4C8839-FC7D-4FA8-B854-510D705F3BAF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972E40B7-9DF6-4D69-8330-FA60C0BA55D8}">
      <dgm:prSet phldrT="[텍스트]" custT="1"/>
      <dgm:spPr/>
      <dgm:t>
        <a:bodyPr/>
        <a:lstStyle/>
        <a:p>
          <a:pPr latinLnBrk="1"/>
          <a:r>
            <a:rPr lang="ko-KR" altLang="en-US" sz="1400" dirty="0" smtClean="0"/>
            <a:t>결국</a:t>
          </a:r>
          <a:endParaRPr lang="ko-KR" altLang="en-US" sz="1400" dirty="0"/>
        </a:p>
      </dgm:t>
    </dgm:pt>
    <dgm:pt modelId="{675C0D18-EB52-4F45-BFE3-CFB0A79A17DF}" type="parTrans" cxnId="{6647C65A-1804-40C3-9E35-30B46D79095D}">
      <dgm:prSet/>
      <dgm:spPr/>
      <dgm:t>
        <a:bodyPr/>
        <a:lstStyle/>
        <a:p>
          <a:pPr latinLnBrk="1"/>
          <a:endParaRPr lang="ko-KR" altLang="en-US" sz="1400"/>
        </a:p>
      </dgm:t>
    </dgm:pt>
    <dgm:pt modelId="{D0F1E2C2-D677-4CCD-9E08-60322BA9C766}" type="sibTrans" cxnId="{6647C65A-1804-40C3-9E35-30B46D79095D}">
      <dgm:prSet/>
      <dgm:spPr/>
      <dgm:t>
        <a:bodyPr/>
        <a:lstStyle/>
        <a:p>
          <a:pPr latinLnBrk="1"/>
          <a:endParaRPr lang="ko-KR" altLang="en-US" sz="1400"/>
        </a:p>
      </dgm:t>
    </dgm:pt>
    <dgm:pt modelId="{E4B48F55-E545-48CD-8886-FC6DA78E6B6A}">
      <dgm:prSet phldrT="[텍스트]" custT="1"/>
      <dgm:spPr/>
      <dgm:t>
        <a:bodyPr/>
        <a:lstStyle/>
        <a:p>
          <a:pPr latinLnBrk="1"/>
          <a:r>
            <a:rPr lang="ko-KR" altLang="en-US" sz="1400" dirty="0" smtClean="0"/>
            <a:t>이 상황을 극복 할 수 있는 방법</a:t>
          </a:r>
          <a:endParaRPr lang="ko-KR" altLang="en-US" sz="1400" dirty="0"/>
        </a:p>
      </dgm:t>
    </dgm:pt>
    <dgm:pt modelId="{7F57D25E-EFD5-4379-B109-5BBEE12AE758}" type="parTrans" cxnId="{2A413F9D-B9CA-43A2-A35C-426DAF49629B}">
      <dgm:prSet/>
      <dgm:spPr/>
      <dgm:t>
        <a:bodyPr/>
        <a:lstStyle/>
        <a:p>
          <a:pPr latinLnBrk="1"/>
          <a:endParaRPr lang="ko-KR" altLang="en-US" sz="1400"/>
        </a:p>
      </dgm:t>
    </dgm:pt>
    <dgm:pt modelId="{CC7826D0-2680-4C7B-B74C-E5584567D1B8}" type="sibTrans" cxnId="{2A413F9D-B9CA-43A2-A35C-426DAF49629B}">
      <dgm:prSet/>
      <dgm:spPr/>
      <dgm:t>
        <a:bodyPr/>
        <a:lstStyle/>
        <a:p>
          <a:pPr latinLnBrk="1"/>
          <a:endParaRPr lang="ko-KR" altLang="en-US" sz="1400"/>
        </a:p>
      </dgm:t>
    </dgm:pt>
    <dgm:pt modelId="{238D72B0-491A-424B-B8F5-86203607E0C8}">
      <dgm:prSet phldrT="[텍스트]" custT="1"/>
      <dgm:spPr/>
      <dgm:t>
        <a:bodyPr/>
        <a:lstStyle/>
        <a:p>
          <a:pPr latinLnBrk="1"/>
          <a:r>
            <a:rPr lang="ko-KR" altLang="en-US" sz="1400" dirty="0" smtClean="0"/>
            <a:t>이유</a:t>
          </a:r>
          <a:endParaRPr lang="ko-KR" altLang="en-US" sz="1400" dirty="0"/>
        </a:p>
      </dgm:t>
    </dgm:pt>
    <dgm:pt modelId="{AFF47EEB-1EDA-484A-8169-73DDD6998D8F}" type="parTrans" cxnId="{5F7A5A4F-D94A-4348-9F73-5ADEA66A6EFD}">
      <dgm:prSet/>
      <dgm:spPr/>
      <dgm:t>
        <a:bodyPr/>
        <a:lstStyle/>
        <a:p>
          <a:pPr latinLnBrk="1"/>
          <a:endParaRPr lang="ko-KR" altLang="en-US" sz="1400"/>
        </a:p>
      </dgm:t>
    </dgm:pt>
    <dgm:pt modelId="{1615497E-C4C8-439C-AE18-64578A0C0668}" type="sibTrans" cxnId="{5F7A5A4F-D94A-4348-9F73-5ADEA66A6EFD}">
      <dgm:prSet/>
      <dgm:spPr/>
      <dgm:t>
        <a:bodyPr/>
        <a:lstStyle/>
        <a:p>
          <a:pPr latinLnBrk="1"/>
          <a:endParaRPr lang="ko-KR" altLang="en-US" sz="1400"/>
        </a:p>
      </dgm:t>
    </dgm:pt>
    <dgm:pt modelId="{4C4CDA42-0C8B-4EFC-ADF1-E4CD8070B989}">
      <dgm:prSet custT="1"/>
      <dgm:spPr/>
      <dgm:t>
        <a:bodyPr/>
        <a:lstStyle/>
        <a:p>
          <a:pPr latinLnBrk="1"/>
          <a:r>
            <a:rPr lang="ko-KR" altLang="en-US" sz="1400" dirty="0" smtClean="0"/>
            <a:t>정부는 결국 현실을 알게 됨</a:t>
          </a:r>
          <a:endParaRPr lang="ko-KR" altLang="en-US" sz="1400" dirty="0"/>
        </a:p>
      </dgm:t>
    </dgm:pt>
    <dgm:pt modelId="{AF1B0E8B-26BE-4E7B-85AA-DF4101DD956C}" type="parTrans" cxnId="{04554FA2-9067-449F-9B7B-F9F0D18AF414}">
      <dgm:prSet/>
      <dgm:spPr/>
      <dgm:t>
        <a:bodyPr/>
        <a:lstStyle/>
        <a:p>
          <a:pPr latinLnBrk="1"/>
          <a:endParaRPr lang="ko-KR" altLang="en-US" sz="1400"/>
        </a:p>
      </dgm:t>
    </dgm:pt>
    <dgm:pt modelId="{771EEC82-A37F-49D0-870E-823BE3D96116}" type="sibTrans" cxnId="{04554FA2-9067-449F-9B7B-F9F0D18AF414}">
      <dgm:prSet/>
      <dgm:spPr/>
      <dgm:t>
        <a:bodyPr/>
        <a:lstStyle/>
        <a:p>
          <a:pPr latinLnBrk="1"/>
          <a:endParaRPr lang="ko-KR" altLang="en-US" sz="1400"/>
        </a:p>
      </dgm:t>
    </dgm:pt>
    <dgm:pt modelId="{FDFB9F2E-8E60-49DE-A17E-0162C1E9CBB0}">
      <dgm:prSet custT="1"/>
      <dgm:spPr/>
      <dgm:t>
        <a:bodyPr/>
        <a:lstStyle/>
        <a:p>
          <a:pPr latinLnBrk="1"/>
          <a:r>
            <a:rPr lang="ko-KR" altLang="en-US" sz="1400" dirty="0" smtClean="0"/>
            <a:t>금리를 상승시키는 것</a:t>
          </a:r>
          <a:endParaRPr lang="ko-KR" altLang="en-US" sz="1400" dirty="0"/>
        </a:p>
      </dgm:t>
    </dgm:pt>
    <dgm:pt modelId="{A958A3F8-5AB2-4DA2-BE1E-7C2506C783B5}" type="parTrans" cxnId="{E9F53109-7D1F-43E9-A9B6-B90042F1DCC4}">
      <dgm:prSet/>
      <dgm:spPr/>
      <dgm:t>
        <a:bodyPr/>
        <a:lstStyle/>
        <a:p>
          <a:pPr latinLnBrk="1"/>
          <a:endParaRPr lang="ko-KR" altLang="en-US" sz="1400"/>
        </a:p>
      </dgm:t>
    </dgm:pt>
    <dgm:pt modelId="{245E074E-2DD8-466B-8EEC-CD1832B2B4E9}" type="sibTrans" cxnId="{E9F53109-7D1F-43E9-A9B6-B90042F1DCC4}">
      <dgm:prSet/>
      <dgm:spPr/>
      <dgm:t>
        <a:bodyPr/>
        <a:lstStyle/>
        <a:p>
          <a:pPr latinLnBrk="1"/>
          <a:endParaRPr lang="ko-KR" altLang="en-US" sz="1400"/>
        </a:p>
      </dgm:t>
    </dgm:pt>
    <dgm:pt modelId="{8C76F3E1-4817-4098-BC30-B5703ED40CAE}">
      <dgm:prSet custT="1"/>
      <dgm:spPr/>
      <dgm:t>
        <a:bodyPr/>
        <a:lstStyle/>
        <a:p>
          <a:pPr latinLnBrk="1"/>
          <a:r>
            <a:rPr lang="ko-KR" altLang="en-US" sz="1400" dirty="0" smtClean="0"/>
            <a:t>고금리 정책</a:t>
          </a:r>
          <a:endParaRPr lang="ko-KR" altLang="en-US" sz="1400" dirty="0"/>
        </a:p>
      </dgm:t>
    </dgm:pt>
    <dgm:pt modelId="{A06BD47A-F594-4596-BC2D-AAB56E92B8F3}" type="parTrans" cxnId="{B3D5184A-E5FB-4116-AC4C-F9B15FBD88EC}">
      <dgm:prSet/>
      <dgm:spPr/>
      <dgm:t>
        <a:bodyPr/>
        <a:lstStyle/>
        <a:p>
          <a:pPr latinLnBrk="1"/>
          <a:endParaRPr lang="ko-KR" altLang="en-US" sz="1400"/>
        </a:p>
      </dgm:t>
    </dgm:pt>
    <dgm:pt modelId="{865B9A4B-21FE-4BA7-8544-83080BC28E83}" type="sibTrans" cxnId="{B3D5184A-E5FB-4116-AC4C-F9B15FBD88EC}">
      <dgm:prSet/>
      <dgm:spPr/>
      <dgm:t>
        <a:bodyPr/>
        <a:lstStyle/>
        <a:p>
          <a:pPr latinLnBrk="1"/>
          <a:endParaRPr lang="ko-KR" altLang="en-US" sz="1400"/>
        </a:p>
      </dgm:t>
    </dgm:pt>
    <dgm:pt modelId="{90253DE8-7287-43C3-8BF6-9DE390B72CA3}">
      <dgm:prSet custT="1"/>
      <dgm:spPr/>
      <dgm:t>
        <a:bodyPr/>
        <a:lstStyle/>
        <a:p>
          <a:pPr latinLnBrk="1"/>
          <a:r>
            <a:rPr lang="ko-KR" altLang="en-US" sz="1400" dirty="0" smtClean="0"/>
            <a:t>시중에 돈이 넘쳐나기 때문에</a:t>
          </a:r>
          <a:r>
            <a:rPr lang="en-US" altLang="ko-KR" sz="1400" dirty="0" smtClean="0"/>
            <a:t>, </a:t>
          </a:r>
          <a:r>
            <a:rPr lang="ko-KR" altLang="en-US" sz="1400" dirty="0" smtClean="0"/>
            <a:t>이를 다시 거두어들이는 것</a:t>
          </a:r>
          <a:endParaRPr lang="ko-KR" altLang="en-US" sz="1400" dirty="0"/>
        </a:p>
      </dgm:t>
    </dgm:pt>
    <dgm:pt modelId="{AC07FD2D-B741-48C2-BE0A-EF8CF239B493}" type="parTrans" cxnId="{78FEDAEB-DE7C-477D-A407-43BF28FE05F6}">
      <dgm:prSet/>
      <dgm:spPr/>
      <dgm:t>
        <a:bodyPr/>
        <a:lstStyle/>
        <a:p>
          <a:pPr latinLnBrk="1"/>
          <a:endParaRPr lang="ko-KR" altLang="en-US" sz="1400"/>
        </a:p>
      </dgm:t>
    </dgm:pt>
    <dgm:pt modelId="{DF95C19C-F3F4-43D2-8579-DC579947D1F6}" type="sibTrans" cxnId="{78FEDAEB-DE7C-477D-A407-43BF28FE05F6}">
      <dgm:prSet/>
      <dgm:spPr/>
      <dgm:t>
        <a:bodyPr/>
        <a:lstStyle/>
        <a:p>
          <a:pPr latinLnBrk="1"/>
          <a:endParaRPr lang="ko-KR" altLang="en-US" sz="1400"/>
        </a:p>
      </dgm:t>
    </dgm:pt>
    <dgm:pt modelId="{FF306DCF-824F-481B-8C96-F7BEBBC8CBBB}">
      <dgm:prSet custT="1"/>
      <dgm:spPr/>
      <dgm:t>
        <a:bodyPr/>
        <a:lstStyle/>
        <a:p>
          <a:pPr latinLnBrk="1"/>
          <a:r>
            <a:rPr lang="en-US" altLang="ko-KR" sz="1400" dirty="0" smtClean="0"/>
            <a:t>2.5%</a:t>
          </a:r>
          <a:r>
            <a:rPr lang="ko-KR" altLang="en-US" sz="1400" dirty="0" smtClean="0"/>
            <a:t>이던 금리는 </a:t>
          </a:r>
          <a:r>
            <a:rPr lang="en-US" altLang="ko-KR" sz="1400" dirty="0" smtClean="0"/>
            <a:t>2</a:t>
          </a:r>
          <a:r>
            <a:rPr lang="ko-KR" altLang="en-US" sz="1400" dirty="0" smtClean="0"/>
            <a:t>년 사이에 </a:t>
          </a:r>
          <a:r>
            <a:rPr lang="en-US" altLang="ko-KR" sz="1400" dirty="0" smtClean="0"/>
            <a:t>6.0%</a:t>
          </a:r>
          <a:r>
            <a:rPr lang="ko-KR" altLang="en-US" sz="1400" dirty="0" smtClean="0"/>
            <a:t>까지 오른다</a:t>
          </a:r>
          <a:r>
            <a:rPr lang="en-US" altLang="ko-KR" sz="1400" dirty="0" smtClean="0"/>
            <a:t>.</a:t>
          </a:r>
          <a:endParaRPr lang="ko-KR" altLang="en-US" sz="1400" dirty="0"/>
        </a:p>
      </dgm:t>
    </dgm:pt>
    <dgm:pt modelId="{CDE486F1-5C46-4A48-9982-6F95F6BA7608}" type="parTrans" cxnId="{F626854D-67DD-435F-800C-50B3AA026010}">
      <dgm:prSet/>
      <dgm:spPr/>
      <dgm:t>
        <a:bodyPr/>
        <a:lstStyle/>
        <a:p>
          <a:pPr latinLnBrk="1"/>
          <a:endParaRPr lang="ko-KR" altLang="en-US" sz="1400"/>
        </a:p>
      </dgm:t>
    </dgm:pt>
    <dgm:pt modelId="{B4D7DB50-14A5-45FD-96C6-004E5AF73F94}" type="sibTrans" cxnId="{F626854D-67DD-435F-800C-50B3AA026010}">
      <dgm:prSet/>
      <dgm:spPr/>
      <dgm:t>
        <a:bodyPr/>
        <a:lstStyle/>
        <a:p>
          <a:pPr latinLnBrk="1"/>
          <a:endParaRPr lang="ko-KR" altLang="en-US" sz="1400"/>
        </a:p>
      </dgm:t>
    </dgm:pt>
    <dgm:pt modelId="{68CB5BCA-9EEB-4153-B346-1D3ED41B2458}">
      <dgm:prSet custT="1"/>
      <dgm:spPr/>
      <dgm:t>
        <a:bodyPr/>
        <a:lstStyle/>
        <a:p>
          <a:pPr latinLnBrk="1"/>
          <a:r>
            <a:rPr lang="ko-KR" altLang="en-US" sz="1400" dirty="0" smtClean="0"/>
            <a:t>신규부동산에 대출을 금지하는 정책을 펼침</a:t>
          </a:r>
          <a:r>
            <a:rPr lang="en-US" altLang="ko-KR" sz="1400" dirty="0" smtClean="0"/>
            <a:t> </a:t>
          </a:r>
          <a:endParaRPr lang="ko-KR" altLang="en-US" sz="1400" dirty="0"/>
        </a:p>
      </dgm:t>
    </dgm:pt>
    <dgm:pt modelId="{B3C420B1-95D2-456E-AF57-FA42D5906439}" type="parTrans" cxnId="{89F93258-8453-4278-8CF3-E576478A1AE1}">
      <dgm:prSet/>
      <dgm:spPr/>
      <dgm:t>
        <a:bodyPr/>
        <a:lstStyle/>
        <a:p>
          <a:pPr latinLnBrk="1"/>
          <a:endParaRPr lang="ko-KR" altLang="en-US" sz="1400"/>
        </a:p>
      </dgm:t>
    </dgm:pt>
    <dgm:pt modelId="{8813B74E-D872-40DF-A35D-58D19046993A}" type="sibTrans" cxnId="{89F93258-8453-4278-8CF3-E576478A1AE1}">
      <dgm:prSet/>
      <dgm:spPr/>
      <dgm:t>
        <a:bodyPr/>
        <a:lstStyle/>
        <a:p>
          <a:pPr latinLnBrk="1"/>
          <a:endParaRPr lang="ko-KR" altLang="en-US" sz="1400"/>
        </a:p>
      </dgm:t>
    </dgm:pt>
    <dgm:pt modelId="{AD263040-5EEC-49E0-81B5-BFBA12A23D37}">
      <dgm:prSet custT="1"/>
      <dgm:spPr/>
      <dgm:t>
        <a:bodyPr/>
        <a:lstStyle/>
        <a:p>
          <a:pPr latinLnBrk="1"/>
          <a:r>
            <a:rPr lang="ko-KR" altLang="en-US" sz="1400" dirty="0" smtClean="0"/>
            <a:t>여기서 금리가 오른다는 것 </a:t>
          </a:r>
          <a:endParaRPr lang="ko-KR" altLang="en-US" sz="1400" dirty="0"/>
        </a:p>
      </dgm:t>
    </dgm:pt>
    <dgm:pt modelId="{4651908B-5D41-416B-A2E8-853DF4A0BD0F}" type="parTrans" cxnId="{8D1023C3-97BB-48AB-9A86-E67092D2D297}">
      <dgm:prSet/>
      <dgm:spPr/>
      <dgm:t>
        <a:bodyPr/>
        <a:lstStyle/>
        <a:p>
          <a:pPr latinLnBrk="1"/>
          <a:endParaRPr lang="ko-KR" altLang="en-US" sz="1400"/>
        </a:p>
      </dgm:t>
    </dgm:pt>
    <dgm:pt modelId="{3AFDDA6B-35F8-4FD4-9B02-D57E9D9803B7}" type="sibTrans" cxnId="{8D1023C3-97BB-48AB-9A86-E67092D2D297}">
      <dgm:prSet/>
      <dgm:spPr/>
      <dgm:t>
        <a:bodyPr/>
        <a:lstStyle/>
        <a:p>
          <a:pPr latinLnBrk="1"/>
          <a:endParaRPr lang="ko-KR" altLang="en-US" sz="1400"/>
        </a:p>
      </dgm:t>
    </dgm:pt>
    <dgm:pt modelId="{E8209844-B4EF-49DC-9436-E1C3D4E0C089}">
      <dgm:prSet custT="1"/>
      <dgm:spPr/>
      <dgm:t>
        <a:bodyPr/>
        <a:lstStyle/>
        <a:p>
          <a:pPr latinLnBrk="1"/>
          <a:r>
            <a:rPr lang="ko-KR" altLang="en-US" sz="1400" dirty="0" smtClean="0"/>
            <a:t>이것이 바로 버블이 무너지게 된다는 신호</a:t>
          </a:r>
          <a:endParaRPr lang="ko-KR" altLang="en-US" sz="1400" dirty="0"/>
        </a:p>
      </dgm:t>
    </dgm:pt>
    <dgm:pt modelId="{2DB3E15D-934D-4AC5-A57B-C195D1944FA1}" type="parTrans" cxnId="{D17661DC-A9EE-49EB-95CC-8D4B17CC490C}">
      <dgm:prSet/>
      <dgm:spPr/>
      <dgm:t>
        <a:bodyPr/>
        <a:lstStyle/>
        <a:p>
          <a:pPr latinLnBrk="1"/>
          <a:endParaRPr lang="ko-KR" altLang="en-US" sz="1400"/>
        </a:p>
      </dgm:t>
    </dgm:pt>
    <dgm:pt modelId="{73C152E9-A9B5-4CA9-AFA8-39F95C32E876}" type="sibTrans" cxnId="{D17661DC-A9EE-49EB-95CC-8D4B17CC490C}">
      <dgm:prSet/>
      <dgm:spPr/>
      <dgm:t>
        <a:bodyPr/>
        <a:lstStyle/>
        <a:p>
          <a:pPr latinLnBrk="1"/>
          <a:endParaRPr lang="ko-KR" altLang="en-US" sz="1400"/>
        </a:p>
      </dgm:t>
    </dgm:pt>
    <dgm:pt modelId="{57A3752B-BF7E-4CD9-8BB1-01A142DCA684}">
      <dgm:prSet custT="1"/>
      <dgm:spPr/>
      <dgm:t>
        <a:bodyPr/>
        <a:lstStyle/>
        <a:p>
          <a:pPr latinLnBrk="1"/>
          <a:r>
            <a:rPr lang="ko-KR" altLang="en-US" sz="1400" dirty="0" smtClean="0"/>
            <a:t>그래서 실물위기가 오기 전에 먼저 금융위기가 닥친다</a:t>
          </a:r>
          <a:r>
            <a:rPr lang="en-US" altLang="ko-KR" sz="1400" dirty="0" smtClean="0"/>
            <a:t>.</a:t>
          </a:r>
          <a:endParaRPr lang="ko-KR" altLang="en-US" sz="1400" dirty="0"/>
        </a:p>
      </dgm:t>
    </dgm:pt>
    <dgm:pt modelId="{03CFF80A-6B1C-469E-8AB3-325E3D24BFD8}" type="parTrans" cxnId="{71CF1F5F-9206-4166-B015-35AD5861792A}">
      <dgm:prSet/>
      <dgm:spPr/>
      <dgm:t>
        <a:bodyPr/>
        <a:lstStyle/>
        <a:p>
          <a:pPr latinLnBrk="1"/>
          <a:endParaRPr lang="ko-KR" altLang="en-US" sz="1400"/>
        </a:p>
      </dgm:t>
    </dgm:pt>
    <dgm:pt modelId="{D6976578-5DE4-42CB-844C-2FCC29F38759}" type="sibTrans" cxnId="{71CF1F5F-9206-4166-B015-35AD5861792A}">
      <dgm:prSet/>
      <dgm:spPr/>
      <dgm:t>
        <a:bodyPr/>
        <a:lstStyle/>
        <a:p>
          <a:pPr latinLnBrk="1"/>
          <a:endParaRPr lang="ko-KR" altLang="en-US" sz="1400"/>
        </a:p>
      </dgm:t>
    </dgm:pt>
    <dgm:pt modelId="{C5D1F374-CF9E-40E0-B0D5-E654F4E3D83A}">
      <dgm:prSet custT="1"/>
      <dgm:spPr/>
      <dgm:t>
        <a:bodyPr/>
        <a:lstStyle/>
        <a:p>
          <a:pPr latinLnBrk="1"/>
          <a:r>
            <a:rPr lang="ko-KR" altLang="en-US" sz="1400" dirty="0" smtClean="0"/>
            <a:t>당시 일본은 </a:t>
          </a:r>
          <a:r>
            <a:rPr lang="en-US" altLang="ko-KR" sz="1400" dirty="0" smtClean="0"/>
            <a:t>17</a:t>
          </a:r>
          <a:r>
            <a:rPr lang="ko-KR" altLang="en-US" sz="1400" dirty="0" smtClean="0"/>
            <a:t>개 은행 </a:t>
          </a:r>
          <a:r>
            <a:rPr lang="en-US" altLang="ko-KR" sz="1400" dirty="0" smtClean="0"/>
            <a:t>24</a:t>
          </a:r>
          <a:r>
            <a:rPr lang="ko-KR" altLang="en-US" sz="1400" dirty="0" smtClean="0"/>
            <a:t>개 신용금고 등 </a:t>
          </a:r>
          <a:r>
            <a:rPr lang="en-US" altLang="ko-KR" sz="1400" dirty="0" smtClean="0"/>
            <a:t/>
          </a:r>
          <a:br>
            <a:rPr lang="en-US" altLang="ko-KR" sz="1400" dirty="0" smtClean="0"/>
          </a:br>
          <a:r>
            <a:rPr lang="en-US" altLang="ko-KR" sz="1400" dirty="0" smtClean="0"/>
            <a:t>124</a:t>
          </a:r>
          <a:r>
            <a:rPr lang="ko-KR" altLang="en-US" sz="1400" dirty="0" smtClean="0"/>
            <a:t>개의 금융기관이 파산하는 지경에 이름</a:t>
          </a:r>
          <a:r>
            <a:rPr lang="en-US" altLang="ko-KR" sz="1400" dirty="0" smtClean="0"/>
            <a:t> </a:t>
          </a:r>
          <a:endParaRPr lang="ko-KR" altLang="en-US" sz="1400" dirty="0"/>
        </a:p>
      </dgm:t>
    </dgm:pt>
    <dgm:pt modelId="{87674D9E-9850-43C5-A07A-C867CE8706D5}" type="parTrans" cxnId="{F43E49A1-FEE3-467F-AA60-86AD1CB9BB05}">
      <dgm:prSet/>
      <dgm:spPr/>
      <dgm:t>
        <a:bodyPr/>
        <a:lstStyle/>
        <a:p>
          <a:pPr latinLnBrk="1"/>
          <a:endParaRPr lang="ko-KR" altLang="en-US" sz="1400"/>
        </a:p>
      </dgm:t>
    </dgm:pt>
    <dgm:pt modelId="{6A7D7531-7683-4974-BDD0-D64B376F166D}" type="sibTrans" cxnId="{F43E49A1-FEE3-467F-AA60-86AD1CB9BB05}">
      <dgm:prSet/>
      <dgm:spPr/>
      <dgm:t>
        <a:bodyPr/>
        <a:lstStyle/>
        <a:p>
          <a:pPr latinLnBrk="1"/>
          <a:endParaRPr lang="ko-KR" altLang="en-US" sz="1400"/>
        </a:p>
      </dgm:t>
    </dgm:pt>
    <dgm:pt modelId="{84D023CB-A8B5-4E7A-820F-082C79CB14AA}">
      <dgm:prSet custT="1"/>
      <dgm:spPr/>
      <dgm:t>
        <a:bodyPr/>
        <a:lstStyle/>
        <a:p>
          <a:pPr latinLnBrk="1"/>
          <a:r>
            <a:rPr lang="ko-KR" altLang="en-US" sz="1400" dirty="0" smtClean="0"/>
            <a:t>그렇게</a:t>
          </a:r>
          <a:endParaRPr lang="ko-KR" altLang="en-US" sz="1400" dirty="0"/>
        </a:p>
      </dgm:t>
    </dgm:pt>
    <dgm:pt modelId="{4284AFBC-E7B7-43BE-9513-19B7379CE42C}" type="parTrans" cxnId="{A96E5C69-1B51-4BE0-82FC-A39EB1BB5097}">
      <dgm:prSet/>
      <dgm:spPr/>
      <dgm:t>
        <a:bodyPr/>
        <a:lstStyle/>
        <a:p>
          <a:pPr latinLnBrk="1"/>
          <a:endParaRPr lang="ko-KR" altLang="en-US" sz="1400"/>
        </a:p>
      </dgm:t>
    </dgm:pt>
    <dgm:pt modelId="{6A836E01-E873-42A4-B2A7-68DE35AE0DD0}" type="sibTrans" cxnId="{A96E5C69-1B51-4BE0-82FC-A39EB1BB5097}">
      <dgm:prSet/>
      <dgm:spPr/>
      <dgm:t>
        <a:bodyPr/>
        <a:lstStyle/>
        <a:p>
          <a:pPr latinLnBrk="1"/>
          <a:endParaRPr lang="ko-KR" altLang="en-US" sz="1400"/>
        </a:p>
      </dgm:t>
    </dgm:pt>
    <dgm:pt modelId="{6C917E0D-008E-4225-A27D-82312EF7C867}">
      <dgm:prSet custT="1"/>
      <dgm:spPr/>
      <dgm:t>
        <a:bodyPr/>
        <a:lstStyle/>
        <a:p>
          <a:pPr latinLnBrk="1"/>
          <a:r>
            <a:rPr lang="ko-KR" altLang="en-US" sz="1400" dirty="0" smtClean="0"/>
            <a:t>버블붕괴</a:t>
          </a:r>
          <a:endParaRPr lang="ko-KR" altLang="en-US" sz="1400" dirty="0"/>
        </a:p>
      </dgm:t>
    </dgm:pt>
    <dgm:pt modelId="{A7A28D4D-73AE-4D22-A618-5B8E6CE7A24C}" type="parTrans" cxnId="{342A2472-E8E0-439E-A5D7-C64EA534EF8F}">
      <dgm:prSet/>
      <dgm:spPr/>
      <dgm:t>
        <a:bodyPr/>
        <a:lstStyle/>
        <a:p>
          <a:pPr latinLnBrk="1"/>
          <a:endParaRPr lang="ko-KR" altLang="en-US" sz="1400"/>
        </a:p>
      </dgm:t>
    </dgm:pt>
    <dgm:pt modelId="{D0D9AF90-E502-4DFC-9BD2-97D07AAC21F0}" type="sibTrans" cxnId="{342A2472-E8E0-439E-A5D7-C64EA534EF8F}">
      <dgm:prSet/>
      <dgm:spPr/>
      <dgm:t>
        <a:bodyPr/>
        <a:lstStyle/>
        <a:p>
          <a:pPr latinLnBrk="1"/>
          <a:endParaRPr lang="ko-KR" altLang="en-US" sz="1400"/>
        </a:p>
      </dgm:t>
    </dgm:pt>
    <dgm:pt modelId="{46D03610-DA07-4B01-BBF2-78CBA3CFE626}" type="pres">
      <dgm:prSet presAssocID="{6A4C8839-FC7D-4FA8-B854-510D705F3B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980502-D7A5-492F-905F-5467C637869A}" type="pres">
      <dgm:prSet presAssocID="{972E40B7-9DF6-4D69-8330-FA60C0BA55D8}" presName="parentLin" presStyleCnt="0"/>
      <dgm:spPr/>
    </dgm:pt>
    <dgm:pt modelId="{5132E288-F529-4C13-B4BB-946E0918F37D}" type="pres">
      <dgm:prSet presAssocID="{972E40B7-9DF6-4D69-8330-FA60C0BA55D8}" presName="parentLeftMargin" presStyleLbl="node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F05AAD93-51DE-4B3F-ABFA-F0D068026EB1}" type="pres">
      <dgm:prSet presAssocID="{972E40B7-9DF6-4D69-8330-FA60C0BA55D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6C9B2C-1431-4E8F-87C0-2CB80E7EADBB}" type="pres">
      <dgm:prSet presAssocID="{972E40B7-9DF6-4D69-8330-FA60C0BA55D8}" presName="negativeSpace" presStyleCnt="0"/>
      <dgm:spPr/>
    </dgm:pt>
    <dgm:pt modelId="{DB6F7C6B-4887-4356-9AAC-463959CEAF17}" type="pres">
      <dgm:prSet presAssocID="{972E40B7-9DF6-4D69-8330-FA60C0BA55D8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D6663A-8BFF-485D-A5CD-E3E9F5BC824A}" type="pres">
      <dgm:prSet presAssocID="{D0F1E2C2-D677-4CCD-9E08-60322BA9C766}" presName="spaceBetweenRectangles" presStyleCnt="0"/>
      <dgm:spPr/>
    </dgm:pt>
    <dgm:pt modelId="{9C3E43C6-37A7-492E-8702-89DF12CDC264}" type="pres">
      <dgm:prSet presAssocID="{E4B48F55-E545-48CD-8886-FC6DA78E6B6A}" presName="parentLin" presStyleCnt="0"/>
      <dgm:spPr/>
    </dgm:pt>
    <dgm:pt modelId="{1212DEAC-CBF7-4C5B-9030-35806E30AAF0}" type="pres">
      <dgm:prSet presAssocID="{E4B48F55-E545-48CD-8886-FC6DA78E6B6A}" presName="parentLeftMargin" presStyleLbl="node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F41D24FC-E594-4369-A782-C8F3250B6AD8}" type="pres">
      <dgm:prSet presAssocID="{E4B48F55-E545-48CD-8886-FC6DA78E6B6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53E473-1FC9-4CC8-86C4-68A0603EC641}" type="pres">
      <dgm:prSet presAssocID="{E4B48F55-E545-48CD-8886-FC6DA78E6B6A}" presName="negativeSpace" presStyleCnt="0"/>
      <dgm:spPr/>
    </dgm:pt>
    <dgm:pt modelId="{3E740874-539F-4F21-83AC-1796CB14E89B}" type="pres">
      <dgm:prSet presAssocID="{E4B48F55-E545-48CD-8886-FC6DA78E6B6A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BF3040-8E5A-4FF3-8F9C-349A0F436A32}" type="pres">
      <dgm:prSet presAssocID="{CC7826D0-2680-4C7B-B74C-E5584567D1B8}" presName="spaceBetweenRectangles" presStyleCnt="0"/>
      <dgm:spPr/>
    </dgm:pt>
    <dgm:pt modelId="{A2EAECE0-FF53-4ACF-8A3C-0B81B975A493}" type="pres">
      <dgm:prSet presAssocID="{238D72B0-491A-424B-B8F5-86203607E0C8}" presName="parentLin" presStyleCnt="0"/>
      <dgm:spPr/>
    </dgm:pt>
    <dgm:pt modelId="{316315DD-442A-4EBA-822D-F4915DF3B11B}" type="pres">
      <dgm:prSet presAssocID="{238D72B0-491A-424B-B8F5-86203607E0C8}" presName="parentLeftMargin" presStyleLbl="node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B1809C7A-7306-4319-8553-DB130786541E}" type="pres">
      <dgm:prSet presAssocID="{238D72B0-491A-424B-B8F5-86203607E0C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06E6FC2-26BE-4EC3-9E5D-1E7E4644C8AB}" type="pres">
      <dgm:prSet presAssocID="{238D72B0-491A-424B-B8F5-86203607E0C8}" presName="negativeSpace" presStyleCnt="0"/>
      <dgm:spPr/>
    </dgm:pt>
    <dgm:pt modelId="{35DE087A-5AA1-4663-8426-826A6C43FBEB}" type="pres">
      <dgm:prSet presAssocID="{238D72B0-491A-424B-B8F5-86203607E0C8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AA5FA40-94FB-477B-B7C3-FA960CC19132}" type="pres">
      <dgm:prSet presAssocID="{1615497E-C4C8-439C-AE18-64578A0C0668}" presName="spaceBetweenRectangles" presStyleCnt="0"/>
      <dgm:spPr/>
    </dgm:pt>
    <dgm:pt modelId="{1B01E8B0-024D-42E8-B050-7EF486363AF6}" type="pres">
      <dgm:prSet presAssocID="{8C76F3E1-4817-4098-BC30-B5703ED40CAE}" presName="parentLin" presStyleCnt="0"/>
      <dgm:spPr/>
    </dgm:pt>
    <dgm:pt modelId="{4B66B0E3-AAA6-40F2-B3CD-0D4BCD30A38A}" type="pres">
      <dgm:prSet presAssocID="{8C76F3E1-4817-4098-BC30-B5703ED40CAE}" presName="parentLeftMargin" presStyleLbl="node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B3E1BE3F-1ED9-4EC4-AB98-6ADC9FBCA433}" type="pres">
      <dgm:prSet presAssocID="{8C76F3E1-4817-4098-BC30-B5703ED40CA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391E46D-F0DC-4736-81BB-D4594480FB34}" type="pres">
      <dgm:prSet presAssocID="{8C76F3E1-4817-4098-BC30-B5703ED40CAE}" presName="negativeSpace" presStyleCnt="0"/>
      <dgm:spPr/>
    </dgm:pt>
    <dgm:pt modelId="{82001286-C7BB-4D1C-BEC2-CBFAC84FABE7}" type="pres">
      <dgm:prSet presAssocID="{8C76F3E1-4817-4098-BC30-B5703ED40CAE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4FB4111-1A9D-4A42-BCC5-6005295CD6FB}" type="pres">
      <dgm:prSet presAssocID="{865B9A4B-21FE-4BA7-8544-83080BC28E83}" presName="spaceBetweenRectangles" presStyleCnt="0"/>
      <dgm:spPr/>
    </dgm:pt>
    <dgm:pt modelId="{AEDDD67F-931C-459D-9459-47849B1D56FB}" type="pres">
      <dgm:prSet presAssocID="{AD263040-5EEC-49E0-81B5-BFBA12A23D37}" presName="parentLin" presStyleCnt="0"/>
      <dgm:spPr/>
    </dgm:pt>
    <dgm:pt modelId="{734604FF-FCEC-488B-96F3-B8AA8CBBD9DD}" type="pres">
      <dgm:prSet presAssocID="{AD263040-5EEC-49E0-81B5-BFBA12A23D37}" presName="parentLeftMargin" presStyleLbl="node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2B05FB38-BDA5-484E-9C99-5DF4686FA2C9}" type="pres">
      <dgm:prSet presAssocID="{AD263040-5EEC-49E0-81B5-BFBA12A23D3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FA33A29-2EAC-4135-BD2B-1EE975A6F680}" type="pres">
      <dgm:prSet presAssocID="{AD263040-5EEC-49E0-81B5-BFBA12A23D37}" presName="negativeSpace" presStyleCnt="0"/>
      <dgm:spPr/>
    </dgm:pt>
    <dgm:pt modelId="{3A00F393-A4D3-4683-B269-1DD35BD6367D}" type="pres">
      <dgm:prSet presAssocID="{AD263040-5EEC-49E0-81B5-BFBA12A23D37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8F04D29-F628-4CB3-A75F-9CCA3B4C246F}" type="pres">
      <dgm:prSet presAssocID="{3AFDDA6B-35F8-4FD4-9B02-D57E9D9803B7}" presName="spaceBetweenRectangles" presStyleCnt="0"/>
      <dgm:spPr/>
    </dgm:pt>
    <dgm:pt modelId="{ABEBD41B-61AE-4489-BFF8-F455C7760B83}" type="pres">
      <dgm:prSet presAssocID="{84D023CB-A8B5-4E7A-820F-082C79CB14AA}" presName="parentLin" presStyleCnt="0"/>
      <dgm:spPr/>
    </dgm:pt>
    <dgm:pt modelId="{F179AEE6-565A-41A0-8F43-3C54F9EC4D32}" type="pres">
      <dgm:prSet presAssocID="{84D023CB-A8B5-4E7A-820F-082C79CB14AA}" presName="parentLeftMargin" presStyleLbl="node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2AFAF3FE-2FC0-4AC7-8CDD-152E7E57F03E}" type="pres">
      <dgm:prSet presAssocID="{84D023CB-A8B5-4E7A-820F-082C79CB14A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2DD49E5-341F-4289-9E8C-235D64B948E9}" type="pres">
      <dgm:prSet presAssocID="{84D023CB-A8B5-4E7A-820F-082C79CB14AA}" presName="negativeSpace" presStyleCnt="0"/>
      <dgm:spPr/>
    </dgm:pt>
    <dgm:pt modelId="{15569811-EAEF-40AD-ABB1-8B62D84BF728}" type="pres">
      <dgm:prSet presAssocID="{84D023CB-A8B5-4E7A-820F-082C79CB14AA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7218311-1C94-44F4-AEFA-3AD376D16267}" type="presOf" srcId="{8C76F3E1-4817-4098-BC30-B5703ED40CAE}" destId="{B3E1BE3F-1ED9-4EC4-AB98-6ADC9FBCA433}" srcOrd="1" destOrd="0" presId="urn:microsoft.com/office/officeart/2005/8/layout/list1"/>
    <dgm:cxn modelId="{F43E49A1-FEE3-467F-AA60-86AD1CB9BB05}" srcId="{AD263040-5EEC-49E0-81B5-BFBA12A23D37}" destId="{C5D1F374-CF9E-40E0-B0D5-E654F4E3D83A}" srcOrd="2" destOrd="0" parTransId="{87674D9E-9850-43C5-A07A-C867CE8706D5}" sibTransId="{6A7D7531-7683-4974-BDD0-D64B376F166D}"/>
    <dgm:cxn modelId="{CDDC20BF-222A-40D9-B583-324186E23730}" type="presOf" srcId="{FF306DCF-824F-481B-8C96-F7BEBBC8CBBB}" destId="{82001286-C7BB-4D1C-BEC2-CBFAC84FABE7}" srcOrd="0" destOrd="0" presId="urn:microsoft.com/office/officeart/2005/8/layout/list1"/>
    <dgm:cxn modelId="{78FEDAEB-DE7C-477D-A407-43BF28FE05F6}" srcId="{238D72B0-491A-424B-B8F5-86203607E0C8}" destId="{90253DE8-7287-43C3-8BF6-9DE390B72CA3}" srcOrd="0" destOrd="0" parTransId="{AC07FD2D-B741-48C2-BE0A-EF8CF239B493}" sibTransId="{DF95C19C-F3F4-43D2-8579-DC579947D1F6}"/>
    <dgm:cxn modelId="{B86A67CB-4CC6-47CD-9808-B8B3E585705A}" type="presOf" srcId="{238D72B0-491A-424B-B8F5-86203607E0C8}" destId="{B1809C7A-7306-4319-8553-DB130786541E}" srcOrd="1" destOrd="0" presId="urn:microsoft.com/office/officeart/2005/8/layout/list1"/>
    <dgm:cxn modelId="{342A2472-E8E0-439E-A5D7-C64EA534EF8F}" srcId="{84D023CB-A8B5-4E7A-820F-082C79CB14AA}" destId="{6C917E0D-008E-4225-A27D-82312EF7C867}" srcOrd="0" destOrd="0" parTransId="{A7A28D4D-73AE-4D22-A618-5B8E6CE7A24C}" sibTransId="{D0D9AF90-E502-4DFC-9BD2-97D07AAC21F0}"/>
    <dgm:cxn modelId="{2414CB21-018D-4822-9E64-0B349AAAAF51}" type="presOf" srcId="{57A3752B-BF7E-4CD9-8BB1-01A142DCA684}" destId="{3A00F393-A4D3-4683-B269-1DD35BD6367D}" srcOrd="0" destOrd="1" presId="urn:microsoft.com/office/officeart/2005/8/layout/list1"/>
    <dgm:cxn modelId="{FCC82F3A-AB36-4DB2-9440-0D07C2121F27}" type="presOf" srcId="{68CB5BCA-9EEB-4153-B346-1D3ED41B2458}" destId="{82001286-C7BB-4D1C-BEC2-CBFAC84FABE7}" srcOrd="0" destOrd="1" presId="urn:microsoft.com/office/officeart/2005/8/layout/list1"/>
    <dgm:cxn modelId="{2A413F9D-B9CA-43A2-A35C-426DAF49629B}" srcId="{6A4C8839-FC7D-4FA8-B854-510D705F3BAF}" destId="{E4B48F55-E545-48CD-8886-FC6DA78E6B6A}" srcOrd="1" destOrd="0" parTransId="{7F57D25E-EFD5-4379-B109-5BBEE12AE758}" sibTransId="{CC7826D0-2680-4C7B-B74C-E5584567D1B8}"/>
    <dgm:cxn modelId="{5F7A5A4F-D94A-4348-9F73-5ADEA66A6EFD}" srcId="{6A4C8839-FC7D-4FA8-B854-510D705F3BAF}" destId="{238D72B0-491A-424B-B8F5-86203607E0C8}" srcOrd="2" destOrd="0" parTransId="{AFF47EEB-1EDA-484A-8169-73DDD6998D8F}" sibTransId="{1615497E-C4C8-439C-AE18-64578A0C0668}"/>
    <dgm:cxn modelId="{F626854D-67DD-435F-800C-50B3AA026010}" srcId="{8C76F3E1-4817-4098-BC30-B5703ED40CAE}" destId="{FF306DCF-824F-481B-8C96-F7BEBBC8CBBB}" srcOrd="0" destOrd="0" parTransId="{CDE486F1-5C46-4A48-9982-6F95F6BA7608}" sibTransId="{B4D7DB50-14A5-45FD-96C6-004E5AF73F94}"/>
    <dgm:cxn modelId="{D17661DC-A9EE-49EB-95CC-8D4B17CC490C}" srcId="{AD263040-5EEC-49E0-81B5-BFBA12A23D37}" destId="{E8209844-B4EF-49DC-9436-E1C3D4E0C089}" srcOrd="0" destOrd="0" parTransId="{2DB3E15D-934D-4AC5-A57B-C195D1944FA1}" sibTransId="{73C152E9-A9B5-4CA9-AFA8-39F95C32E876}"/>
    <dgm:cxn modelId="{6647C65A-1804-40C3-9E35-30B46D79095D}" srcId="{6A4C8839-FC7D-4FA8-B854-510D705F3BAF}" destId="{972E40B7-9DF6-4D69-8330-FA60C0BA55D8}" srcOrd="0" destOrd="0" parTransId="{675C0D18-EB52-4F45-BFE3-CFB0A79A17DF}" sibTransId="{D0F1E2C2-D677-4CCD-9E08-60322BA9C766}"/>
    <dgm:cxn modelId="{0D5FBF6D-F67D-48FE-BD40-F2A4AA7B360A}" type="presOf" srcId="{972E40B7-9DF6-4D69-8330-FA60C0BA55D8}" destId="{F05AAD93-51DE-4B3F-ABFA-F0D068026EB1}" srcOrd="1" destOrd="0" presId="urn:microsoft.com/office/officeart/2005/8/layout/list1"/>
    <dgm:cxn modelId="{AA39CB50-0643-4E5E-8F47-8B59720C8FE8}" type="presOf" srcId="{AD263040-5EEC-49E0-81B5-BFBA12A23D37}" destId="{734604FF-FCEC-488B-96F3-B8AA8CBBD9DD}" srcOrd="0" destOrd="0" presId="urn:microsoft.com/office/officeart/2005/8/layout/list1"/>
    <dgm:cxn modelId="{04554FA2-9067-449F-9B7B-F9F0D18AF414}" srcId="{972E40B7-9DF6-4D69-8330-FA60C0BA55D8}" destId="{4C4CDA42-0C8B-4EFC-ADF1-E4CD8070B989}" srcOrd="0" destOrd="0" parTransId="{AF1B0E8B-26BE-4E7B-85AA-DF4101DD956C}" sibTransId="{771EEC82-A37F-49D0-870E-823BE3D96116}"/>
    <dgm:cxn modelId="{A96E5C69-1B51-4BE0-82FC-A39EB1BB5097}" srcId="{6A4C8839-FC7D-4FA8-B854-510D705F3BAF}" destId="{84D023CB-A8B5-4E7A-820F-082C79CB14AA}" srcOrd="5" destOrd="0" parTransId="{4284AFBC-E7B7-43BE-9513-19B7379CE42C}" sibTransId="{6A836E01-E873-42A4-B2A7-68DE35AE0DD0}"/>
    <dgm:cxn modelId="{8CEFDD59-2FD4-4415-B0B5-38D5C730DF98}" type="presOf" srcId="{6A4C8839-FC7D-4FA8-B854-510D705F3BAF}" destId="{46D03610-DA07-4B01-BBF2-78CBA3CFE626}" srcOrd="0" destOrd="0" presId="urn:microsoft.com/office/officeart/2005/8/layout/list1"/>
    <dgm:cxn modelId="{B3D5184A-E5FB-4116-AC4C-F9B15FBD88EC}" srcId="{6A4C8839-FC7D-4FA8-B854-510D705F3BAF}" destId="{8C76F3E1-4817-4098-BC30-B5703ED40CAE}" srcOrd="3" destOrd="0" parTransId="{A06BD47A-F594-4596-BC2D-AAB56E92B8F3}" sibTransId="{865B9A4B-21FE-4BA7-8544-83080BC28E83}"/>
    <dgm:cxn modelId="{9CFB8BEC-D095-4345-B3E7-49E033EFE336}" type="presOf" srcId="{972E40B7-9DF6-4D69-8330-FA60C0BA55D8}" destId="{5132E288-F529-4C13-B4BB-946E0918F37D}" srcOrd="0" destOrd="0" presId="urn:microsoft.com/office/officeart/2005/8/layout/list1"/>
    <dgm:cxn modelId="{8D1023C3-97BB-48AB-9A86-E67092D2D297}" srcId="{6A4C8839-FC7D-4FA8-B854-510D705F3BAF}" destId="{AD263040-5EEC-49E0-81B5-BFBA12A23D37}" srcOrd="4" destOrd="0" parTransId="{4651908B-5D41-416B-A2E8-853DF4A0BD0F}" sibTransId="{3AFDDA6B-35F8-4FD4-9B02-D57E9D9803B7}"/>
    <dgm:cxn modelId="{89F93258-8453-4278-8CF3-E576478A1AE1}" srcId="{8C76F3E1-4817-4098-BC30-B5703ED40CAE}" destId="{68CB5BCA-9EEB-4153-B346-1D3ED41B2458}" srcOrd="1" destOrd="0" parTransId="{B3C420B1-95D2-456E-AF57-FA42D5906439}" sibTransId="{8813B74E-D872-40DF-A35D-58D19046993A}"/>
    <dgm:cxn modelId="{7BE7CC34-9692-446F-895E-4B756A3168AC}" type="presOf" srcId="{90253DE8-7287-43C3-8BF6-9DE390B72CA3}" destId="{35DE087A-5AA1-4663-8426-826A6C43FBEB}" srcOrd="0" destOrd="0" presId="urn:microsoft.com/office/officeart/2005/8/layout/list1"/>
    <dgm:cxn modelId="{8194FE86-8825-4E8C-B22F-E3FD4EC81E01}" type="presOf" srcId="{8C76F3E1-4817-4098-BC30-B5703ED40CAE}" destId="{4B66B0E3-AAA6-40F2-B3CD-0D4BCD30A38A}" srcOrd="0" destOrd="0" presId="urn:microsoft.com/office/officeart/2005/8/layout/list1"/>
    <dgm:cxn modelId="{3839FFF3-8649-4BBC-B925-6F99B1EA9D5C}" type="presOf" srcId="{6C917E0D-008E-4225-A27D-82312EF7C867}" destId="{15569811-EAEF-40AD-ABB1-8B62D84BF728}" srcOrd="0" destOrd="0" presId="urn:microsoft.com/office/officeart/2005/8/layout/list1"/>
    <dgm:cxn modelId="{E08A7867-8CD3-49B6-BA86-410CD61403CC}" type="presOf" srcId="{FDFB9F2E-8E60-49DE-A17E-0162C1E9CBB0}" destId="{3E740874-539F-4F21-83AC-1796CB14E89B}" srcOrd="0" destOrd="0" presId="urn:microsoft.com/office/officeart/2005/8/layout/list1"/>
    <dgm:cxn modelId="{1D7B0F9C-631C-42B3-8A63-F31E7288BF33}" type="presOf" srcId="{84D023CB-A8B5-4E7A-820F-082C79CB14AA}" destId="{F179AEE6-565A-41A0-8F43-3C54F9EC4D32}" srcOrd="0" destOrd="0" presId="urn:microsoft.com/office/officeart/2005/8/layout/list1"/>
    <dgm:cxn modelId="{61DE4F08-2432-440C-83E2-A579D9943E4A}" type="presOf" srcId="{E4B48F55-E545-48CD-8886-FC6DA78E6B6A}" destId="{1212DEAC-CBF7-4C5B-9030-35806E30AAF0}" srcOrd="0" destOrd="0" presId="urn:microsoft.com/office/officeart/2005/8/layout/list1"/>
    <dgm:cxn modelId="{AE61A671-55D1-4E00-A99C-FBC4EC952432}" type="presOf" srcId="{4C4CDA42-0C8B-4EFC-ADF1-E4CD8070B989}" destId="{DB6F7C6B-4887-4356-9AAC-463959CEAF17}" srcOrd="0" destOrd="0" presId="urn:microsoft.com/office/officeart/2005/8/layout/list1"/>
    <dgm:cxn modelId="{E869C231-AF64-43A4-A933-F07BE8809C2D}" type="presOf" srcId="{84D023CB-A8B5-4E7A-820F-082C79CB14AA}" destId="{2AFAF3FE-2FC0-4AC7-8CDD-152E7E57F03E}" srcOrd="1" destOrd="0" presId="urn:microsoft.com/office/officeart/2005/8/layout/list1"/>
    <dgm:cxn modelId="{0270EC25-2463-473E-9C20-16A1FE5498FD}" type="presOf" srcId="{238D72B0-491A-424B-B8F5-86203607E0C8}" destId="{316315DD-442A-4EBA-822D-F4915DF3B11B}" srcOrd="0" destOrd="0" presId="urn:microsoft.com/office/officeart/2005/8/layout/list1"/>
    <dgm:cxn modelId="{8F200BA3-0FB8-4B1C-8BBF-A469AEF13B9A}" type="presOf" srcId="{E4B48F55-E545-48CD-8886-FC6DA78E6B6A}" destId="{F41D24FC-E594-4369-A782-C8F3250B6AD8}" srcOrd="1" destOrd="0" presId="urn:microsoft.com/office/officeart/2005/8/layout/list1"/>
    <dgm:cxn modelId="{E9F53109-7D1F-43E9-A9B6-B90042F1DCC4}" srcId="{E4B48F55-E545-48CD-8886-FC6DA78E6B6A}" destId="{FDFB9F2E-8E60-49DE-A17E-0162C1E9CBB0}" srcOrd="0" destOrd="0" parTransId="{A958A3F8-5AB2-4DA2-BE1E-7C2506C783B5}" sibTransId="{245E074E-2DD8-466B-8EEC-CD1832B2B4E9}"/>
    <dgm:cxn modelId="{7E2892BD-B4DE-45DF-86AC-EA9BB79E4338}" type="presOf" srcId="{E8209844-B4EF-49DC-9436-E1C3D4E0C089}" destId="{3A00F393-A4D3-4683-B269-1DD35BD6367D}" srcOrd="0" destOrd="0" presId="urn:microsoft.com/office/officeart/2005/8/layout/list1"/>
    <dgm:cxn modelId="{71CF1F5F-9206-4166-B015-35AD5861792A}" srcId="{AD263040-5EEC-49E0-81B5-BFBA12A23D37}" destId="{57A3752B-BF7E-4CD9-8BB1-01A142DCA684}" srcOrd="1" destOrd="0" parTransId="{03CFF80A-6B1C-469E-8AB3-325E3D24BFD8}" sibTransId="{D6976578-5DE4-42CB-844C-2FCC29F38759}"/>
    <dgm:cxn modelId="{9BD57B18-8F03-453B-805D-EC12A8D4C4A8}" type="presOf" srcId="{AD263040-5EEC-49E0-81B5-BFBA12A23D37}" destId="{2B05FB38-BDA5-484E-9C99-5DF4686FA2C9}" srcOrd="1" destOrd="0" presId="urn:microsoft.com/office/officeart/2005/8/layout/list1"/>
    <dgm:cxn modelId="{084BFC20-AE8D-4256-9EF9-17BE95BD05D7}" type="presOf" srcId="{C5D1F374-CF9E-40E0-B0D5-E654F4E3D83A}" destId="{3A00F393-A4D3-4683-B269-1DD35BD6367D}" srcOrd="0" destOrd="2" presId="urn:microsoft.com/office/officeart/2005/8/layout/list1"/>
    <dgm:cxn modelId="{ADDA038D-BD38-4FD2-A6C5-CE122AE4929A}" type="presParOf" srcId="{46D03610-DA07-4B01-BBF2-78CBA3CFE626}" destId="{D6980502-D7A5-492F-905F-5467C637869A}" srcOrd="0" destOrd="0" presId="urn:microsoft.com/office/officeart/2005/8/layout/list1"/>
    <dgm:cxn modelId="{CCE41793-9698-40ED-982D-961C591AE7A1}" type="presParOf" srcId="{D6980502-D7A5-492F-905F-5467C637869A}" destId="{5132E288-F529-4C13-B4BB-946E0918F37D}" srcOrd="0" destOrd="0" presId="urn:microsoft.com/office/officeart/2005/8/layout/list1"/>
    <dgm:cxn modelId="{B682D6D7-40E4-40FE-870B-07348F15F668}" type="presParOf" srcId="{D6980502-D7A5-492F-905F-5467C637869A}" destId="{F05AAD93-51DE-4B3F-ABFA-F0D068026EB1}" srcOrd="1" destOrd="0" presId="urn:microsoft.com/office/officeart/2005/8/layout/list1"/>
    <dgm:cxn modelId="{C788D427-6261-418C-B6B0-CA6DFC9B8008}" type="presParOf" srcId="{46D03610-DA07-4B01-BBF2-78CBA3CFE626}" destId="{BA6C9B2C-1431-4E8F-87C0-2CB80E7EADBB}" srcOrd="1" destOrd="0" presId="urn:microsoft.com/office/officeart/2005/8/layout/list1"/>
    <dgm:cxn modelId="{B3D1AE13-D5B8-49DF-8812-6B34A1623EF1}" type="presParOf" srcId="{46D03610-DA07-4B01-BBF2-78CBA3CFE626}" destId="{DB6F7C6B-4887-4356-9AAC-463959CEAF17}" srcOrd="2" destOrd="0" presId="urn:microsoft.com/office/officeart/2005/8/layout/list1"/>
    <dgm:cxn modelId="{3B492AC5-F6FE-4631-A926-1F8B69E5DE65}" type="presParOf" srcId="{46D03610-DA07-4B01-BBF2-78CBA3CFE626}" destId="{54D6663A-8BFF-485D-A5CD-E3E9F5BC824A}" srcOrd="3" destOrd="0" presId="urn:microsoft.com/office/officeart/2005/8/layout/list1"/>
    <dgm:cxn modelId="{0FA0D496-235B-4FAD-9171-3817978930C2}" type="presParOf" srcId="{46D03610-DA07-4B01-BBF2-78CBA3CFE626}" destId="{9C3E43C6-37A7-492E-8702-89DF12CDC264}" srcOrd="4" destOrd="0" presId="urn:microsoft.com/office/officeart/2005/8/layout/list1"/>
    <dgm:cxn modelId="{89594994-D094-4DFE-9B72-51CDE00949DF}" type="presParOf" srcId="{9C3E43C6-37A7-492E-8702-89DF12CDC264}" destId="{1212DEAC-CBF7-4C5B-9030-35806E30AAF0}" srcOrd="0" destOrd="0" presId="urn:microsoft.com/office/officeart/2005/8/layout/list1"/>
    <dgm:cxn modelId="{32B550D6-7DA0-456C-A345-F5198744788B}" type="presParOf" srcId="{9C3E43C6-37A7-492E-8702-89DF12CDC264}" destId="{F41D24FC-E594-4369-A782-C8F3250B6AD8}" srcOrd="1" destOrd="0" presId="urn:microsoft.com/office/officeart/2005/8/layout/list1"/>
    <dgm:cxn modelId="{436E0A55-CCA8-44AC-8D4D-42811F2CBE5A}" type="presParOf" srcId="{46D03610-DA07-4B01-BBF2-78CBA3CFE626}" destId="{3653E473-1FC9-4CC8-86C4-68A0603EC641}" srcOrd="5" destOrd="0" presId="urn:microsoft.com/office/officeart/2005/8/layout/list1"/>
    <dgm:cxn modelId="{8A46EF9F-5292-4A41-B2F9-6B17E206B44D}" type="presParOf" srcId="{46D03610-DA07-4B01-BBF2-78CBA3CFE626}" destId="{3E740874-539F-4F21-83AC-1796CB14E89B}" srcOrd="6" destOrd="0" presId="urn:microsoft.com/office/officeart/2005/8/layout/list1"/>
    <dgm:cxn modelId="{323449F0-D0E5-4914-844D-3CBDC0CAE84E}" type="presParOf" srcId="{46D03610-DA07-4B01-BBF2-78CBA3CFE626}" destId="{0FBF3040-8E5A-4FF3-8F9C-349A0F436A32}" srcOrd="7" destOrd="0" presId="urn:microsoft.com/office/officeart/2005/8/layout/list1"/>
    <dgm:cxn modelId="{14C12C86-357C-413C-B393-F9420D548800}" type="presParOf" srcId="{46D03610-DA07-4B01-BBF2-78CBA3CFE626}" destId="{A2EAECE0-FF53-4ACF-8A3C-0B81B975A493}" srcOrd="8" destOrd="0" presId="urn:microsoft.com/office/officeart/2005/8/layout/list1"/>
    <dgm:cxn modelId="{757F1B88-8705-4686-B6A8-4CB97A611CEB}" type="presParOf" srcId="{A2EAECE0-FF53-4ACF-8A3C-0B81B975A493}" destId="{316315DD-442A-4EBA-822D-F4915DF3B11B}" srcOrd="0" destOrd="0" presId="urn:microsoft.com/office/officeart/2005/8/layout/list1"/>
    <dgm:cxn modelId="{EB0084C7-572A-41DF-9F41-7053988F46F5}" type="presParOf" srcId="{A2EAECE0-FF53-4ACF-8A3C-0B81B975A493}" destId="{B1809C7A-7306-4319-8553-DB130786541E}" srcOrd="1" destOrd="0" presId="urn:microsoft.com/office/officeart/2005/8/layout/list1"/>
    <dgm:cxn modelId="{F4768F13-3E97-4421-A615-90E157E9D0BE}" type="presParOf" srcId="{46D03610-DA07-4B01-BBF2-78CBA3CFE626}" destId="{D06E6FC2-26BE-4EC3-9E5D-1E7E4644C8AB}" srcOrd="9" destOrd="0" presId="urn:microsoft.com/office/officeart/2005/8/layout/list1"/>
    <dgm:cxn modelId="{BBADAD85-6931-44AA-9086-14699459FEFC}" type="presParOf" srcId="{46D03610-DA07-4B01-BBF2-78CBA3CFE626}" destId="{35DE087A-5AA1-4663-8426-826A6C43FBEB}" srcOrd="10" destOrd="0" presId="urn:microsoft.com/office/officeart/2005/8/layout/list1"/>
    <dgm:cxn modelId="{73925437-E4C2-4B4D-BBFE-330D6379D8E9}" type="presParOf" srcId="{46D03610-DA07-4B01-BBF2-78CBA3CFE626}" destId="{5AA5FA40-94FB-477B-B7C3-FA960CC19132}" srcOrd="11" destOrd="0" presId="urn:microsoft.com/office/officeart/2005/8/layout/list1"/>
    <dgm:cxn modelId="{65CB554A-EE02-448A-A0B4-1D101F4889EF}" type="presParOf" srcId="{46D03610-DA07-4B01-BBF2-78CBA3CFE626}" destId="{1B01E8B0-024D-42E8-B050-7EF486363AF6}" srcOrd="12" destOrd="0" presId="urn:microsoft.com/office/officeart/2005/8/layout/list1"/>
    <dgm:cxn modelId="{3FEF8397-966D-4A14-B39B-F8F4B4895A91}" type="presParOf" srcId="{1B01E8B0-024D-42E8-B050-7EF486363AF6}" destId="{4B66B0E3-AAA6-40F2-B3CD-0D4BCD30A38A}" srcOrd="0" destOrd="0" presId="urn:microsoft.com/office/officeart/2005/8/layout/list1"/>
    <dgm:cxn modelId="{30A2CBAE-3563-4B15-A1A7-E9F338B6F7B8}" type="presParOf" srcId="{1B01E8B0-024D-42E8-B050-7EF486363AF6}" destId="{B3E1BE3F-1ED9-4EC4-AB98-6ADC9FBCA433}" srcOrd="1" destOrd="0" presId="urn:microsoft.com/office/officeart/2005/8/layout/list1"/>
    <dgm:cxn modelId="{AEBA44BE-E223-4940-A0B0-BF6D4E192D40}" type="presParOf" srcId="{46D03610-DA07-4B01-BBF2-78CBA3CFE626}" destId="{B391E46D-F0DC-4736-81BB-D4594480FB34}" srcOrd="13" destOrd="0" presId="urn:microsoft.com/office/officeart/2005/8/layout/list1"/>
    <dgm:cxn modelId="{F8CD38E7-D887-4188-9697-98D3AB5D316C}" type="presParOf" srcId="{46D03610-DA07-4B01-BBF2-78CBA3CFE626}" destId="{82001286-C7BB-4D1C-BEC2-CBFAC84FABE7}" srcOrd="14" destOrd="0" presId="urn:microsoft.com/office/officeart/2005/8/layout/list1"/>
    <dgm:cxn modelId="{31778712-3D2B-48E2-BCC1-3067441D66A1}" type="presParOf" srcId="{46D03610-DA07-4B01-BBF2-78CBA3CFE626}" destId="{D4FB4111-1A9D-4A42-BCC5-6005295CD6FB}" srcOrd="15" destOrd="0" presId="urn:microsoft.com/office/officeart/2005/8/layout/list1"/>
    <dgm:cxn modelId="{AA30CCF1-3CAD-416D-A11D-AD3590EBC41E}" type="presParOf" srcId="{46D03610-DA07-4B01-BBF2-78CBA3CFE626}" destId="{AEDDD67F-931C-459D-9459-47849B1D56FB}" srcOrd="16" destOrd="0" presId="urn:microsoft.com/office/officeart/2005/8/layout/list1"/>
    <dgm:cxn modelId="{CB1F595F-862E-4BB1-BCD0-9E3EB4B47AAC}" type="presParOf" srcId="{AEDDD67F-931C-459D-9459-47849B1D56FB}" destId="{734604FF-FCEC-488B-96F3-B8AA8CBBD9DD}" srcOrd="0" destOrd="0" presId="urn:microsoft.com/office/officeart/2005/8/layout/list1"/>
    <dgm:cxn modelId="{3748FDB9-E741-4BD3-85F3-719CD3E729D8}" type="presParOf" srcId="{AEDDD67F-931C-459D-9459-47849B1D56FB}" destId="{2B05FB38-BDA5-484E-9C99-5DF4686FA2C9}" srcOrd="1" destOrd="0" presId="urn:microsoft.com/office/officeart/2005/8/layout/list1"/>
    <dgm:cxn modelId="{41B348B2-5E09-4BED-94FF-26D15FFFC23A}" type="presParOf" srcId="{46D03610-DA07-4B01-BBF2-78CBA3CFE626}" destId="{8FA33A29-2EAC-4135-BD2B-1EE975A6F680}" srcOrd="17" destOrd="0" presId="urn:microsoft.com/office/officeart/2005/8/layout/list1"/>
    <dgm:cxn modelId="{94AFE59F-E2A9-4B4F-A0F1-B70587618265}" type="presParOf" srcId="{46D03610-DA07-4B01-BBF2-78CBA3CFE626}" destId="{3A00F393-A4D3-4683-B269-1DD35BD6367D}" srcOrd="18" destOrd="0" presId="urn:microsoft.com/office/officeart/2005/8/layout/list1"/>
    <dgm:cxn modelId="{5F80F5D4-BECB-4612-8516-2D17D5CEE16B}" type="presParOf" srcId="{46D03610-DA07-4B01-BBF2-78CBA3CFE626}" destId="{68F04D29-F628-4CB3-A75F-9CCA3B4C246F}" srcOrd="19" destOrd="0" presId="urn:microsoft.com/office/officeart/2005/8/layout/list1"/>
    <dgm:cxn modelId="{C52791D4-A46E-4A73-888F-9A3B87710323}" type="presParOf" srcId="{46D03610-DA07-4B01-BBF2-78CBA3CFE626}" destId="{ABEBD41B-61AE-4489-BFF8-F455C7760B83}" srcOrd="20" destOrd="0" presId="urn:microsoft.com/office/officeart/2005/8/layout/list1"/>
    <dgm:cxn modelId="{8639EF4E-76D2-4CA9-87AE-CBE23FA9BCB3}" type="presParOf" srcId="{ABEBD41B-61AE-4489-BFF8-F455C7760B83}" destId="{F179AEE6-565A-41A0-8F43-3C54F9EC4D32}" srcOrd="0" destOrd="0" presId="urn:microsoft.com/office/officeart/2005/8/layout/list1"/>
    <dgm:cxn modelId="{08CAF84F-B467-452A-9C5F-FF28D6369FF3}" type="presParOf" srcId="{ABEBD41B-61AE-4489-BFF8-F455C7760B83}" destId="{2AFAF3FE-2FC0-4AC7-8CDD-152E7E57F03E}" srcOrd="1" destOrd="0" presId="urn:microsoft.com/office/officeart/2005/8/layout/list1"/>
    <dgm:cxn modelId="{E9E51782-7837-4CDC-A92C-CA36254A0EFA}" type="presParOf" srcId="{46D03610-DA07-4B01-BBF2-78CBA3CFE626}" destId="{82DD49E5-341F-4289-9E8C-235D64B948E9}" srcOrd="21" destOrd="0" presId="urn:microsoft.com/office/officeart/2005/8/layout/list1"/>
    <dgm:cxn modelId="{3766F18E-9C92-4889-8A66-C1B1DFD54447}" type="presParOf" srcId="{46D03610-DA07-4B01-BBF2-78CBA3CFE626}" destId="{15569811-EAEF-40AD-ABB1-8B62D84BF728}" srcOrd="2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EB3FF3-5EAB-48C9-9BB6-B5BCEC4A245B}" type="doc">
      <dgm:prSet loTypeId="urn:microsoft.com/office/officeart/2005/8/layout/process1" loCatId="process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pPr latinLnBrk="1"/>
          <a:endParaRPr lang="ko-KR" altLang="en-US"/>
        </a:p>
      </dgm:t>
    </dgm:pt>
    <dgm:pt modelId="{8B357EBB-0C67-4BB2-992C-A001672A8C8B}">
      <dgm:prSet phldrT="[텍스트]"/>
      <dgm:spPr/>
      <dgm:t>
        <a:bodyPr/>
        <a:lstStyle/>
        <a:p>
          <a:pPr latinLnBrk="1"/>
          <a:r>
            <a:rPr lang="ko-KR" altLang="en-US" dirty="0" smtClean="0"/>
            <a:t>겁을 먹은 일본국민들</a:t>
          </a:r>
          <a:r>
            <a:rPr lang="en-US" altLang="ko-KR" dirty="0" smtClean="0"/>
            <a:t>-</a:t>
          </a:r>
          <a:r>
            <a:rPr lang="ko-KR" altLang="en-US" dirty="0" smtClean="0"/>
            <a:t>극도로 소비를 줄임</a:t>
          </a:r>
          <a:endParaRPr lang="ko-KR" altLang="en-US" dirty="0"/>
        </a:p>
      </dgm:t>
    </dgm:pt>
    <dgm:pt modelId="{4FF20114-B9F6-409C-A859-737FB449C369}" type="parTrans" cxnId="{9391078B-E51D-4AFD-A435-393411A05497}">
      <dgm:prSet/>
      <dgm:spPr/>
      <dgm:t>
        <a:bodyPr/>
        <a:lstStyle/>
        <a:p>
          <a:pPr latinLnBrk="1"/>
          <a:endParaRPr lang="ko-KR" altLang="en-US">
            <a:solidFill>
              <a:schemeClr val="bg1"/>
            </a:solidFill>
          </a:endParaRPr>
        </a:p>
      </dgm:t>
    </dgm:pt>
    <dgm:pt modelId="{C9E2B60C-F551-4E33-9468-59AB2EC79F74}" type="sibTrans" cxnId="{9391078B-E51D-4AFD-A435-393411A05497}">
      <dgm:prSet/>
      <dgm:spPr/>
      <dgm:t>
        <a:bodyPr/>
        <a:lstStyle/>
        <a:p>
          <a:pPr latinLnBrk="1"/>
          <a:endParaRPr lang="ko-KR" altLang="en-US">
            <a:solidFill>
              <a:schemeClr val="bg1"/>
            </a:solidFill>
          </a:endParaRPr>
        </a:p>
      </dgm:t>
    </dgm:pt>
    <dgm:pt modelId="{882AB7AA-58D1-4ADC-A1C4-80195E0CCED9}">
      <dgm:prSet phldrT="[텍스트]"/>
      <dgm:spPr/>
      <dgm:t>
        <a:bodyPr/>
        <a:lstStyle/>
        <a:p>
          <a:pPr latinLnBrk="1"/>
          <a:r>
            <a:rPr lang="ko-KR" altLang="en-US" dirty="0" smtClean="0"/>
            <a:t>기업 실적이 부진해짐</a:t>
          </a:r>
          <a:endParaRPr lang="ko-KR" altLang="en-US" dirty="0"/>
        </a:p>
      </dgm:t>
    </dgm:pt>
    <dgm:pt modelId="{6E9E4A5E-7024-490D-B3A0-E1AD060EB618}" type="parTrans" cxnId="{73C8D805-1C7C-47DA-832B-B2EFB31B8C5C}">
      <dgm:prSet/>
      <dgm:spPr/>
      <dgm:t>
        <a:bodyPr/>
        <a:lstStyle/>
        <a:p>
          <a:pPr latinLnBrk="1"/>
          <a:endParaRPr lang="ko-KR" altLang="en-US">
            <a:solidFill>
              <a:schemeClr val="bg1"/>
            </a:solidFill>
          </a:endParaRPr>
        </a:p>
      </dgm:t>
    </dgm:pt>
    <dgm:pt modelId="{C757E7EC-266D-4028-BAC4-5F62EBD51340}" type="sibTrans" cxnId="{73C8D805-1C7C-47DA-832B-B2EFB31B8C5C}">
      <dgm:prSet/>
      <dgm:spPr/>
      <dgm:t>
        <a:bodyPr/>
        <a:lstStyle/>
        <a:p>
          <a:pPr latinLnBrk="1"/>
          <a:endParaRPr lang="ko-KR" altLang="en-US">
            <a:solidFill>
              <a:schemeClr val="bg1"/>
            </a:solidFill>
          </a:endParaRPr>
        </a:p>
      </dgm:t>
    </dgm:pt>
    <dgm:pt modelId="{9FC7472C-B1AE-40B5-9852-9D367B53B1C2}">
      <dgm:prSet phldrT="[텍스트]"/>
      <dgm:spPr/>
      <dgm:t>
        <a:bodyPr/>
        <a:lstStyle/>
        <a:p>
          <a:pPr latinLnBrk="1"/>
          <a:r>
            <a:rPr lang="ko-KR" altLang="en-US" dirty="0" smtClean="0"/>
            <a:t>구조조정이 뒤따라 많은 사람들이 직장을 잃게 됨</a:t>
          </a:r>
          <a:endParaRPr lang="ko-KR" altLang="en-US" dirty="0"/>
        </a:p>
      </dgm:t>
    </dgm:pt>
    <dgm:pt modelId="{0E44C89A-87EA-4380-9BAE-EBA86029BBBA}" type="parTrans" cxnId="{F19CBBE5-0FBE-41B5-8DAF-EE901D1C9E37}">
      <dgm:prSet/>
      <dgm:spPr/>
      <dgm:t>
        <a:bodyPr/>
        <a:lstStyle/>
        <a:p>
          <a:pPr latinLnBrk="1"/>
          <a:endParaRPr lang="ko-KR" altLang="en-US">
            <a:solidFill>
              <a:schemeClr val="bg1"/>
            </a:solidFill>
          </a:endParaRPr>
        </a:p>
      </dgm:t>
    </dgm:pt>
    <dgm:pt modelId="{71DCA50F-479F-4373-9369-4162171B2104}" type="sibTrans" cxnId="{F19CBBE5-0FBE-41B5-8DAF-EE901D1C9E37}">
      <dgm:prSet/>
      <dgm:spPr/>
      <dgm:t>
        <a:bodyPr/>
        <a:lstStyle/>
        <a:p>
          <a:pPr latinLnBrk="1"/>
          <a:endParaRPr lang="ko-KR" altLang="en-US">
            <a:solidFill>
              <a:schemeClr val="bg1"/>
            </a:solidFill>
          </a:endParaRPr>
        </a:p>
      </dgm:t>
    </dgm:pt>
    <dgm:pt modelId="{5A087E1F-8956-413E-879E-8C5FDE13A051}">
      <dgm:prSet/>
      <dgm:spPr/>
      <dgm:t>
        <a:bodyPr/>
        <a:lstStyle/>
        <a:p>
          <a:pPr latinLnBrk="1"/>
          <a:r>
            <a:rPr lang="ko-KR" altLang="en-US" dirty="0" smtClean="0"/>
            <a:t>소비가 더욱 줄어들고 자살까지 일어남</a:t>
          </a:r>
          <a:endParaRPr lang="ko-KR" altLang="en-US" dirty="0"/>
        </a:p>
      </dgm:t>
    </dgm:pt>
    <dgm:pt modelId="{927ADD0F-01D2-432C-A1C8-777BF81DA2A1}" type="parTrans" cxnId="{8C0A5885-7B37-4D0B-8AEB-631AC0B1574F}">
      <dgm:prSet/>
      <dgm:spPr/>
      <dgm:t>
        <a:bodyPr/>
        <a:lstStyle/>
        <a:p>
          <a:pPr latinLnBrk="1"/>
          <a:endParaRPr lang="ko-KR" altLang="en-US">
            <a:solidFill>
              <a:schemeClr val="bg1"/>
            </a:solidFill>
          </a:endParaRPr>
        </a:p>
      </dgm:t>
    </dgm:pt>
    <dgm:pt modelId="{5DC1A7BB-9A8D-4915-9FF4-912D229CE167}" type="sibTrans" cxnId="{8C0A5885-7B37-4D0B-8AEB-631AC0B1574F}">
      <dgm:prSet/>
      <dgm:spPr/>
      <dgm:t>
        <a:bodyPr/>
        <a:lstStyle/>
        <a:p>
          <a:pPr latinLnBrk="1"/>
          <a:endParaRPr lang="ko-KR" altLang="en-US">
            <a:solidFill>
              <a:schemeClr val="bg1"/>
            </a:solidFill>
          </a:endParaRPr>
        </a:p>
      </dgm:t>
    </dgm:pt>
    <dgm:pt modelId="{C0F505C4-C325-4930-8DCC-8F3E55E41D3D}" type="pres">
      <dgm:prSet presAssocID="{C0EB3FF3-5EAB-48C9-9BB6-B5BCEC4A24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FA350AC-5862-4593-B7A1-DD3E63C67A55}" type="pres">
      <dgm:prSet presAssocID="{8B357EBB-0C67-4BB2-992C-A001672A8C8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67BEF0C-10F1-470B-8683-62732FEB6DC4}" type="pres">
      <dgm:prSet presAssocID="{C9E2B60C-F551-4E33-9468-59AB2EC79F74}" presName="sibTrans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E0FF2D93-A934-49CA-A5CF-4950D9E46904}" type="pres">
      <dgm:prSet presAssocID="{C9E2B60C-F551-4E33-9468-59AB2EC79F74}" presName="connectorText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64A96081-24C1-4F2B-91A0-B584CF6951CC}" type="pres">
      <dgm:prSet presAssocID="{882AB7AA-58D1-4ADC-A1C4-80195E0CCED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E8014F5-541B-4C92-8031-FA7A0966BD69}" type="pres">
      <dgm:prSet presAssocID="{C757E7EC-266D-4028-BAC4-5F62EBD51340}" presName="sibTrans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8750C5B5-8BC8-4BD7-9D84-1F034A8F0C12}" type="pres">
      <dgm:prSet presAssocID="{C757E7EC-266D-4028-BAC4-5F62EBD51340}" presName="connectorText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CE8FA6DA-1689-4DE2-A183-324332EB4962}" type="pres">
      <dgm:prSet presAssocID="{9FC7472C-B1AE-40B5-9852-9D367B53B1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35ECF08-CB24-4B50-862E-33A307ADF482}" type="pres">
      <dgm:prSet presAssocID="{71DCA50F-479F-4373-9369-4162171B2104}" presName="sibTrans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6E3BA8A0-1BAB-4EFF-9DFB-B27A8E0F4EE9}" type="pres">
      <dgm:prSet presAssocID="{71DCA50F-479F-4373-9369-4162171B2104}" presName="connectorText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5D990DE3-AC9E-4E33-A344-C0AE94F2B25A}" type="pres">
      <dgm:prSet presAssocID="{5A087E1F-8956-413E-879E-8C5FDE13A05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B4B4BCD-72EA-43A9-BEEE-06BEE3726AA2}" type="presOf" srcId="{882AB7AA-58D1-4ADC-A1C4-80195E0CCED9}" destId="{64A96081-24C1-4F2B-91A0-B584CF6951CC}" srcOrd="0" destOrd="0" presId="urn:microsoft.com/office/officeart/2005/8/layout/process1"/>
    <dgm:cxn modelId="{1F1CF487-E288-4AFB-B467-A71443FD70FA}" type="presOf" srcId="{C9E2B60C-F551-4E33-9468-59AB2EC79F74}" destId="{867BEF0C-10F1-470B-8683-62732FEB6DC4}" srcOrd="0" destOrd="0" presId="urn:microsoft.com/office/officeart/2005/8/layout/process1"/>
    <dgm:cxn modelId="{7BDC4583-E59D-4ECE-873F-BAECCD45C0A2}" type="presOf" srcId="{C0EB3FF3-5EAB-48C9-9BB6-B5BCEC4A245B}" destId="{C0F505C4-C325-4930-8DCC-8F3E55E41D3D}" srcOrd="0" destOrd="0" presId="urn:microsoft.com/office/officeart/2005/8/layout/process1"/>
    <dgm:cxn modelId="{9391078B-E51D-4AFD-A435-393411A05497}" srcId="{C0EB3FF3-5EAB-48C9-9BB6-B5BCEC4A245B}" destId="{8B357EBB-0C67-4BB2-992C-A001672A8C8B}" srcOrd="0" destOrd="0" parTransId="{4FF20114-B9F6-409C-A859-737FB449C369}" sibTransId="{C9E2B60C-F551-4E33-9468-59AB2EC79F74}"/>
    <dgm:cxn modelId="{423593FB-F02C-4E94-8817-B76182351735}" type="presOf" srcId="{71DCA50F-479F-4373-9369-4162171B2104}" destId="{C35ECF08-CB24-4B50-862E-33A307ADF482}" srcOrd="0" destOrd="0" presId="urn:microsoft.com/office/officeart/2005/8/layout/process1"/>
    <dgm:cxn modelId="{F19CBBE5-0FBE-41B5-8DAF-EE901D1C9E37}" srcId="{C0EB3FF3-5EAB-48C9-9BB6-B5BCEC4A245B}" destId="{9FC7472C-B1AE-40B5-9852-9D367B53B1C2}" srcOrd="2" destOrd="0" parTransId="{0E44C89A-87EA-4380-9BAE-EBA86029BBBA}" sibTransId="{71DCA50F-479F-4373-9369-4162171B2104}"/>
    <dgm:cxn modelId="{BAA2E35D-12A9-4A25-88F2-60AC089CDE54}" type="presOf" srcId="{C757E7EC-266D-4028-BAC4-5F62EBD51340}" destId="{4E8014F5-541B-4C92-8031-FA7A0966BD69}" srcOrd="0" destOrd="0" presId="urn:microsoft.com/office/officeart/2005/8/layout/process1"/>
    <dgm:cxn modelId="{219E8454-EEA6-42ED-BD17-52B83774655A}" type="presOf" srcId="{C9E2B60C-F551-4E33-9468-59AB2EC79F74}" destId="{E0FF2D93-A934-49CA-A5CF-4950D9E46904}" srcOrd="1" destOrd="0" presId="urn:microsoft.com/office/officeart/2005/8/layout/process1"/>
    <dgm:cxn modelId="{8C0A5885-7B37-4D0B-8AEB-631AC0B1574F}" srcId="{C0EB3FF3-5EAB-48C9-9BB6-B5BCEC4A245B}" destId="{5A087E1F-8956-413E-879E-8C5FDE13A051}" srcOrd="3" destOrd="0" parTransId="{927ADD0F-01D2-432C-A1C8-777BF81DA2A1}" sibTransId="{5DC1A7BB-9A8D-4915-9FF4-912D229CE167}"/>
    <dgm:cxn modelId="{1C6E1CA2-68A0-425C-BD3F-3CB6E48F19CB}" type="presOf" srcId="{71DCA50F-479F-4373-9369-4162171B2104}" destId="{6E3BA8A0-1BAB-4EFF-9DFB-B27A8E0F4EE9}" srcOrd="1" destOrd="0" presId="urn:microsoft.com/office/officeart/2005/8/layout/process1"/>
    <dgm:cxn modelId="{0A3B5459-0BAA-4E6E-A63A-7BA7D34D199A}" type="presOf" srcId="{8B357EBB-0C67-4BB2-992C-A001672A8C8B}" destId="{4FA350AC-5862-4593-B7A1-DD3E63C67A55}" srcOrd="0" destOrd="0" presId="urn:microsoft.com/office/officeart/2005/8/layout/process1"/>
    <dgm:cxn modelId="{73C8D805-1C7C-47DA-832B-B2EFB31B8C5C}" srcId="{C0EB3FF3-5EAB-48C9-9BB6-B5BCEC4A245B}" destId="{882AB7AA-58D1-4ADC-A1C4-80195E0CCED9}" srcOrd="1" destOrd="0" parTransId="{6E9E4A5E-7024-490D-B3A0-E1AD060EB618}" sibTransId="{C757E7EC-266D-4028-BAC4-5F62EBD51340}"/>
    <dgm:cxn modelId="{8BC8D15C-FF6F-45E7-AB4C-6D2948975403}" type="presOf" srcId="{9FC7472C-B1AE-40B5-9852-9D367B53B1C2}" destId="{CE8FA6DA-1689-4DE2-A183-324332EB4962}" srcOrd="0" destOrd="0" presId="urn:microsoft.com/office/officeart/2005/8/layout/process1"/>
    <dgm:cxn modelId="{9F9E5EA2-442B-4BD5-AB49-EE6AF710A637}" type="presOf" srcId="{C757E7EC-266D-4028-BAC4-5F62EBD51340}" destId="{8750C5B5-8BC8-4BD7-9D84-1F034A8F0C12}" srcOrd="1" destOrd="0" presId="urn:microsoft.com/office/officeart/2005/8/layout/process1"/>
    <dgm:cxn modelId="{F272B599-2364-491B-89CE-CB2309B00B3D}" type="presOf" srcId="{5A087E1F-8956-413E-879E-8C5FDE13A051}" destId="{5D990DE3-AC9E-4E33-A344-C0AE94F2B25A}" srcOrd="0" destOrd="0" presId="urn:microsoft.com/office/officeart/2005/8/layout/process1"/>
    <dgm:cxn modelId="{A6FAC1BD-732C-4E9B-B946-4C616AEA9F77}" type="presParOf" srcId="{C0F505C4-C325-4930-8DCC-8F3E55E41D3D}" destId="{4FA350AC-5862-4593-B7A1-DD3E63C67A55}" srcOrd="0" destOrd="0" presId="urn:microsoft.com/office/officeart/2005/8/layout/process1"/>
    <dgm:cxn modelId="{7B2BFC26-AE4F-4831-9CB4-AF963FECB5ED}" type="presParOf" srcId="{C0F505C4-C325-4930-8DCC-8F3E55E41D3D}" destId="{867BEF0C-10F1-470B-8683-62732FEB6DC4}" srcOrd="1" destOrd="0" presId="urn:microsoft.com/office/officeart/2005/8/layout/process1"/>
    <dgm:cxn modelId="{9CB32E44-BB89-4814-8519-C65B8E8BC2CA}" type="presParOf" srcId="{867BEF0C-10F1-470B-8683-62732FEB6DC4}" destId="{E0FF2D93-A934-49CA-A5CF-4950D9E46904}" srcOrd="0" destOrd="0" presId="urn:microsoft.com/office/officeart/2005/8/layout/process1"/>
    <dgm:cxn modelId="{832D9E4F-685A-44E7-9ECD-9FC7DB6527EA}" type="presParOf" srcId="{C0F505C4-C325-4930-8DCC-8F3E55E41D3D}" destId="{64A96081-24C1-4F2B-91A0-B584CF6951CC}" srcOrd="2" destOrd="0" presId="urn:microsoft.com/office/officeart/2005/8/layout/process1"/>
    <dgm:cxn modelId="{1B29FAC6-037A-4483-98DB-E51FEEA2E238}" type="presParOf" srcId="{C0F505C4-C325-4930-8DCC-8F3E55E41D3D}" destId="{4E8014F5-541B-4C92-8031-FA7A0966BD69}" srcOrd="3" destOrd="0" presId="urn:microsoft.com/office/officeart/2005/8/layout/process1"/>
    <dgm:cxn modelId="{29C09977-EC94-4B15-9BB0-E6BC9D55A63A}" type="presParOf" srcId="{4E8014F5-541B-4C92-8031-FA7A0966BD69}" destId="{8750C5B5-8BC8-4BD7-9D84-1F034A8F0C12}" srcOrd="0" destOrd="0" presId="urn:microsoft.com/office/officeart/2005/8/layout/process1"/>
    <dgm:cxn modelId="{97BF69E3-7A15-4C47-9152-FC901EA8B28B}" type="presParOf" srcId="{C0F505C4-C325-4930-8DCC-8F3E55E41D3D}" destId="{CE8FA6DA-1689-4DE2-A183-324332EB4962}" srcOrd="4" destOrd="0" presId="urn:microsoft.com/office/officeart/2005/8/layout/process1"/>
    <dgm:cxn modelId="{2D937740-C911-45D1-BB23-60ECF8D5AFC7}" type="presParOf" srcId="{C0F505C4-C325-4930-8DCC-8F3E55E41D3D}" destId="{C35ECF08-CB24-4B50-862E-33A307ADF482}" srcOrd="5" destOrd="0" presId="urn:microsoft.com/office/officeart/2005/8/layout/process1"/>
    <dgm:cxn modelId="{29D0A728-C167-4635-A0E2-B8CE34B5BB7D}" type="presParOf" srcId="{C35ECF08-CB24-4B50-862E-33A307ADF482}" destId="{6E3BA8A0-1BAB-4EFF-9DFB-B27A8E0F4EE9}" srcOrd="0" destOrd="0" presId="urn:microsoft.com/office/officeart/2005/8/layout/process1"/>
    <dgm:cxn modelId="{22285C2C-5F7E-4000-A70E-147D785B391D}" type="presParOf" srcId="{C0F505C4-C325-4930-8DCC-8F3E55E41D3D}" destId="{5D990DE3-AC9E-4E33-A344-C0AE94F2B25A}" srcOrd="6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4812B5-4A3F-47A0-BC6E-5DFC921F7A29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F8C94406-525C-44C8-834E-A4407F06BF4E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잃어버린 </a:t>
          </a:r>
          <a:r>
            <a:rPr lang="en-US" altLang="ko-KR" sz="1800" dirty="0" smtClean="0"/>
            <a:t>10</a:t>
          </a:r>
          <a:r>
            <a:rPr lang="ko-KR" altLang="en-US" sz="1800" dirty="0" smtClean="0"/>
            <a:t>년</a:t>
          </a:r>
          <a:endParaRPr lang="ko-KR" altLang="en-US" sz="1800" dirty="0"/>
        </a:p>
      </dgm:t>
    </dgm:pt>
    <dgm:pt modelId="{8E581806-902B-434B-AE07-6A455C73BA0A}" type="parTrans" cxnId="{918B1B8C-CBDB-45EE-A7F9-E1C022021C37}">
      <dgm:prSet/>
      <dgm:spPr/>
      <dgm:t>
        <a:bodyPr/>
        <a:lstStyle/>
        <a:p>
          <a:pPr latinLnBrk="1"/>
          <a:endParaRPr lang="ko-KR" altLang="en-US" sz="1800"/>
        </a:p>
      </dgm:t>
    </dgm:pt>
    <dgm:pt modelId="{97248DA2-BCF5-476D-AA20-3A57C1773686}" type="sibTrans" cxnId="{918B1B8C-CBDB-45EE-A7F9-E1C022021C37}">
      <dgm:prSet/>
      <dgm:spPr/>
      <dgm:t>
        <a:bodyPr/>
        <a:lstStyle/>
        <a:p>
          <a:pPr latinLnBrk="1"/>
          <a:endParaRPr lang="ko-KR" altLang="en-US" sz="1800"/>
        </a:p>
      </dgm:t>
    </dgm:pt>
    <dgm:pt modelId="{B71BAAF3-0693-4E38-A7BB-C355EC0AEF6F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잃어버린 </a:t>
          </a:r>
          <a:r>
            <a:rPr lang="en-US" altLang="ko-KR" sz="1800" dirty="0" smtClean="0"/>
            <a:t>20</a:t>
          </a:r>
          <a:r>
            <a:rPr lang="ko-KR" altLang="en-US" sz="1800" dirty="0" smtClean="0"/>
            <a:t>년</a:t>
          </a:r>
          <a:endParaRPr lang="ko-KR" altLang="en-US" sz="1800" dirty="0"/>
        </a:p>
      </dgm:t>
    </dgm:pt>
    <dgm:pt modelId="{E2E7C81E-852A-40AA-8814-88CCF4514749}" type="parTrans" cxnId="{367CD3A3-3A09-4147-A601-62BAB315857F}">
      <dgm:prSet/>
      <dgm:spPr/>
      <dgm:t>
        <a:bodyPr/>
        <a:lstStyle/>
        <a:p>
          <a:pPr latinLnBrk="1"/>
          <a:endParaRPr lang="ko-KR" altLang="en-US" sz="1800"/>
        </a:p>
      </dgm:t>
    </dgm:pt>
    <dgm:pt modelId="{29158CC4-22A8-4E72-9253-DE170811E748}" type="sibTrans" cxnId="{367CD3A3-3A09-4147-A601-62BAB315857F}">
      <dgm:prSet/>
      <dgm:spPr/>
      <dgm:t>
        <a:bodyPr/>
        <a:lstStyle/>
        <a:p>
          <a:pPr latinLnBrk="1"/>
          <a:endParaRPr lang="ko-KR" altLang="en-US" sz="1800"/>
        </a:p>
      </dgm:t>
    </dgm:pt>
    <dgm:pt modelId="{C15D2815-D4A8-47B8-9065-3D471D6AAC97}">
      <dgm:prSet custT="1"/>
      <dgm:spPr/>
      <dgm:t>
        <a:bodyPr/>
        <a:lstStyle/>
        <a:p>
          <a:pPr latinLnBrk="1"/>
          <a:r>
            <a:rPr lang="ko-KR" altLang="en-US" sz="1800" dirty="0" smtClean="0"/>
            <a:t>거품경기 이후인 </a:t>
          </a:r>
          <a:r>
            <a:rPr lang="en-US" altLang="ko-KR" sz="1800" dirty="0" smtClean="0"/>
            <a:t>1991~2002</a:t>
          </a:r>
          <a:r>
            <a:rPr lang="ko-KR" altLang="en-US" sz="1800" dirty="0" smtClean="0"/>
            <a:t>년</a:t>
          </a:r>
          <a:endParaRPr lang="ko-KR" altLang="en-US" sz="1800" dirty="0"/>
        </a:p>
      </dgm:t>
    </dgm:pt>
    <dgm:pt modelId="{E98299FA-C9B9-4DBC-AE1B-72F0265063BB}" type="parTrans" cxnId="{C54F7ECB-3A45-4C7C-BE3B-C3DE37F86792}">
      <dgm:prSet/>
      <dgm:spPr/>
      <dgm:t>
        <a:bodyPr/>
        <a:lstStyle/>
        <a:p>
          <a:pPr latinLnBrk="1"/>
          <a:endParaRPr lang="ko-KR" altLang="en-US" sz="1800"/>
        </a:p>
      </dgm:t>
    </dgm:pt>
    <dgm:pt modelId="{DD5269B7-AC4E-4EC7-A62E-0E4FF8A3F43F}" type="sibTrans" cxnId="{C54F7ECB-3A45-4C7C-BE3B-C3DE37F86792}">
      <dgm:prSet/>
      <dgm:spPr/>
      <dgm:t>
        <a:bodyPr/>
        <a:lstStyle/>
        <a:p>
          <a:pPr latinLnBrk="1"/>
          <a:endParaRPr lang="ko-KR" altLang="en-US" sz="1800"/>
        </a:p>
      </dgm:t>
    </dgm:pt>
    <dgm:pt modelId="{F2772D1F-C6E1-4582-A24F-602E3D0EE769}">
      <dgm:prSet custT="1"/>
      <dgm:spPr/>
      <dgm:t>
        <a:bodyPr/>
        <a:lstStyle/>
        <a:p>
          <a:pPr latinLnBrk="1"/>
          <a:r>
            <a:rPr lang="ko-KR" altLang="en-US" sz="1800" dirty="0" smtClean="0"/>
            <a:t>거품경제 후유증의 대표적인 예</a:t>
          </a:r>
          <a:endParaRPr lang="ko-KR" altLang="en-US" sz="1800" dirty="0"/>
        </a:p>
      </dgm:t>
    </dgm:pt>
    <dgm:pt modelId="{2842B63C-F140-45B5-B62C-79EB78506514}" type="parTrans" cxnId="{D8299293-8A99-4538-8BA8-2B5B9961BA66}">
      <dgm:prSet/>
      <dgm:spPr/>
      <dgm:t>
        <a:bodyPr/>
        <a:lstStyle/>
        <a:p>
          <a:pPr latinLnBrk="1"/>
          <a:endParaRPr lang="ko-KR" altLang="en-US" sz="1800"/>
        </a:p>
      </dgm:t>
    </dgm:pt>
    <dgm:pt modelId="{AF2374F7-CDC6-4F9F-913A-BE7D2429ECA8}" type="sibTrans" cxnId="{D8299293-8A99-4538-8BA8-2B5B9961BA66}">
      <dgm:prSet/>
      <dgm:spPr/>
      <dgm:t>
        <a:bodyPr/>
        <a:lstStyle/>
        <a:p>
          <a:pPr latinLnBrk="1"/>
          <a:endParaRPr lang="ko-KR" altLang="en-US" sz="1800"/>
        </a:p>
      </dgm:t>
    </dgm:pt>
    <dgm:pt modelId="{2A67F67B-3A82-4C02-85B9-A34FDACA27C8}">
      <dgm:prSet custT="1"/>
      <dgm:spPr/>
      <dgm:t>
        <a:bodyPr/>
        <a:lstStyle/>
        <a:p>
          <a:pPr latinLnBrk="1"/>
          <a:r>
            <a:rPr lang="ko-KR" altLang="en-US" sz="1800" dirty="0" smtClean="0"/>
            <a:t>일본의 극심한 장기침체 기간을 일컫는 말</a:t>
          </a:r>
          <a:endParaRPr lang="ko-KR" altLang="en-US" sz="1800" dirty="0"/>
        </a:p>
      </dgm:t>
    </dgm:pt>
    <dgm:pt modelId="{5658EA85-D265-4980-8D27-88D288669E6D}" type="parTrans" cxnId="{E5FF5097-615F-4B9A-89B6-66C852406CB8}">
      <dgm:prSet/>
      <dgm:spPr/>
      <dgm:t>
        <a:bodyPr/>
        <a:lstStyle/>
        <a:p>
          <a:pPr latinLnBrk="1"/>
          <a:endParaRPr lang="ko-KR" altLang="en-US" sz="1800"/>
        </a:p>
      </dgm:t>
    </dgm:pt>
    <dgm:pt modelId="{AA0A29DC-6035-4CDF-A640-34B337E945DA}" type="sibTrans" cxnId="{E5FF5097-615F-4B9A-89B6-66C852406CB8}">
      <dgm:prSet/>
      <dgm:spPr/>
      <dgm:t>
        <a:bodyPr/>
        <a:lstStyle/>
        <a:p>
          <a:pPr latinLnBrk="1"/>
          <a:endParaRPr lang="ko-KR" altLang="en-US" sz="1800"/>
        </a:p>
      </dgm:t>
    </dgm:pt>
    <dgm:pt modelId="{CE5392FE-85FC-4B74-B823-A9A62AC0AC9D}">
      <dgm:prSet custT="1"/>
      <dgm:spPr/>
      <dgm:t>
        <a:bodyPr/>
        <a:lstStyle/>
        <a:p>
          <a:pPr latinLnBrk="1"/>
          <a:r>
            <a:rPr lang="ko-KR" sz="1800" dirty="0" smtClean="0"/>
            <a:t>주로 일본에서 거품경제</a:t>
          </a:r>
          <a:r>
            <a:rPr lang="en-US" altLang="ko-KR" sz="1800" dirty="0" smtClean="0"/>
            <a:t> </a:t>
          </a:r>
          <a:r>
            <a:rPr lang="ko-KR" sz="1800" dirty="0" smtClean="0"/>
            <a:t>붕괴</a:t>
          </a:r>
          <a:r>
            <a:rPr lang="en-US" altLang="ko-KR" sz="1800" dirty="0" smtClean="0"/>
            <a:t> </a:t>
          </a:r>
          <a:r>
            <a:rPr lang="ko-KR" sz="1800" dirty="0" smtClean="0"/>
            <a:t>후</a:t>
          </a:r>
          <a:r>
            <a:rPr lang="en-US" altLang="ko-KR" sz="1800" dirty="0" smtClean="0"/>
            <a:t/>
          </a:r>
          <a:br>
            <a:rPr lang="en-US" altLang="ko-KR" sz="1800" dirty="0" smtClean="0"/>
          </a:br>
          <a:r>
            <a:rPr lang="en-US" altLang="ko-KR" sz="1800" dirty="0" smtClean="0"/>
            <a:t>(</a:t>
          </a:r>
          <a:r>
            <a:rPr lang="ko-KR" sz="1800" dirty="0" smtClean="0"/>
            <a:t>1991년3 월</a:t>
          </a:r>
          <a:r>
            <a:rPr lang="en-US" altLang="ko-KR" sz="1800" dirty="0" smtClean="0"/>
            <a:t>~</a:t>
          </a:r>
          <a:r>
            <a:rPr lang="ko-KR" sz="1800" dirty="0" smtClean="0"/>
            <a:t>현재 </a:t>
          </a:r>
          <a:r>
            <a:rPr lang="en-US" altLang="ko-KR" sz="1800" dirty="0" smtClean="0"/>
            <a:t/>
          </a:r>
          <a:br>
            <a:rPr lang="en-US" altLang="ko-KR" sz="1800" dirty="0" smtClean="0"/>
          </a:br>
          <a:r>
            <a:rPr lang="ko-KR" sz="1800" dirty="0" smtClean="0"/>
            <a:t>약20년 이상 경제가 침체한 기간</a:t>
          </a:r>
          <a:r>
            <a:rPr lang="en-US" altLang="ko-KR" sz="1800" dirty="0" smtClean="0"/>
            <a:t>)</a:t>
          </a:r>
          <a:endParaRPr lang="ko-KR" altLang="en-US" sz="1800" dirty="0"/>
        </a:p>
      </dgm:t>
    </dgm:pt>
    <dgm:pt modelId="{97DB0680-F8A5-4733-91D9-3E565812F35B}" type="parTrans" cxnId="{00C547C7-7FB9-4C96-8035-6A2CD49A13CB}">
      <dgm:prSet/>
      <dgm:spPr/>
      <dgm:t>
        <a:bodyPr/>
        <a:lstStyle/>
        <a:p>
          <a:pPr latinLnBrk="1"/>
          <a:endParaRPr lang="ko-KR" altLang="en-US" sz="1800"/>
        </a:p>
      </dgm:t>
    </dgm:pt>
    <dgm:pt modelId="{F2BF66A3-9C19-4E67-A60C-C9DA1AD22313}" type="sibTrans" cxnId="{00C547C7-7FB9-4C96-8035-6A2CD49A13CB}">
      <dgm:prSet/>
      <dgm:spPr/>
      <dgm:t>
        <a:bodyPr/>
        <a:lstStyle/>
        <a:p>
          <a:pPr latinLnBrk="1"/>
          <a:endParaRPr lang="ko-KR" altLang="en-US" sz="1800"/>
        </a:p>
      </dgm:t>
    </dgm:pt>
    <dgm:pt modelId="{9EAA1CBE-71AF-4E1B-9043-2CEE68241150}" type="pres">
      <dgm:prSet presAssocID="{4F4812B5-4A3F-47A0-BC6E-5DFC921F7A2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DE54416-DDD4-4CA8-9723-60020CD835B3}" type="pres">
      <dgm:prSet presAssocID="{F8C94406-525C-44C8-834E-A4407F06BF4E}" presName="parentLin" presStyleCnt="0"/>
      <dgm:spPr/>
    </dgm:pt>
    <dgm:pt modelId="{502A9F69-BC0D-4D13-99CF-D1D58CCD5E26}" type="pres">
      <dgm:prSet presAssocID="{F8C94406-525C-44C8-834E-A4407F06BF4E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D0BC1917-E828-4BF7-812A-32E7F6FE20C3}" type="pres">
      <dgm:prSet presAssocID="{F8C94406-525C-44C8-834E-A4407F06BF4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A4D239D-67F7-4808-A7F9-1BACDA4C2F2E}" type="pres">
      <dgm:prSet presAssocID="{F8C94406-525C-44C8-834E-A4407F06BF4E}" presName="negativeSpace" presStyleCnt="0"/>
      <dgm:spPr/>
    </dgm:pt>
    <dgm:pt modelId="{0C31640C-0A53-49CD-B8CE-F3B4ADBCBEB8}" type="pres">
      <dgm:prSet presAssocID="{F8C94406-525C-44C8-834E-A4407F06BF4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9C2DD56-8E42-41D4-897B-F5F66F410687}" type="pres">
      <dgm:prSet presAssocID="{97248DA2-BCF5-476D-AA20-3A57C1773686}" presName="spaceBetweenRectangles" presStyleCnt="0"/>
      <dgm:spPr/>
    </dgm:pt>
    <dgm:pt modelId="{B5B93FE0-7405-4A93-ADB9-1D63A1CD2CBC}" type="pres">
      <dgm:prSet presAssocID="{B71BAAF3-0693-4E38-A7BB-C355EC0AEF6F}" presName="parentLin" presStyleCnt="0"/>
      <dgm:spPr/>
    </dgm:pt>
    <dgm:pt modelId="{677A980E-59F8-44A1-AD34-9BA99DD0FE96}" type="pres">
      <dgm:prSet presAssocID="{B71BAAF3-0693-4E38-A7BB-C355EC0AEF6F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3BAC8083-3533-4476-AC9D-1742A1363353}" type="pres">
      <dgm:prSet presAssocID="{B71BAAF3-0693-4E38-A7BB-C355EC0AEF6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EA97D87-78E1-4832-8A56-D3B9C0092F23}" type="pres">
      <dgm:prSet presAssocID="{B71BAAF3-0693-4E38-A7BB-C355EC0AEF6F}" presName="negativeSpace" presStyleCnt="0"/>
      <dgm:spPr/>
    </dgm:pt>
    <dgm:pt modelId="{DD7B5659-C427-4088-A971-9A390D3271B1}" type="pres">
      <dgm:prSet presAssocID="{B71BAAF3-0693-4E38-A7BB-C355EC0AEF6F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0C547C7-7FB9-4C96-8035-6A2CD49A13CB}" srcId="{B71BAAF3-0693-4E38-A7BB-C355EC0AEF6F}" destId="{CE5392FE-85FC-4B74-B823-A9A62AC0AC9D}" srcOrd="0" destOrd="0" parTransId="{97DB0680-F8A5-4733-91D9-3E565812F35B}" sibTransId="{F2BF66A3-9C19-4E67-A60C-C9DA1AD22313}"/>
    <dgm:cxn modelId="{D8299293-8A99-4538-8BA8-2B5B9961BA66}" srcId="{F8C94406-525C-44C8-834E-A4407F06BF4E}" destId="{F2772D1F-C6E1-4582-A24F-602E3D0EE769}" srcOrd="2" destOrd="0" parTransId="{2842B63C-F140-45B5-B62C-79EB78506514}" sibTransId="{AF2374F7-CDC6-4F9F-913A-BE7D2429ECA8}"/>
    <dgm:cxn modelId="{E35FEE20-53AE-4239-BBFF-45E7648091F3}" type="presOf" srcId="{CE5392FE-85FC-4B74-B823-A9A62AC0AC9D}" destId="{DD7B5659-C427-4088-A971-9A390D3271B1}" srcOrd="0" destOrd="0" presId="urn:microsoft.com/office/officeart/2005/8/layout/list1"/>
    <dgm:cxn modelId="{5D0F0384-FBE4-41D6-B7FD-820A0118D928}" type="presOf" srcId="{2A67F67B-3A82-4C02-85B9-A34FDACA27C8}" destId="{0C31640C-0A53-49CD-B8CE-F3B4ADBCBEB8}" srcOrd="0" destOrd="1" presId="urn:microsoft.com/office/officeart/2005/8/layout/list1"/>
    <dgm:cxn modelId="{1CCB303D-28E2-4456-9944-B3A60F776E07}" type="presOf" srcId="{F8C94406-525C-44C8-834E-A4407F06BF4E}" destId="{502A9F69-BC0D-4D13-99CF-D1D58CCD5E26}" srcOrd="0" destOrd="0" presId="urn:microsoft.com/office/officeart/2005/8/layout/list1"/>
    <dgm:cxn modelId="{918B1B8C-CBDB-45EE-A7F9-E1C022021C37}" srcId="{4F4812B5-4A3F-47A0-BC6E-5DFC921F7A29}" destId="{F8C94406-525C-44C8-834E-A4407F06BF4E}" srcOrd="0" destOrd="0" parTransId="{8E581806-902B-434B-AE07-6A455C73BA0A}" sibTransId="{97248DA2-BCF5-476D-AA20-3A57C1773686}"/>
    <dgm:cxn modelId="{89A4CD67-3716-4213-BC9D-4C5144155776}" type="presOf" srcId="{B71BAAF3-0693-4E38-A7BB-C355EC0AEF6F}" destId="{677A980E-59F8-44A1-AD34-9BA99DD0FE96}" srcOrd="0" destOrd="0" presId="urn:microsoft.com/office/officeart/2005/8/layout/list1"/>
    <dgm:cxn modelId="{C54F7ECB-3A45-4C7C-BE3B-C3DE37F86792}" srcId="{F8C94406-525C-44C8-834E-A4407F06BF4E}" destId="{C15D2815-D4A8-47B8-9065-3D471D6AAC97}" srcOrd="0" destOrd="0" parTransId="{E98299FA-C9B9-4DBC-AE1B-72F0265063BB}" sibTransId="{DD5269B7-AC4E-4EC7-A62E-0E4FF8A3F43F}"/>
    <dgm:cxn modelId="{89B66367-12F9-40DB-A689-6BD9A69F793F}" type="presOf" srcId="{4F4812B5-4A3F-47A0-BC6E-5DFC921F7A29}" destId="{9EAA1CBE-71AF-4E1B-9043-2CEE68241150}" srcOrd="0" destOrd="0" presId="urn:microsoft.com/office/officeart/2005/8/layout/list1"/>
    <dgm:cxn modelId="{367CD3A3-3A09-4147-A601-62BAB315857F}" srcId="{4F4812B5-4A3F-47A0-BC6E-5DFC921F7A29}" destId="{B71BAAF3-0693-4E38-A7BB-C355EC0AEF6F}" srcOrd="1" destOrd="0" parTransId="{E2E7C81E-852A-40AA-8814-88CCF4514749}" sibTransId="{29158CC4-22A8-4E72-9253-DE170811E748}"/>
    <dgm:cxn modelId="{4FC37BC2-618D-45D4-BB0F-E3979A3A8996}" type="presOf" srcId="{F8C94406-525C-44C8-834E-A4407F06BF4E}" destId="{D0BC1917-E828-4BF7-812A-32E7F6FE20C3}" srcOrd="1" destOrd="0" presId="urn:microsoft.com/office/officeart/2005/8/layout/list1"/>
    <dgm:cxn modelId="{E5FF5097-615F-4B9A-89B6-66C852406CB8}" srcId="{F8C94406-525C-44C8-834E-A4407F06BF4E}" destId="{2A67F67B-3A82-4C02-85B9-A34FDACA27C8}" srcOrd="1" destOrd="0" parTransId="{5658EA85-D265-4980-8D27-88D288669E6D}" sibTransId="{AA0A29DC-6035-4CDF-A640-34B337E945DA}"/>
    <dgm:cxn modelId="{9B67F328-279B-4219-B901-53C8903B8E35}" type="presOf" srcId="{C15D2815-D4A8-47B8-9065-3D471D6AAC97}" destId="{0C31640C-0A53-49CD-B8CE-F3B4ADBCBEB8}" srcOrd="0" destOrd="0" presId="urn:microsoft.com/office/officeart/2005/8/layout/list1"/>
    <dgm:cxn modelId="{05B2B1BB-B80E-4877-9B36-67143B6FE766}" type="presOf" srcId="{F2772D1F-C6E1-4582-A24F-602E3D0EE769}" destId="{0C31640C-0A53-49CD-B8CE-F3B4ADBCBEB8}" srcOrd="0" destOrd="2" presId="urn:microsoft.com/office/officeart/2005/8/layout/list1"/>
    <dgm:cxn modelId="{79D17133-D5FE-4B8E-BCD3-6582ADFC9D49}" type="presOf" srcId="{B71BAAF3-0693-4E38-A7BB-C355EC0AEF6F}" destId="{3BAC8083-3533-4476-AC9D-1742A1363353}" srcOrd="1" destOrd="0" presId="urn:microsoft.com/office/officeart/2005/8/layout/list1"/>
    <dgm:cxn modelId="{76D4081F-5622-49E2-B93D-C8C828831D9A}" type="presParOf" srcId="{9EAA1CBE-71AF-4E1B-9043-2CEE68241150}" destId="{2DE54416-DDD4-4CA8-9723-60020CD835B3}" srcOrd="0" destOrd="0" presId="urn:microsoft.com/office/officeart/2005/8/layout/list1"/>
    <dgm:cxn modelId="{E78E383A-6BB7-463D-AC1B-8AD7E46D514E}" type="presParOf" srcId="{2DE54416-DDD4-4CA8-9723-60020CD835B3}" destId="{502A9F69-BC0D-4D13-99CF-D1D58CCD5E26}" srcOrd="0" destOrd="0" presId="urn:microsoft.com/office/officeart/2005/8/layout/list1"/>
    <dgm:cxn modelId="{0AE8956C-6D35-49BF-A7B3-3F0368D27D75}" type="presParOf" srcId="{2DE54416-DDD4-4CA8-9723-60020CD835B3}" destId="{D0BC1917-E828-4BF7-812A-32E7F6FE20C3}" srcOrd="1" destOrd="0" presId="urn:microsoft.com/office/officeart/2005/8/layout/list1"/>
    <dgm:cxn modelId="{2E5E0B90-4D06-4BAD-BD67-DC5CADA1145F}" type="presParOf" srcId="{9EAA1CBE-71AF-4E1B-9043-2CEE68241150}" destId="{AA4D239D-67F7-4808-A7F9-1BACDA4C2F2E}" srcOrd="1" destOrd="0" presId="urn:microsoft.com/office/officeart/2005/8/layout/list1"/>
    <dgm:cxn modelId="{782F68E7-88DB-4EC7-89BC-0522450231EC}" type="presParOf" srcId="{9EAA1CBE-71AF-4E1B-9043-2CEE68241150}" destId="{0C31640C-0A53-49CD-B8CE-F3B4ADBCBEB8}" srcOrd="2" destOrd="0" presId="urn:microsoft.com/office/officeart/2005/8/layout/list1"/>
    <dgm:cxn modelId="{485028F3-B659-41ED-BCFE-FA77906ADE3D}" type="presParOf" srcId="{9EAA1CBE-71AF-4E1B-9043-2CEE68241150}" destId="{79C2DD56-8E42-41D4-897B-F5F66F410687}" srcOrd="3" destOrd="0" presId="urn:microsoft.com/office/officeart/2005/8/layout/list1"/>
    <dgm:cxn modelId="{E0DBA837-4C5D-4B6C-80FA-6EC418658126}" type="presParOf" srcId="{9EAA1CBE-71AF-4E1B-9043-2CEE68241150}" destId="{B5B93FE0-7405-4A93-ADB9-1D63A1CD2CBC}" srcOrd="4" destOrd="0" presId="urn:microsoft.com/office/officeart/2005/8/layout/list1"/>
    <dgm:cxn modelId="{F4D09EBB-EE33-4012-B28D-E22FBE34E18A}" type="presParOf" srcId="{B5B93FE0-7405-4A93-ADB9-1D63A1CD2CBC}" destId="{677A980E-59F8-44A1-AD34-9BA99DD0FE96}" srcOrd="0" destOrd="0" presId="urn:microsoft.com/office/officeart/2005/8/layout/list1"/>
    <dgm:cxn modelId="{748F93FA-7E99-4401-9141-39955FB39CCB}" type="presParOf" srcId="{B5B93FE0-7405-4A93-ADB9-1D63A1CD2CBC}" destId="{3BAC8083-3533-4476-AC9D-1742A1363353}" srcOrd="1" destOrd="0" presId="urn:microsoft.com/office/officeart/2005/8/layout/list1"/>
    <dgm:cxn modelId="{E24380B8-7E1E-47B4-A3B8-02348FFC0698}" type="presParOf" srcId="{9EAA1CBE-71AF-4E1B-9043-2CEE68241150}" destId="{8EA97D87-78E1-4832-8A56-D3B9C0092F23}" srcOrd="5" destOrd="0" presId="urn:microsoft.com/office/officeart/2005/8/layout/list1"/>
    <dgm:cxn modelId="{6B3E512B-0FC6-4CBB-9BFC-3639E118F96F}" type="presParOf" srcId="{9EAA1CBE-71AF-4E1B-9043-2CEE68241150}" destId="{DD7B5659-C427-4088-A971-9A390D3271B1}" srcOrd="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D85D2D-E73E-46E0-9751-E2BE7B8AEB0A}" type="doc">
      <dgm:prSet loTypeId="urn:microsoft.com/office/officeart/2005/8/layout/process4" loCatId="process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pPr latinLnBrk="1"/>
          <a:endParaRPr lang="ko-KR" altLang="en-US"/>
        </a:p>
      </dgm:t>
    </dgm:pt>
    <dgm:pt modelId="{BAECF2FB-6F1E-445B-A98E-219C4406BEBE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각료들</a:t>
          </a:r>
          <a:r>
            <a:rPr lang="en-US" altLang="ko-KR" sz="1600" dirty="0" smtClean="0"/>
            <a:t>-</a:t>
          </a:r>
          <a:r>
            <a:rPr lang="ko-KR" altLang="en-US" sz="1600" dirty="0" smtClean="0"/>
            <a:t>각종 스캔들에 휘말림</a:t>
          </a:r>
          <a:endParaRPr lang="ko-KR" altLang="en-US" sz="1600" dirty="0"/>
        </a:p>
      </dgm:t>
    </dgm:pt>
    <dgm:pt modelId="{25E4E393-901C-47EE-AC06-B4BFD613D68B}" type="parTrans" cxnId="{EC7E636A-F446-4446-8368-2B17197420A2}">
      <dgm:prSet/>
      <dgm:spPr/>
      <dgm:t>
        <a:bodyPr/>
        <a:lstStyle/>
        <a:p>
          <a:pPr latinLnBrk="1"/>
          <a:endParaRPr lang="ko-KR" altLang="en-US" sz="1600"/>
        </a:p>
      </dgm:t>
    </dgm:pt>
    <dgm:pt modelId="{739F5C0A-BD41-44B3-9F25-14829A8FDE13}" type="sibTrans" cxnId="{EC7E636A-F446-4446-8368-2B17197420A2}">
      <dgm:prSet custT="1"/>
      <dgm:spPr/>
      <dgm:t>
        <a:bodyPr/>
        <a:lstStyle/>
        <a:p>
          <a:pPr latinLnBrk="1"/>
          <a:endParaRPr lang="ko-KR" altLang="en-US" sz="1600"/>
        </a:p>
      </dgm:t>
    </dgm:pt>
    <dgm:pt modelId="{32B289F1-2F8E-428E-BFA0-03716C7835D3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총리가 사임→교체되어 버림</a:t>
          </a:r>
          <a:endParaRPr lang="ko-KR" altLang="en-US" sz="1600" dirty="0"/>
        </a:p>
      </dgm:t>
    </dgm:pt>
    <dgm:pt modelId="{9CB3375A-FFB9-4F95-ABC5-C7DD25E439AA}" type="parTrans" cxnId="{B2104A6E-0C18-49C6-BFC9-5F645B97AD4C}">
      <dgm:prSet/>
      <dgm:spPr/>
      <dgm:t>
        <a:bodyPr/>
        <a:lstStyle/>
        <a:p>
          <a:pPr latinLnBrk="1"/>
          <a:endParaRPr lang="ko-KR" altLang="en-US" sz="1600"/>
        </a:p>
      </dgm:t>
    </dgm:pt>
    <dgm:pt modelId="{FE545E01-4AC1-4ED0-83C6-514A843EFC76}" type="sibTrans" cxnId="{B2104A6E-0C18-49C6-BFC9-5F645B97AD4C}">
      <dgm:prSet custT="1"/>
      <dgm:spPr/>
      <dgm:t>
        <a:bodyPr/>
        <a:lstStyle/>
        <a:p>
          <a:pPr latinLnBrk="1"/>
          <a:endParaRPr lang="ko-KR" altLang="en-US" sz="1600"/>
        </a:p>
      </dgm:t>
    </dgm:pt>
    <dgm:pt modelId="{D43E2295-238C-4F7B-8C94-CAD202E3454D}">
      <dgm:prSet phldrT="[텍스트]" custT="1"/>
      <dgm:spPr/>
      <dgm:t>
        <a:bodyPr/>
        <a:lstStyle/>
        <a:p>
          <a:pPr latinLnBrk="1"/>
          <a:r>
            <a:rPr lang="en-US" altLang="ko-KR" sz="1600" dirty="0" smtClean="0"/>
            <a:t>2007</a:t>
          </a:r>
          <a:r>
            <a:rPr lang="ko-KR" altLang="en-US" sz="1600" dirty="0" smtClean="0"/>
            <a:t>년 말 </a:t>
          </a:r>
          <a:r>
            <a:rPr lang="ko-KR" altLang="en-US" sz="1600" dirty="0" err="1" smtClean="0"/>
            <a:t>서브프라임</a:t>
          </a:r>
          <a:r>
            <a:rPr lang="ko-KR" altLang="en-US" sz="1600" dirty="0" smtClean="0"/>
            <a:t> 사태가 발생</a:t>
          </a:r>
          <a:endParaRPr lang="ko-KR" altLang="en-US" sz="1600" dirty="0"/>
        </a:p>
      </dgm:t>
    </dgm:pt>
    <dgm:pt modelId="{C1589A6D-683A-4603-A3AA-0935EA65592A}" type="parTrans" cxnId="{25DA8ECD-EAEB-4E14-A886-B95C2FAA7BBC}">
      <dgm:prSet/>
      <dgm:spPr/>
      <dgm:t>
        <a:bodyPr/>
        <a:lstStyle/>
        <a:p>
          <a:pPr latinLnBrk="1"/>
          <a:endParaRPr lang="ko-KR" altLang="en-US" sz="1600"/>
        </a:p>
      </dgm:t>
    </dgm:pt>
    <dgm:pt modelId="{DAD1EB68-EAC8-467E-B23C-1C7B438D7A20}" type="sibTrans" cxnId="{25DA8ECD-EAEB-4E14-A886-B95C2FAA7BBC}">
      <dgm:prSet custT="1"/>
      <dgm:spPr/>
      <dgm:t>
        <a:bodyPr/>
        <a:lstStyle/>
        <a:p>
          <a:pPr latinLnBrk="1"/>
          <a:endParaRPr lang="ko-KR" altLang="en-US" sz="1600"/>
        </a:p>
      </dgm:t>
    </dgm:pt>
    <dgm:pt modelId="{9974FCB5-760F-4D71-88F4-69A9FEDE767D}">
      <dgm:prSet custT="1"/>
      <dgm:spPr/>
      <dgm:t>
        <a:bodyPr/>
        <a:lstStyle/>
        <a:p>
          <a:pPr latinLnBrk="1"/>
          <a:r>
            <a:rPr lang="ko-KR" altLang="en-US" sz="1600" dirty="0" smtClean="0"/>
            <a:t>경기가 회복과 둔화를 반복</a:t>
          </a:r>
          <a:endParaRPr lang="ko-KR" altLang="en-US" sz="1600" dirty="0"/>
        </a:p>
      </dgm:t>
    </dgm:pt>
    <dgm:pt modelId="{1EFDCC90-0C64-492A-9456-4A3F67FAD977}" type="parTrans" cxnId="{CD19D203-C87C-4BEB-B7D8-66D9546569E6}">
      <dgm:prSet/>
      <dgm:spPr/>
      <dgm:t>
        <a:bodyPr/>
        <a:lstStyle/>
        <a:p>
          <a:pPr latinLnBrk="1"/>
          <a:endParaRPr lang="ko-KR" altLang="en-US" sz="1600"/>
        </a:p>
      </dgm:t>
    </dgm:pt>
    <dgm:pt modelId="{9D80A44E-6079-4A69-BB67-F589D0977A41}" type="sibTrans" cxnId="{CD19D203-C87C-4BEB-B7D8-66D9546569E6}">
      <dgm:prSet/>
      <dgm:spPr/>
      <dgm:t>
        <a:bodyPr/>
        <a:lstStyle/>
        <a:p>
          <a:pPr latinLnBrk="1"/>
          <a:endParaRPr lang="ko-KR" altLang="en-US" sz="1600"/>
        </a:p>
      </dgm:t>
    </dgm:pt>
    <dgm:pt modelId="{4DB86C47-812C-4DA7-9410-982670A89345}" type="pres">
      <dgm:prSet presAssocID="{4CD85D2D-E73E-46E0-9751-E2BE7B8AEB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493AF50-A3C0-4E2F-BCA6-CE243C3FB82B}" type="pres">
      <dgm:prSet presAssocID="{9974FCB5-760F-4D71-88F4-69A9FEDE767D}" presName="boxAndChildren" presStyleCnt="0"/>
      <dgm:spPr/>
    </dgm:pt>
    <dgm:pt modelId="{BE368A58-7552-4C28-B915-ECD0FA7451E3}" type="pres">
      <dgm:prSet presAssocID="{9974FCB5-760F-4D71-88F4-69A9FEDE767D}" presName="parentTextBox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0169719F-424E-4624-93C1-E4C2CFAB55C6}" type="pres">
      <dgm:prSet presAssocID="{DAD1EB68-EAC8-467E-B23C-1C7B438D7A20}" presName="sp" presStyleCnt="0"/>
      <dgm:spPr/>
    </dgm:pt>
    <dgm:pt modelId="{48574487-F58E-4076-97AF-0336D0F2A7AC}" type="pres">
      <dgm:prSet presAssocID="{D43E2295-238C-4F7B-8C94-CAD202E3454D}" presName="arrowAndChildren" presStyleCnt="0"/>
      <dgm:spPr/>
    </dgm:pt>
    <dgm:pt modelId="{012D34B0-0DBA-4AB0-AC20-104C9BE39E22}" type="pres">
      <dgm:prSet presAssocID="{D43E2295-238C-4F7B-8C94-CAD202E3454D}" presName="parentTextArrow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AE810180-E034-4566-8D84-46B16E67652A}" type="pres">
      <dgm:prSet presAssocID="{FE545E01-4AC1-4ED0-83C6-514A843EFC76}" presName="sp" presStyleCnt="0"/>
      <dgm:spPr/>
    </dgm:pt>
    <dgm:pt modelId="{C8831EBE-8F6D-4121-83EF-8466AD4D8493}" type="pres">
      <dgm:prSet presAssocID="{32B289F1-2F8E-428E-BFA0-03716C7835D3}" presName="arrowAndChildren" presStyleCnt="0"/>
      <dgm:spPr/>
    </dgm:pt>
    <dgm:pt modelId="{688F733D-C730-47F4-8DA6-4A67CBCD0AF2}" type="pres">
      <dgm:prSet presAssocID="{32B289F1-2F8E-428E-BFA0-03716C7835D3}" presName="parentTextArrow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F97F056C-C7A4-407F-9C36-A1EC6F69DF80}" type="pres">
      <dgm:prSet presAssocID="{739F5C0A-BD41-44B3-9F25-14829A8FDE13}" presName="sp" presStyleCnt="0"/>
      <dgm:spPr/>
    </dgm:pt>
    <dgm:pt modelId="{26A77D53-1E5B-4500-A83C-9D4886E89ADA}" type="pres">
      <dgm:prSet presAssocID="{BAECF2FB-6F1E-445B-A98E-219C4406BEBE}" presName="arrowAndChildren" presStyleCnt="0"/>
      <dgm:spPr/>
    </dgm:pt>
    <dgm:pt modelId="{DEBBE203-39E4-4645-98F8-E202947DCB8B}" type="pres">
      <dgm:prSet presAssocID="{BAECF2FB-6F1E-445B-A98E-219C4406BEBE}" presName="parentTextArrow" presStyleLbl="node1" presStyleIdx="3" presStyleCnt="4"/>
      <dgm:spPr/>
      <dgm:t>
        <a:bodyPr/>
        <a:lstStyle/>
        <a:p>
          <a:pPr latinLnBrk="1"/>
          <a:endParaRPr lang="ko-KR" altLang="en-US"/>
        </a:p>
      </dgm:t>
    </dgm:pt>
  </dgm:ptLst>
  <dgm:cxnLst>
    <dgm:cxn modelId="{01AF4D36-E228-4E49-AB91-3A7615E6D473}" type="presOf" srcId="{9974FCB5-760F-4D71-88F4-69A9FEDE767D}" destId="{BE368A58-7552-4C28-B915-ECD0FA7451E3}" srcOrd="0" destOrd="0" presId="urn:microsoft.com/office/officeart/2005/8/layout/process4"/>
    <dgm:cxn modelId="{25DA8ECD-EAEB-4E14-A886-B95C2FAA7BBC}" srcId="{4CD85D2D-E73E-46E0-9751-E2BE7B8AEB0A}" destId="{D43E2295-238C-4F7B-8C94-CAD202E3454D}" srcOrd="2" destOrd="0" parTransId="{C1589A6D-683A-4603-A3AA-0935EA65592A}" sibTransId="{DAD1EB68-EAC8-467E-B23C-1C7B438D7A20}"/>
    <dgm:cxn modelId="{4EC71661-BF1A-4A11-9D8F-BA3C5FAF5430}" type="presOf" srcId="{D43E2295-238C-4F7B-8C94-CAD202E3454D}" destId="{012D34B0-0DBA-4AB0-AC20-104C9BE39E22}" srcOrd="0" destOrd="0" presId="urn:microsoft.com/office/officeart/2005/8/layout/process4"/>
    <dgm:cxn modelId="{0339AE75-4C20-4968-88F3-820AEB05E261}" type="presOf" srcId="{BAECF2FB-6F1E-445B-A98E-219C4406BEBE}" destId="{DEBBE203-39E4-4645-98F8-E202947DCB8B}" srcOrd="0" destOrd="0" presId="urn:microsoft.com/office/officeart/2005/8/layout/process4"/>
    <dgm:cxn modelId="{B2104A6E-0C18-49C6-BFC9-5F645B97AD4C}" srcId="{4CD85D2D-E73E-46E0-9751-E2BE7B8AEB0A}" destId="{32B289F1-2F8E-428E-BFA0-03716C7835D3}" srcOrd="1" destOrd="0" parTransId="{9CB3375A-FFB9-4F95-ABC5-C7DD25E439AA}" sibTransId="{FE545E01-4AC1-4ED0-83C6-514A843EFC76}"/>
    <dgm:cxn modelId="{08A7573D-142C-4811-9649-5304CE79AB98}" type="presOf" srcId="{32B289F1-2F8E-428E-BFA0-03716C7835D3}" destId="{688F733D-C730-47F4-8DA6-4A67CBCD0AF2}" srcOrd="0" destOrd="0" presId="urn:microsoft.com/office/officeart/2005/8/layout/process4"/>
    <dgm:cxn modelId="{EC7E636A-F446-4446-8368-2B17197420A2}" srcId="{4CD85D2D-E73E-46E0-9751-E2BE7B8AEB0A}" destId="{BAECF2FB-6F1E-445B-A98E-219C4406BEBE}" srcOrd="0" destOrd="0" parTransId="{25E4E393-901C-47EE-AC06-B4BFD613D68B}" sibTransId="{739F5C0A-BD41-44B3-9F25-14829A8FDE13}"/>
    <dgm:cxn modelId="{BF7BD42C-C8E5-488B-AB16-A5642912C867}" type="presOf" srcId="{4CD85D2D-E73E-46E0-9751-E2BE7B8AEB0A}" destId="{4DB86C47-812C-4DA7-9410-982670A89345}" srcOrd="0" destOrd="0" presId="urn:microsoft.com/office/officeart/2005/8/layout/process4"/>
    <dgm:cxn modelId="{CD19D203-C87C-4BEB-B7D8-66D9546569E6}" srcId="{4CD85D2D-E73E-46E0-9751-E2BE7B8AEB0A}" destId="{9974FCB5-760F-4D71-88F4-69A9FEDE767D}" srcOrd="3" destOrd="0" parTransId="{1EFDCC90-0C64-492A-9456-4A3F67FAD977}" sibTransId="{9D80A44E-6079-4A69-BB67-F589D0977A41}"/>
    <dgm:cxn modelId="{06CCF2AC-FB9A-4218-BA01-5B92F92F0496}" type="presParOf" srcId="{4DB86C47-812C-4DA7-9410-982670A89345}" destId="{6493AF50-A3C0-4E2F-BCA6-CE243C3FB82B}" srcOrd="0" destOrd="0" presId="urn:microsoft.com/office/officeart/2005/8/layout/process4"/>
    <dgm:cxn modelId="{4AF6A346-C0AE-49F3-B1A5-41913B1C8DE4}" type="presParOf" srcId="{6493AF50-A3C0-4E2F-BCA6-CE243C3FB82B}" destId="{BE368A58-7552-4C28-B915-ECD0FA7451E3}" srcOrd="0" destOrd="0" presId="urn:microsoft.com/office/officeart/2005/8/layout/process4"/>
    <dgm:cxn modelId="{0CDA4DF0-AA5F-4D56-8D20-F3E3CDD23C74}" type="presParOf" srcId="{4DB86C47-812C-4DA7-9410-982670A89345}" destId="{0169719F-424E-4624-93C1-E4C2CFAB55C6}" srcOrd="1" destOrd="0" presId="urn:microsoft.com/office/officeart/2005/8/layout/process4"/>
    <dgm:cxn modelId="{4728C7D7-C796-4A64-A470-E608C46E90D2}" type="presParOf" srcId="{4DB86C47-812C-4DA7-9410-982670A89345}" destId="{48574487-F58E-4076-97AF-0336D0F2A7AC}" srcOrd="2" destOrd="0" presId="urn:microsoft.com/office/officeart/2005/8/layout/process4"/>
    <dgm:cxn modelId="{47C3E154-E459-4A72-8480-A0216E666D17}" type="presParOf" srcId="{48574487-F58E-4076-97AF-0336D0F2A7AC}" destId="{012D34B0-0DBA-4AB0-AC20-104C9BE39E22}" srcOrd="0" destOrd="0" presId="urn:microsoft.com/office/officeart/2005/8/layout/process4"/>
    <dgm:cxn modelId="{267103F2-2E7C-4E3B-B314-40F92FEF8FD1}" type="presParOf" srcId="{4DB86C47-812C-4DA7-9410-982670A89345}" destId="{AE810180-E034-4566-8D84-46B16E67652A}" srcOrd="3" destOrd="0" presId="urn:microsoft.com/office/officeart/2005/8/layout/process4"/>
    <dgm:cxn modelId="{47E48554-5E3D-4DA0-ABCD-0EE7C227EB2A}" type="presParOf" srcId="{4DB86C47-812C-4DA7-9410-982670A89345}" destId="{C8831EBE-8F6D-4121-83EF-8466AD4D8493}" srcOrd="4" destOrd="0" presId="urn:microsoft.com/office/officeart/2005/8/layout/process4"/>
    <dgm:cxn modelId="{F0C42A11-5459-42F4-BD55-B7B5010ECF9C}" type="presParOf" srcId="{C8831EBE-8F6D-4121-83EF-8466AD4D8493}" destId="{688F733D-C730-47F4-8DA6-4A67CBCD0AF2}" srcOrd="0" destOrd="0" presId="urn:microsoft.com/office/officeart/2005/8/layout/process4"/>
    <dgm:cxn modelId="{F8B81C26-26E0-453C-974C-C884BDC464C1}" type="presParOf" srcId="{4DB86C47-812C-4DA7-9410-982670A89345}" destId="{F97F056C-C7A4-407F-9C36-A1EC6F69DF80}" srcOrd="5" destOrd="0" presId="urn:microsoft.com/office/officeart/2005/8/layout/process4"/>
    <dgm:cxn modelId="{87CB7549-ED70-4F0D-BD20-6E37CB05BA22}" type="presParOf" srcId="{4DB86C47-812C-4DA7-9410-982670A89345}" destId="{26A77D53-1E5B-4500-A83C-9D4886E89ADA}" srcOrd="6" destOrd="0" presId="urn:microsoft.com/office/officeart/2005/8/layout/process4"/>
    <dgm:cxn modelId="{03BE1E16-ABF1-4681-8BED-5768B2C926BE}" type="presParOf" srcId="{26A77D53-1E5B-4500-A83C-9D4886E89ADA}" destId="{DEBBE203-39E4-4645-98F8-E202947DCB8B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B6E037-CAF3-45E5-987E-15BFF3819E0D}">
      <dsp:nvSpPr>
        <dsp:cNvPr id="0" name=""/>
        <dsp:cNvSpPr/>
      </dsp:nvSpPr>
      <dsp:spPr>
        <a:xfrm>
          <a:off x="541834" y="0"/>
          <a:ext cx="6140794" cy="3847976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FDAF960-A811-4C68-9E03-37120688C6AD}">
      <dsp:nvSpPr>
        <dsp:cNvPr id="0" name=""/>
        <dsp:cNvSpPr/>
      </dsp:nvSpPr>
      <dsp:spPr>
        <a:xfrm>
          <a:off x="0" y="1154392"/>
          <a:ext cx="2167339" cy="15391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/>
            <a:t>플라자</a:t>
          </a:r>
          <a:endParaRPr lang="en-US" altLang="ko-KR" sz="2400" kern="1200" dirty="0" smtClean="0"/>
        </a:p>
        <a:p>
          <a:pPr lvl="0" algn="ctr" defTabSz="10668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/>
            <a:t>합의</a:t>
          </a:r>
          <a:endParaRPr lang="en-US" altLang="ko-KR" sz="2400" kern="1200" dirty="0" smtClean="0"/>
        </a:p>
      </dsp:txBody>
      <dsp:txXfrm>
        <a:off x="0" y="1154392"/>
        <a:ext cx="2167339" cy="1539190"/>
      </dsp:txXfrm>
    </dsp:sp>
    <dsp:sp modelId="{2493C7A2-8650-434C-AF93-9FBADE6CF9B8}">
      <dsp:nvSpPr>
        <dsp:cNvPr id="0" name=""/>
        <dsp:cNvSpPr/>
      </dsp:nvSpPr>
      <dsp:spPr>
        <a:xfrm>
          <a:off x="2528562" y="1154392"/>
          <a:ext cx="2167339" cy="153919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/>
            <a:t>버블경제</a:t>
          </a:r>
          <a:endParaRPr lang="ko-KR" altLang="en-US" sz="2400" kern="1200" dirty="0"/>
        </a:p>
      </dsp:txBody>
      <dsp:txXfrm>
        <a:off x="2528562" y="1154392"/>
        <a:ext cx="2167339" cy="1539190"/>
      </dsp:txXfrm>
    </dsp:sp>
    <dsp:sp modelId="{5DD2D214-488E-4E32-9182-3C646C786809}">
      <dsp:nvSpPr>
        <dsp:cNvPr id="0" name=""/>
        <dsp:cNvSpPr/>
      </dsp:nvSpPr>
      <dsp:spPr>
        <a:xfrm>
          <a:off x="5057124" y="1154392"/>
          <a:ext cx="2167339" cy="15391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/>
            <a:t>잃어버린</a:t>
          </a:r>
          <a:endParaRPr lang="en-US" altLang="ko-KR" sz="2400" kern="1200" dirty="0" smtClean="0"/>
        </a:p>
        <a:p>
          <a:pPr lvl="0" algn="ctr" defTabSz="10668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kern="1200" dirty="0" smtClean="0"/>
            <a:t>10</a:t>
          </a:r>
          <a:r>
            <a:rPr lang="ko-KR" altLang="en-US" sz="2400" kern="1200" dirty="0" smtClean="0"/>
            <a:t>년</a:t>
          </a:r>
          <a:endParaRPr lang="ko-KR" altLang="en-US" sz="2400" kern="1200" dirty="0"/>
        </a:p>
      </dsp:txBody>
      <dsp:txXfrm>
        <a:off x="5057124" y="1154392"/>
        <a:ext cx="2167339" cy="15391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1E6EDF-8179-441C-8507-D1991A68978B}">
      <dsp:nvSpPr>
        <dsp:cNvPr id="0" name=""/>
        <dsp:cNvSpPr/>
      </dsp:nvSpPr>
      <dsp:spPr>
        <a:xfrm rot="5400000">
          <a:off x="-194020" y="200287"/>
          <a:ext cx="1293471" cy="90543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발단</a:t>
          </a:r>
          <a:endParaRPr lang="en-US" altLang="ko-KR" sz="1600" kern="1200" dirty="0" smtClean="0"/>
        </a:p>
      </dsp:txBody>
      <dsp:txXfrm rot="5400000">
        <a:off x="-194020" y="200287"/>
        <a:ext cx="1293471" cy="905430"/>
      </dsp:txXfrm>
    </dsp:sp>
    <dsp:sp modelId="{C45976DF-0AEA-48D9-8B31-DA75CAB8578D}">
      <dsp:nvSpPr>
        <dsp:cNvPr id="0" name=""/>
        <dsp:cNvSpPr/>
      </dsp:nvSpPr>
      <dsp:spPr>
        <a:xfrm rot="5400000">
          <a:off x="3848760" y="-2937063"/>
          <a:ext cx="840756" cy="67274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미국의 </a:t>
          </a:r>
          <a:r>
            <a:rPr lang="ko-KR" altLang="en-US" sz="1600" kern="1200" dirty="0" err="1" smtClean="0"/>
            <a:t>레이건</a:t>
          </a:r>
          <a:r>
            <a:rPr lang="ko-KR" altLang="en-US" sz="1600" kern="1200" dirty="0" smtClean="0"/>
            <a:t> 정부</a:t>
          </a:r>
          <a:r>
            <a:rPr lang="en-US" altLang="ko-KR" sz="1600" kern="1200" dirty="0" smtClean="0"/>
            <a:t>-</a:t>
          </a:r>
          <a:br>
            <a:rPr lang="en-US" altLang="ko-KR" sz="1600" kern="1200" dirty="0" smtClean="0"/>
          </a:br>
          <a:r>
            <a:rPr lang="ko-KR" altLang="en-US" sz="1600" kern="1200" dirty="0" smtClean="0"/>
            <a:t>쌍둥이적자를 겪고 있었음</a:t>
          </a:r>
          <a:endParaRPr lang="ko-KR" altLang="en-US" sz="1600" kern="1200" dirty="0"/>
        </a:p>
      </dsp:txBody>
      <dsp:txXfrm rot="5400000">
        <a:off x="3848760" y="-2937063"/>
        <a:ext cx="840756" cy="6727417"/>
      </dsp:txXfrm>
    </dsp:sp>
    <dsp:sp modelId="{D80644B2-E554-4802-AD2A-8B0A742C7042}">
      <dsp:nvSpPr>
        <dsp:cNvPr id="0" name=""/>
        <dsp:cNvSpPr/>
      </dsp:nvSpPr>
      <dsp:spPr>
        <a:xfrm rot="5400000">
          <a:off x="-194020" y="1352254"/>
          <a:ext cx="1293471" cy="90543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err="1" smtClean="0"/>
            <a:t>주체국</a:t>
          </a:r>
          <a:endParaRPr lang="ko-KR" altLang="en-US" sz="1600" kern="1200" dirty="0"/>
        </a:p>
      </dsp:txBody>
      <dsp:txXfrm rot="5400000">
        <a:off x="-194020" y="1352254"/>
        <a:ext cx="1293471" cy="905430"/>
      </dsp:txXfrm>
    </dsp:sp>
    <dsp:sp modelId="{B77BF436-B33A-4D64-B983-CB6A745E79E7}">
      <dsp:nvSpPr>
        <dsp:cNvPr id="0" name=""/>
        <dsp:cNvSpPr/>
      </dsp:nvSpPr>
      <dsp:spPr>
        <a:xfrm rot="5400000">
          <a:off x="3848760" y="-1785097"/>
          <a:ext cx="840756" cy="67274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기축통화인 달러의 기능상실을 우려한</a:t>
          </a:r>
          <a:r>
            <a:rPr lang="en-US" altLang="ko-KR" sz="1600" kern="1200" dirty="0" smtClean="0"/>
            <a:t/>
          </a:r>
          <a:br>
            <a:rPr lang="en-US" altLang="ko-KR" sz="1600" kern="1200" dirty="0" smtClean="0"/>
          </a:br>
          <a:r>
            <a:rPr lang="ko-KR" altLang="en-US" sz="1600" kern="1200" dirty="0" smtClean="0"/>
            <a:t>선진 </a:t>
          </a:r>
          <a:r>
            <a:rPr lang="en-US" altLang="ko-KR" sz="1600" kern="1200" dirty="0" smtClean="0"/>
            <a:t>5</a:t>
          </a:r>
          <a:r>
            <a:rPr lang="ko-KR" altLang="en-US" sz="1600" kern="1200" dirty="0" smtClean="0"/>
            <a:t>개국</a:t>
          </a:r>
          <a:r>
            <a:rPr lang="en-US" altLang="ko-KR" sz="1600" kern="1200" dirty="0" smtClean="0"/>
            <a:t>(</a:t>
          </a:r>
          <a:r>
            <a:rPr lang="ko-KR" altLang="en-US" sz="1600" kern="1200" dirty="0" smtClean="0"/>
            <a:t>미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일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독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영</a:t>
          </a:r>
          <a:r>
            <a:rPr lang="en-US" altLang="ko-KR" sz="1600" kern="1200" dirty="0" smtClean="0"/>
            <a:t>, </a:t>
          </a:r>
          <a:r>
            <a:rPr lang="ko-KR" altLang="en-US" sz="1600" kern="1200" dirty="0" err="1" smtClean="0"/>
            <a:t>프</a:t>
          </a:r>
          <a:r>
            <a:rPr lang="en-US" altLang="ko-KR" sz="1600" kern="1200" dirty="0" smtClean="0"/>
            <a:t>)</a:t>
          </a:r>
          <a:endParaRPr lang="ko-KR" altLang="en-US" sz="1600" kern="1200" dirty="0"/>
        </a:p>
      </dsp:txBody>
      <dsp:txXfrm rot="5400000">
        <a:off x="3848760" y="-1785097"/>
        <a:ext cx="840756" cy="6727417"/>
      </dsp:txXfrm>
    </dsp:sp>
    <dsp:sp modelId="{7236216A-7139-4681-A062-8E0D6A8700C6}">
      <dsp:nvSpPr>
        <dsp:cNvPr id="0" name=""/>
        <dsp:cNvSpPr/>
      </dsp:nvSpPr>
      <dsp:spPr>
        <a:xfrm rot="5400000">
          <a:off x="-194020" y="2504220"/>
          <a:ext cx="1293471" cy="90543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목표</a:t>
          </a:r>
          <a:endParaRPr lang="ko-KR" altLang="en-US" sz="1600" kern="1200" dirty="0"/>
        </a:p>
      </dsp:txBody>
      <dsp:txXfrm rot="5400000">
        <a:off x="-194020" y="2504220"/>
        <a:ext cx="1293471" cy="905430"/>
      </dsp:txXfrm>
    </dsp:sp>
    <dsp:sp modelId="{22FC2381-BE96-493E-BF93-E2FA7318E6A0}">
      <dsp:nvSpPr>
        <dsp:cNvPr id="0" name=""/>
        <dsp:cNvSpPr/>
      </dsp:nvSpPr>
      <dsp:spPr>
        <a:xfrm rot="5400000">
          <a:off x="3848760" y="-633130"/>
          <a:ext cx="840756" cy="67274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미국의 수출 경쟁력을 높임</a:t>
          </a:r>
          <a:endParaRPr lang="ko-KR" altLang="en-US" sz="16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무역수지 적자를 개선</a:t>
          </a:r>
          <a:endParaRPr lang="ko-KR" altLang="en-US" sz="1600" kern="1200" dirty="0"/>
        </a:p>
      </dsp:txBody>
      <dsp:txXfrm rot="5400000">
        <a:off x="3848760" y="-633130"/>
        <a:ext cx="840756" cy="6727417"/>
      </dsp:txXfrm>
    </dsp:sp>
    <dsp:sp modelId="{A7F1C0F3-7798-4E72-B2E1-2079E4CE98A9}">
      <dsp:nvSpPr>
        <dsp:cNvPr id="0" name=""/>
        <dsp:cNvSpPr/>
      </dsp:nvSpPr>
      <dsp:spPr>
        <a:xfrm rot="5400000">
          <a:off x="-194020" y="3790826"/>
          <a:ext cx="1293471" cy="90543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합의</a:t>
          </a:r>
          <a:endParaRPr lang="en-US" altLang="ko-KR" sz="1600" kern="1200" dirty="0"/>
        </a:p>
      </dsp:txBody>
      <dsp:txXfrm rot="5400000">
        <a:off x="-194020" y="3790826"/>
        <a:ext cx="1293471" cy="905430"/>
      </dsp:txXfrm>
    </dsp:sp>
    <dsp:sp modelId="{40A9DC13-2220-4D0C-BF4D-EE04696C30A7}">
      <dsp:nvSpPr>
        <dsp:cNvPr id="0" name=""/>
        <dsp:cNvSpPr/>
      </dsp:nvSpPr>
      <dsp:spPr>
        <a:xfrm rot="5400000">
          <a:off x="3714122" y="672929"/>
          <a:ext cx="1110034" cy="67274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달러 가치의 ↓</a:t>
          </a:r>
          <a:r>
            <a:rPr lang="en-US" altLang="ko-KR" sz="1600" kern="1200" dirty="0" smtClean="0"/>
            <a:t>,</a:t>
          </a:r>
          <a:r>
            <a:rPr lang="ko-KR" altLang="en-US" sz="1600" kern="1200" dirty="0" smtClean="0"/>
            <a:t> 기타 </a:t>
          </a:r>
          <a:r>
            <a:rPr lang="en-US" altLang="ko-KR" sz="1600" kern="1200" dirty="0" smtClean="0"/>
            <a:t>4</a:t>
          </a:r>
          <a:r>
            <a:rPr lang="ko-KR" altLang="en-US" sz="1600" kern="1200" dirty="0" smtClean="0"/>
            <a:t>개국의 통화 가치를 </a:t>
          </a:r>
          <a:r>
            <a:rPr lang="en-US" altLang="ko-KR" sz="1600" kern="1200" dirty="0" smtClean="0"/>
            <a:t>10~12% </a:t>
          </a:r>
          <a:r>
            <a:rPr lang="ko-KR" altLang="en-US" sz="1600" kern="1200" dirty="0" smtClean="0"/>
            <a:t>↑시키자</a:t>
          </a:r>
          <a:endParaRPr lang="ko-KR" altLang="en-US" sz="16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엔화와 마르크화의 평가절상 유도정책을 합의</a:t>
          </a:r>
          <a:endParaRPr lang="ko-KR" altLang="en-US" sz="1600" kern="1200" dirty="0"/>
        </a:p>
      </dsp:txBody>
      <dsp:txXfrm rot="5400000">
        <a:off x="3714122" y="672929"/>
        <a:ext cx="1110034" cy="672741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68FAD5-5906-4090-B7E9-F50AA89842CA}">
      <dsp:nvSpPr>
        <dsp:cNvPr id="0" name=""/>
        <dsp:cNvSpPr/>
      </dsp:nvSpPr>
      <dsp:spPr>
        <a:xfrm>
          <a:off x="0" y="4052828"/>
          <a:ext cx="8064895" cy="8866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목표</a:t>
          </a:r>
          <a:endParaRPr lang="ko-KR" altLang="en-US" sz="1800" kern="1200" dirty="0"/>
        </a:p>
      </dsp:txBody>
      <dsp:txXfrm>
        <a:off x="0" y="4052828"/>
        <a:ext cx="8064895" cy="478796"/>
      </dsp:txXfrm>
    </dsp:sp>
    <dsp:sp modelId="{BB4481EF-ED54-48B2-892A-691EB4FD794E}">
      <dsp:nvSpPr>
        <dsp:cNvPr id="0" name=""/>
        <dsp:cNvSpPr/>
      </dsp:nvSpPr>
      <dsp:spPr>
        <a:xfrm>
          <a:off x="0" y="4513891"/>
          <a:ext cx="8064895" cy="40786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시중금리의 하락을 거듭 유도했다</a:t>
          </a:r>
          <a:r>
            <a:rPr lang="en-US" altLang="ko-KR" sz="1800" kern="1200" dirty="0" smtClean="0"/>
            <a:t>.</a:t>
          </a:r>
          <a:endParaRPr lang="ko-KR" altLang="en-US" sz="1800" kern="1200" dirty="0"/>
        </a:p>
      </dsp:txBody>
      <dsp:txXfrm>
        <a:off x="0" y="4513891"/>
        <a:ext cx="8064895" cy="407863"/>
      </dsp:txXfrm>
    </dsp:sp>
    <dsp:sp modelId="{273292FB-CF7D-4560-B735-0BF7F200A77B}">
      <dsp:nvSpPr>
        <dsp:cNvPr id="0" name=""/>
        <dsp:cNvSpPr/>
      </dsp:nvSpPr>
      <dsp:spPr>
        <a:xfrm rot="10800000">
          <a:off x="0" y="2702445"/>
          <a:ext cx="8064895" cy="136368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일본은행</a:t>
          </a:r>
          <a:endParaRPr lang="ko-KR" altLang="en-US" sz="1800" kern="1200" dirty="0"/>
        </a:p>
      </dsp:txBody>
      <dsp:txXfrm>
        <a:off x="0" y="2702445"/>
        <a:ext cx="8064895" cy="478652"/>
      </dsp:txXfrm>
    </dsp:sp>
    <dsp:sp modelId="{04DD0490-9030-41B5-B3A3-B8BB552CDAF5}">
      <dsp:nvSpPr>
        <dsp:cNvPr id="0" name=""/>
        <dsp:cNvSpPr/>
      </dsp:nvSpPr>
      <dsp:spPr>
        <a:xfrm>
          <a:off x="0" y="3181098"/>
          <a:ext cx="8064895" cy="40774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1987</a:t>
          </a:r>
          <a:r>
            <a:rPr lang="ko-KR" altLang="en-US" sz="1800" kern="1200" dirty="0" smtClean="0"/>
            <a:t>년 </a:t>
          </a:r>
          <a:r>
            <a:rPr lang="en-US" altLang="ko-KR" sz="1800" kern="1200" dirty="0" smtClean="0"/>
            <a:t>2</a:t>
          </a:r>
          <a:r>
            <a:rPr lang="ko-KR" altLang="en-US" sz="1800" kern="1200" dirty="0" smtClean="0"/>
            <a:t>월까지 시중 은행에 대한 정책금리를 </a:t>
          </a:r>
          <a:r>
            <a:rPr lang="en-US" altLang="ko-KR" sz="1800" kern="1200" dirty="0" smtClean="0"/>
            <a:t>2.5%</a:t>
          </a:r>
          <a:r>
            <a:rPr lang="ko-KR" altLang="en-US" sz="1800" kern="1200" dirty="0" smtClean="0"/>
            <a:t>까지 낮춤</a:t>
          </a:r>
          <a:endParaRPr lang="ko-KR" altLang="en-US" sz="1800" kern="1200" dirty="0"/>
        </a:p>
      </dsp:txBody>
      <dsp:txXfrm>
        <a:off x="0" y="3181098"/>
        <a:ext cx="8064895" cy="407741"/>
      </dsp:txXfrm>
    </dsp:sp>
    <dsp:sp modelId="{6A86B2ED-72AA-48E7-A873-79FB2D4009A6}">
      <dsp:nvSpPr>
        <dsp:cNvPr id="0" name=""/>
        <dsp:cNvSpPr/>
      </dsp:nvSpPr>
      <dsp:spPr>
        <a:xfrm rot="10800000">
          <a:off x="0" y="1352062"/>
          <a:ext cx="8064895" cy="1363682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이유</a:t>
          </a:r>
          <a:endParaRPr lang="ko-KR" altLang="en-US" sz="1800" kern="1200" dirty="0"/>
        </a:p>
      </dsp:txBody>
      <dsp:txXfrm>
        <a:off x="0" y="1352062"/>
        <a:ext cx="8064895" cy="478652"/>
      </dsp:txXfrm>
    </dsp:sp>
    <dsp:sp modelId="{63B2002A-1A3B-4603-8831-D73E963954BA}">
      <dsp:nvSpPr>
        <dsp:cNvPr id="0" name=""/>
        <dsp:cNvSpPr/>
      </dsp:nvSpPr>
      <dsp:spPr>
        <a:xfrm>
          <a:off x="0" y="1830715"/>
          <a:ext cx="8064895" cy="40774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일본 국내 수출 산업과 제조업의 경쟁력을 지원하기 위해 </a:t>
          </a:r>
          <a:endParaRPr lang="ko-KR" altLang="en-US" sz="1800" kern="1200" dirty="0"/>
        </a:p>
      </dsp:txBody>
      <dsp:txXfrm>
        <a:off x="0" y="1830715"/>
        <a:ext cx="8064895" cy="407741"/>
      </dsp:txXfrm>
    </dsp:sp>
    <dsp:sp modelId="{3B622A2A-C9DF-4BDD-A882-52A8E7F9AF51}">
      <dsp:nvSpPr>
        <dsp:cNvPr id="0" name=""/>
        <dsp:cNvSpPr/>
      </dsp:nvSpPr>
      <dsp:spPr>
        <a:xfrm rot="10800000">
          <a:off x="0" y="1679"/>
          <a:ext cx="8064895" cy="1363682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발단</a:t>
          </a:r>
          <a:endParaRPr lang="ko-KR" altLang="en-US" sz="1800" kern="1200" dirty="0"/>
        </a:p>
      </dsp:txBody>
      <dsp:txXfrm>
        <a:off x="0" y="1679"/>
        <a:ext cx="8064895" cy="478652"/>
      </dsp:txXfrm>
    </dsp:sp>
    <dsp:sp modelId="{C72A8F63-DAD3-4693-9A51-A0CE5F650219}">
      <dsp:nvSpPr>
        <dsp:cNvPr id="0" name=""/>
        <dsp:cNvSpPr/>
      </dsp:nvSpPr>
      <dsp:spPr>
        <a:xfrm>
          <a:off x="0" y="480332"/>
          <a:ext cx="8064895" cy="40774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엔화의 상승</a:t>
          </a:r>
          <a:endParaRPr lang="ko-KR" altLang="en-US" sz="1800" kern="1200" dirty="0"/>
        </a:p>
      </dsp:txBody>
      <dsp:txXfrm>
        <a:off x="0" y="480332"/>
        <a:ext cx="8064895" cy="40774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6F7C6B-4887-4356-9AAC-463959CEAF17}">
      <dsp:nvSpPr>
        <dsp:cNvPr id="0" name=""/>
        <dsp:cNvSpPr/>
      </dsp:nvSpPr>
      <dsp:spPr>
        <a:xfrm>
          <a:off x="0" y="162973"/>
          <a:ext cx="6552728" cy="606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565" tIns="229108" rIns="508565" bIns="99568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dirty="0" smtClean="0"/>
            <a:t>정부는 결국 현실을 알게 됨</a:t>
          </a:r>
          <a:endParaRPr lang="ko-KR" altLang="en-US" sz="1400" kern="1200" dirty="0"/>
        </a:p>
      </dsp:txBody>
      <dsp:txXfrm>
        <a:off x="0" y="162973"/>
        <a:ext cx="6552728" cy="606375"/>
      </dsp:txXfrm>
    </dsp:sp>
    <dsp:sp modelId="{F05AAD93-51DE-4B3F-ABFA-F0D068026EB1}">
      <dsp:nvSpPr>
        <dsp:cNvPr id="0" name=""/>
        <dsp:cNvSpPr/>
      </dsp:nvSpPr>
      <dsp:spPr>
        <a:xfrm>
          <a:off x="327636" y="613"/>
          <a:ext cx="4586909" cy="3247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결국</a:t>
          </a:r>
          <a:endParaRPr lang="ko-KR" altLang="en-US" sz="1400" kern="1200" dirty="0"/>
        </a:p>
      </dsp:txBody>
      <dsp:txXfrm>
        <a:off x="327636" y="613"/>
        <a:ext cx="4586909" cy="324720"/>
      </dsp:txXfrm>
    </dsp:sp>
    <dsp:sp modelId="{3E740874-539F-4F21-83AC-1796CB14E89B}">
      <dsp:nvSpPr>
        <dsp:cNvPr id="0" name=""/>
        <dsp:cNvSpPr/>
      </dsp:nvSpPr>
      <dsp:spPr>
        <a:xfrm>
          <a:off x="0" y="991108"/>
          <a:ext cx="6552728" cy="606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565" tIns="229108" rIns="508565" bIns="99568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dirty="0" smtClean="0"/>
            <a:t>금리를 상승시키는 것</a:t>
          </a:r>
          <a:endParaRPr lang="ko-KR" altLang="en-US" sz="1400" kern="1200" dirty="0"/>
        </a:p>
      </dsp:txBody>
      <dsp:txXfrm>
        <a:off x="0" y="991108"/>
        <a:ext cx="6552728" cy="606375"/>
      </dsp:txXfrm>
    </dsp:sp>
    <dsp:sp modelId="{F41D24FC-E594-4369-A782-C8F3250B6AD8}">
      <dsp:nvSpPr>
        <dsp:cNvPr id="0" name=""/>
        <dsp:cNvSpPr/>
      </dsp:nvSpPr>
      <dsp:spPr>
        <a:xfrm>
          <a:off x="327636" y="828748"/>
          <a:ext cx="4586909" cy="3247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이 상황을 극복 할 수 있는 방법</a:t>
          </a:r>
          <a:endParaRPr lang="ko-KR" altLang="en-US" sz="1400" kern="1200" dirty="0"/>
        </a:p>
      </dsp:txBody>
      <dsp:txXfrm>
        <a:off x="327636" y="828748"/>
        <a:ext cx="4586909" cy="324720"/>
      </dsp:txXfrm>
    </dsp:sp>
    <dsp:sp modelId="{35DE087A-5AA1-4663-8426-826A6C43FBEB}">
      <dsp:nvSpPr>
        <dsp:cNvPr id="0" name=""/>
        <dsp:cNvSpPr/>
      </dsp:nvSpPr>
      <dsp:spPr>
        <a:xfrm>
          <a:off x="0" y="1819243"/>
          <a:ext cx="6552728" cy="606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565" tIns="229108" rIns="508565" bIns="99568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dirty="0" smtClean="0"/>
            <a:t>시중에 돈이 넘쳐나기 때문에</a:t>
          </a:r>
          <a:r>
            <a:rPr lang="en-US" altLang="ko-KR" sz="1400" kern="1200" dirty="0" smtClean="0"/>
            <a:t>, </a:t>
          </a:r>
          <a:r>
            <a:rPr lang="ko-KR" altLang="en-US" sz="1400" kern="1200" dirty="0" smtClean="0"/>
            <a:t>이를 다시 거두어들이는 것</a:t>
          </a:r>
          <a:endParaRPr lang="ko-KR" altLang="en-US" sz="1400" kern="1200" dirty="0"/>
        </a:p>
      </dsp:txBody>
      <dsp:txXfrm>
        <a:off x="0" y="1819243"/>
        <a:ext cx="6552728" cy="606375"/>
      </dsp:txXfrm>
    </dsp:sp>
    <dsp:sp modelId="{B1809C7A-7306-4319-8553-DB130786541E}">
      <dsp:nvSpPr>
        <dsp:cNvPr id="0" name=""/>
        <dsp:cNvSpPr/>
      </dsp:nvSpPr>
      <dsp:spPr>
        <a:xfrm>
          <a:off x="327636" y="1656883"/>
          <a:ext cx="4586909" cy="3247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이유</a:t>
          </a:r>
          <a:endParaRPr lang="ko-KR" altLang="en-US" sz="1400" kern="1200" dirty="0"/>
        </a:p>
      </dsp:txBody>
      <dsp:txXfrm>
        <a:off x="327636" y="1656883"/>
        <a:ext cx="4586909" cy="324720"/>
      </dsp:txXfrm>
    </dsp:sp>
    <dsp:sp modelId="{82001286-C7BB-4D1C-BEC2-CBFAC84FABE7}">
      <dsp:nvSpPr>
        <dsp:cNvPr id="0" name=""/>
        <dsp:cNvSpPr/>
      </dsp:nvSpPr>
      <dsp:spPr>
        <a:xfrm>
          <a:off x="0" y="2647378"/>
          <a:ext cx="6552728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565" tIns="229108" rIns="508565" bIns="99568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/>
            <a:t>2.5%</a:t>
          </a:r>
          <a:r>
            <a:rPr lang="ko-KR" altLang="en-US" sz="1400" kern="1200" dirty="0" smtClean="0"/>
            <a:t>이던 금리는 </a:t>
          </a:r>
          <a:r>
            <a:rPr lang="en-US" altLang="ko-KR" sz="1400" kern="1200" dirty="0" smtClean="0"/>
            <a:t>2</a:t>
          </a:r>
          <a:r>
            <a:rPr lang="ko-KR" altLang="en-US" sz="1400" kern="1200" dirty="0" smtClean="0"/>
            <a:t>년 사이에 </a:t>
          </a:r>
          <a:r>
            <a:rPr lang="en-US" altLang="ko-KR" sz="1400" kern="1200" dirty="0" smtClean="0"/>
            <a:t>6.0%</a:t>
          </a:r>
          <a:r>
            <a:rPr lang="ko-KR" altLang="en-US" sz="1400" kern="1200" dirty="0" smtClean="0"/>
            <a:t>까지 오른다</a:t>
          </a:r>
          <a:r>
            <a:rPr lang="en-US" altLang="ko-KR" sz="1400" kern="1200" dirty="0" smtClean="0"/>
            <a:t>.</a:t>
          </a:r>
          <a:endParaRPr lang="ko-KR" altLang="en-US" sz="1400" kern="1200" dirty="0"/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dirty="0" smtClean="0"/>
            <a:t>신규부동산에 대출을 금지하는 정책을 펼침</a:t>
          </a:r>
          <a:r>
            <a:rPr lang="en-US" altLang="ko-KR" sz="1400" kern="1200" dirty="0" smtClean="0"/>
            <a:t> </a:t>
          </a:r>
          <a:endParaRPr lang="ko-KR" altLang="en-US" sz="1400" kern="1200" dirty="0"/>
        </a:p>
      </dsp:txBody>
      <dsp:txXfrm>
        <a:off x="0" y="2647378"/>
        <a:ext cx="6552728" cy="935550"/>
      </dsp:txXfrm>
    </dsp:sp>
    <dsp:sp modelId="{B3E1BE3F-1ED9-4EC4-AB98-6ADC9FBCA433}">
      <dsp:nvSpPr>
        <dsp:cNvPr id="0" name=""/>
        <dsp:cNvSpPr/>
      </dsp:nvSpPr>
      <dsp:spPr>
        <a:xfrm>
          <a:off x="327636" y="2485019"/>
          <a:ext cx="4586909" cy="3247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고금리 정책</a:t>
          </a:r>
          <a:endParaRPr lang="ko-KR" altLang="en-US" sz="1400" kern="1200" dirty="0"/>
        </a:p>
      </dsp:txBody>
      <dsp:txXfrm>
        <a:off x="327636" y="2485019"/>
        <a:ext cx="4586909" cy="324720"/>
      </dsp:txXfrm>
    </dsp:sp>
    <dsp:sp modelId="{3A00F393-A4D3-4683-B269-1DD35BD6367D}">
      <dsp:nvSpPr>
        <dsp:cNvPr id="0" name=""/>
        <dsp:cNvSpPr/>
      </dsp:nvSpPr>
      <dsp:spPr>
        <a:xfrm>
          <a:off x="0" y="3804688"/>
          <a:ext cx="6552728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565" tIns="229108" rIns="508565" bIns="99568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dirty="0" smtClean="0"/>
            <a:t>이것이 바로 버블이 무너지게 된다는 신호</a:t>
          </a:r>
          <a:endParaRPr lang="ko-KR" altLang="en-US" sz="1400" kern="1200" dirty="0"/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dirty="0" smtClean="0"/>
            <a:t>그래서 실물위기가 오기 전에 먼저 금융위기가 닥친다</a:t>
          </a:r>
          <a:r>
            <a:rPr lang="en-US" altLang="ko-KR" sz="1400" kern="1200" dirty="0" smtClean="0"/>
            <a:t>.</a:t>
          </a:r>
          <a:endParaRPr lang="ko-KR" altLang="en-US" sz="1400" kern="1200" dirty="0"/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dirty="0" smtClean="0"/>
            <a:t>당시 일본은 </a:t>
          </a:r>
          <a:r>
            <a:rPr lang="en-US" altLang="ko-KR" sz="1400" kern="1200" dirty="0" smtClean="0"/>
            <a:t>17</a:t>
          </a:r>
          <a:r>
            <a:rPr lang="ko-KR" altLang="en-US" sz="1400" kern="1200" dirty="0" smtClean="0"/>
            <a:t>개 은행 </a:t>
          </a:r>
          <a:r>
            <a:rPr lang="en-US" altLang="ko-KR" sz="1400" kern="1200" dirty="0" smtClean="0"/>
            <a:t>24</a:t>
          </a:r>
          <a:r>
            <a:rPr lang="ko-KR" altLang="en-US" sz="1400" kern="1200" dirty="0" smtClean="0"/>
            <a:t>개 신용금고 등 </a:t>
          </a:r>
          <a:r>
            <a:rPr lang="en-US" altLang="ko-KR" sz="1400" kern="1200" dirty="0" smtClean="0"/>
            <a:t/>
          </a:r>
          <a:br>
            <a:rPr lang="en-US" altLang="ko-KR" sz="1400" kern="1200" dirty="0" smtClean="0"/>
          </a:br>
          <a:r>
            <a:rPr lang="en-US" altLang="ko-KR" sz="1400" kern="1200" dirty="0" smtClean="0"/>
            <a:t>124</a:t>
          </a:r>
          <a:r>
            <a:rPr lang="ko-KR" altLang="en-US" sz="1400" kern="1200" dirty="0" smtClean="0"/>
            <a:t>개의 금융기관이 파산하는 지경에 이름</a:t>
          </a:r>
          <a:r>
            <a:rPr lang="en-US" altLang="ko-KR" sz="1400" kern="1200" dirty="0" smtClean="0"/>
            <a:t> </a:t>
          </a:r>
          <a:endParaRPr lang="ko-KR" altLang="en-US" sz="1400" kern="1200" dirty="0"/>
        </a:p>
      </dsp:txBody>
      <dsp:txXfrm>
        <a:off x="0" y="3804688"/>
        <a:ext cx="6552728" cy="1559250"/>
      </dsp:txXfrm>
    </dsp:sp>
    <dsp:sp modelId="{2B05FB38-BDA5-484E-9C99-5DF4686FA2C9}">
      <dsp:nvSpPr>
        <dsp:cNvPr id="0" name=""/>
        <dsp:cNvSpPr/>
      </dsp:nvSpPr>
      <dsp:spPr>
        <a:xfrm>
          <a:off x="327636" y="3642329"/>
          <a:ext cx="4586909" cy="3247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여기서 금리가 오른다는 것 </a:t>
          </a:r>
          <a:endParaRPr lang="ko-KR" altLang="en-US" sz="1400" kern="1200" dirty="0"/>
        </a:p>
      </dsp:txBody>
      <dsp:txXfrm>
        <a:off x="327636" y="3642329"/>
        <a:ext cx="4586909" cy="324720"/>
      </dsp:txXfrm>
    </dsp:sp>
    <dsp:sp modelId="{15569811-EAEF-40AD-ABB1-8B62D84BF728}">
      <dsp:nvSpPr>
        <dsp:cNvPr id="0" name=""/>
        <dsp:cNvSpPr/>
      </dsp:nvSpPr>
      <dsp:spPr>
        <a:xfrm>
          <a:off x="0" y="5585699"/>
          <a:ext cx="6552728" cy="606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565" tIns="229108" rIns="508565" bIns="99568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dirty="0" smtClean="0"/>
            <a:t>버블붕괴</a:t>
          </a:r>
          <a:endParaRPr lang="ko-KR" altLang="en-US" sz="1400" kern="1200" dirty="0"/>
        </a:p>
      </dsp:txBody>
      <dsp:txXfrm>
        <a:off x="0" y="5585699"/>
        <a:ext cx="6552728" cy="606375"/>
      </dsp:txXfrm>
    </dsp:sp>
    <dsp:sp modelId="{2AFAF3FE-2FC0-4AC7-8CDD-152E7E57F03E}">
      <dsp:nvSpPr>
        <dsp:cNvPr id="0" name=""/>
        <dsp:cNvSpPr/>
      </dsp:nvSpPr>
      <dsp:spPr>
        <a:xfrm>
          <a:off x="327636" y="5423338"/>
          <a:ext cx="4586909" cy="3247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그렇게</a:t>
          </a:r>
          <a:endParaRPr lang="ko-KR" altLang="en-US" sz="1400" kern="1200" dirty="0"/>
        </a:p>
      </dsp:txBody>
      <dsp:txXfrm>
        <a:off x="327636" y="5423338"/>
        <a:ext cx="4586909" cy="3247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A350AC-5862-4593-B7A1-DD3E63C67A55}">
      <dsp:nvSpPr>
        <dsp:cNvPr id="0" name=""/>
        <dsp:cNvSpPr/>
      </dsp:nvSpPr>
      <dsp:spPr>
        <a:xfrm>
          <a:off x="2678" y="398861"/>
          <a:ext cx="1171277" cy="1666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겁을 먹은 일본국민들</a:t>
          </a:r>
          <a:r>
            <a:rPr lang="en-US" altLang="ko-KR" sz="1500" kern="1200" dirty="0" smtClean="0"/>
            <a:t>-</a:t>
          </a:r>
          <a:r>
            <a:rPr lang="ko-KR" altLang="en-US" sz="1500" kern="1200" dirty="0" smtClean="0"/>
            <a:t>극도로 소비를 줄임</a:t>
          </a:r>
          <a:endParaRPr lang="ko-KR" altLang="en-US" sz="1500" kern="1200" dirty="0"/>
        </a:p>
      </dsp:txBody>
      <dsp:txXfrm>
        <a:off x="2678" y="398861"/>
        <a:ext cx="1171277" cy="1666325"/>
      </dsp:txXfrm>
    </dsp:sp>
    <dsp:sp modelId="{867BEF0C-10F1-470B-8683-62732FEB6DC4}">
      <dsp:nvSpPr>
        <dsp:cNvPr id="0" name=""/>
        <dsp:cNvSpPr/>
      </dsp:nvSpPr>
      <dsp:spPr>
        <a:xfrm>
          <a:off x="1291083" y="1086785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800" kern="1200">
            <a:solidFill>
              <a:schemeClr val="bg1"/>
            </a:solidFill>
          </a:endParaRPr>
        </a:p>
      </dsp:txBody>
      <dsp:txXfrm>
        <a:off x="1291083" y="1086785"/>
        <a:ext cx="248310" cy="290476"/>
      </dsp:txXfrm>
    </dsp:sp>
    <dsp:sp modelId="{64A96081-24C1-4F2B-91A0-B584CF6951CC}">
      <dsp:nvSpPr>
        <dsp:cNvPr id="0" name=""/>
        <dsp:cNvSpPr/>
      </dsp:nvSpPr>
      <dsp:spPr>
        <a:xfrm>
          <a:off x="1642467" y="398861"/>
          <a:ext cx="1171277" cy="1666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기업 실적이 부진해짐</a:t>
          </a:r>
          <a:endParaRPr lang="ko-KR" altLang="en-US" sz="1500" kern="1200" dirty="0"/>
        </a:p>
      </dsp:txBody>
      <dsp:txXfrm>
        <a:off x="1642467" y="398861"/>
        <a:ext cx="1171277" cy="1666325"/>
      </dsp:txXfrm>
    </dsp:sp>
    <dsp:sp modelId="{4E8014F5-541B-4C92-8031-FA7A0966BD69}">
      <dsp:nvSpPr>
        <dsp:cNvPr id="0" name=""/>
        <dsp:cNvSpPr/>
      </dsp:nvSpPr>
      <dsp:spPr>
        <a:xfrm>
          <a:off x="2930872" y="1086785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20501"/>
                <a:satOff val="-3472"/>
                <a:lumOff val="16056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20501"/>
                <a:satOff val="-3472"/>
                <a:lumOff val="16056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20501"/>
                <a:satOff val="-3472"/>
                <a:lumOff val="160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800" kern="1200">
            <a:solidFill>
              <a:schemeClr val="bg1"/>
            </a:solidFill>
          </a:endParaRPr>
        </a:p>
      </dsp:txBody>
      <dsp:txXfrm>
        <a:off x="2930872" y="1086785"/>
        <a:ext cx="248310" cy="290476"/>
      </dsp:txXfrm>
    </dsp:sp>
    <dsp:sp modelId="{CE8FA6DA-1689-4DE2-A183-324332EB4962}">
      <dsp:nvSpPr>
        <dsp:cNvPr id="0" name=""/>
        <dsp:cNvSpPr/>
      </dsp:nvSpPr>
      <dsp:spPr>
        <a:xfrm>
          <a:off x="3282255" y="398861"/>
          <a:ext cx="1171277" cy="1666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구조조정이 뒤따라 많은 사람들이 직장을 잃게 됨</a:t>
          </a:r>
          <a:endParaRPr lang="ko-KR" altLang="en-US" sz="1500" kern="1200" dirty="0"/>
        </a:p>
      </dsp:txBody>
      <dsp:txXfrm>
        <a:off x="3282255" y="398861"/>
        <a:ext cx="1171277" cy="1666325"/>
      </dsp:txXfrm>
    </dsp:sp>
    <dsp:sp modelId="{C35ECF08-CB24-4B50-862E-33A307ADF482}">
      <dsp:nvSpPr>
        <dsp:cNvPr id="0" name=""/>
        <dsp:cNvSpPr/>
      </dsp:nvSpPr>
      <dsp:spPr>
        <a:xfrm>
          <a:off x="4570660" y="1086785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41001"/>
                <a:satOff val="-6944"/>
                <a:lumOff val="32113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41001"/>
                <a:satOff val="-6944"/>
                <a:lumOff val="32113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41001"/>
                <a:satOff val="-6944"/>
                <a:lumOff val="321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800" kern="1200">
            <a:solidFill>
              <a:schemeClr val="bg1"/>
            </a:solidFill>
          </a:endParaRPr>
        </a:p>
      </dsp:txBody>
      <dsp:txXfrm>
        <a:off x="4570660" y="1086785"/>
        <a:ext cx="248310" cy="290476"/>
      </dsp:txXfrm>
    </dsp:sp>
    <dsp:sp modelId="{5D990DE3-AC9E-4E33-A344-C0AE94F2B25A}">
      <dsp:nvSpPr>
        <dsp:cNvPr id="0" name=""/>
        <dsp:cNvSpPr/>
      </dsp:nvSpPr>
      <dsp:spPr>
        <a:xfrm>
          <a:off x="4922043" y="398861"/>
          <a:ext cx="1171277" cy="1666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소비가 더욱 줄어들고 자살까지 일어남</a:t>
          </a:r>
          <a:endParaRPr lang="ko-KR" altLang="en-US" sz="1500" kern="1200" dirty="0"/>
        </a:p>
      </dsp:txBody>
      <dsp:txXfrm>
        <a:off x="4922043" y="398861"/>
        <a:ext cx="1171277" cy="166632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31640C-0A53-49CD-B8CE-F3B4ADBCBEB8}">
      <dsp:nvSpPr>
        <dsp:cNvPr id="0" name=""/>
        <dsp:cNvSpPr/>
      </dsp:nvSpPr>
      <dsp:spPr>
        <a:xfrm>
          <a:off x="0" y="304899"/>
          <a:ext cx="6096000" cy="173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3117" tIns="395732" rIns="473117" bIns="128016" numCol="1" spcCol="1270" anchor="t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/>
            <a:t>거품경기 이후인 </a:t>
          </a:r>
          <a:r>
            <a:rPr lang="en-US" altLang="ko-KR" sz="1800" kern="1200" dirty="0" smtClean="0"/>
            <a:t>1991~2002</a:t>
          </a:r>
          <a:r>
            <a:rPr lang="ko-KR" altLang="en-US" sz="1800" kern="1200" dirty="0" smtClean="0"/>
            <a:t>년</a:t>
          </a:r>
          <a:endParaRPr lang="ko-KR" altLang="en-US" sz="1800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/>
            <a:t>일본의 극심한 장기침체 기간을 일컫는 말</a:t>
          </a:r>
          <a:endParaRPr lang="ko-KR" altLang="en-US" sz="1800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/>
            <a:t>거품경제 후유증의 대표적인 예</a:t>
          </a:r>
          <a:endParaRPr lang="ko-KR" altLang="en-US" sz="1800" kern="1200" dirty="0"/>
        </a:p>
      </dsp:txBody>
      <dsp:txXfrm>
        <a:off x="0" y="304899"/>
        <a:ext cx="6096000" cy="1735650"/>
      </dsp:txXfrm>
    </dsp:sp>
    <dsp:sp modelId="{D0BC1917-E828-4BF7-812A-32E7F6FE20C3}">
      <dsp:nvSpPr>
        <dsp:cNvPr id="0" name=""/>
        <dsp:cNvSpPr/>
      </dsp:nvSpPr>
      <dsp:spPr>
        <a:xfrm>
          <a:off x="304800" y="24459"/>
          <a:ext cx="4267200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잃어버린 </a:t>
          </a:r>
          <a:r>
            <a:rPr lang="en-US" altLang="ko-KR" sz="1800" kern="1200" dirty="0" smtClean="0"/>
            <a:t>10</a:t>
          </a:r>
          <a:r>
            <a:rPr lang="ko-KR" altLang="en-US" sz="1800" kern="1200" dirty="0" smtClean="0"/>
            <a:t>년</a:t>
          </a:r>
          <a:endParaRPr lang="ko-KR" altLang="en-US" sz="1800" kern="1200" dirty="0"/>
        </a:p>
      </dsp:txBody>
      <dsp:txXfrm>
        <a:off x="304800" y="24459"/>
        <a:ext cx="4267200" cy="560880"/>
      </dsp:txXfrm>
    </dsp:sp>
    <dsp:sp modelId="{DD7B5659-C427-4088-A971-9A390D3271B1}">
      <dsp:nvSpPr>
        <dsp:cNvPr id="0" name=""/>
        <dsp:cNvSpPr/>
      </dsp:nvSpPr>
      <dsp:spPr>
        <a:xfrm>
          <a:off x="0" y="2423589"/>
          <a:ext cx="6096000" cy="1615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3117" tIns="395732" rIns="473117" bIns="128016" numCol="1" spcCol="1270" anchor="t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sz="1800" kern="1200" dirty="0" smtClean="0"/>
            <a:t>주로 일본에서 거품경제</a:t>
          </a:r>
          <a:r>
            <a:rPr lang="en-US" altLang="ko-KR" sz="1800" kern="1200" dirty="0" smtClean="0"/>
            <a:t> </a:t>
          </a:r>
          <a:r>
            <a:rPr lang="ko-KR" sz="1800" kern="1200" dirty="0" smtClean="0"/>
            <a:t>붕괴</a:t>
          </a:r>
          <a:r>
            <a:rPr lang="en-US" altLang="ko-KR" sz="1800" kern="1200" dirty="0" smtClean="0"/>
            <a:t> </a:t>
          </a:r>
          <a:r>
            <a:rPr lang="ko-KR" sz="1800" kern="1200" dirty="0" smtClean="0"/>
            <a:t>후</a:t>
          </a:r>
          <a:r>
            <a:rPr lang="en-US" altLang="ko-KR" sz="1800" kern="1200" dirty="0" smtClean="0"/>
            <a:t/>
          </a:r>
          <a:br>
            <a:rPr lang="en-US" altLang="ko-KR" sz="1800" kern="1200" dirty="0" smtClean="0"/>
          </a:br>
          <a:r>
            <a:rPr lang="en-US" altLang="ko-KR" sz="1800" kern="1200" dirty="0" smtClean="0"/>
            <a:t>(</a:t>
          </a:r>
          <a:r>
            <a:rPr lang="ko-KR" sz="1800" kern="1200" dirty="0" smtClean="0"/>
            <a:t>1991년3 월</a:t>
          </a:r>
          <a:r>
            <a:rPr lang="en-US" altLang="ko-KR" sz="1800" kern="1200" dirty="0" smtClean="0"/>
            <a:t>~</a:t>
          </a:r>
          <a:r>
            <a:rPr lang="ko-KR" sz="1800" kern="1200" dirty="0" smtClean="0"/>
            <a:t>현재 </a:t>
          </a:r>
          <a:r>
            <a:rPr lang="en-US" altLang="ko-KR" sz="1800" kern="1200" dirty="0" smtClean="0"/>
            <a:t/>
          </a:r>
          <a:br>
            <a:rPr lang="en-US" altLang="ko-KR" sz="1800" kern="1200" dirty="0" smtClean="0"/>
          </a:br>
          <a:r>
            <a:rPr lang="ko-KR" sz="1800" kern="1200" dirty="0" smtClean="0"/>
            <a:t>약20년 이상 경제가 침체한 기간</a:t>
          </a:r>
          <a:r>
            <a:rPr lang="en-US" altLang="ko-KR" sz="1800" kern="1200" dirty="0" smtClean="0"/>
            <a:t>)</a:t>
          </a:r>
          <a:endParaRPr lang="ko-KR" altLang="en-US" sz="1800" kern="1200" dirty="0"/>
        </a:p>
      </dsp:txBody>
      <dsp:txXfrm>
        <a:off x="0" y="2423589"/>
        <a:ext cx="6096000" cy="1615950"/>
      </dsp:txXfrm>
    </dsp:sp>
    <dsp:sp modelId="{3BAC8083-3533-4476-AC9D-1742A1363353}">
      <dsp:nvSpPr>
        <dsp:cNvPr id="0" name=""/>
        <dsp:cNvSpPr/>
      </dsp:nvSpPr>
      <dsp:spPr>
        <a:xfrm>
          <a:off x="304800" y="2143150"/>
          <a:ext cx="426720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잃어버린 </a:t>
          </a:r>
          <a:r>
            <a:rPr lang="en-US" altLang="ko-KR" sz="1800" kern="1200" dirty="0" smtClean="0"/>
            <a:t>20</a:t>
          </a:r>
          <a:r>
            <a:rPr lang="ko-KR" altLang="en-US" sz="1800" kern="1200" dirty="0" smtClean="0"/>
            <a:t>년</a:t>
          </a:r>
          <a:endParaRPr lang="ko-KR" altLang="en-US" sz="1800" kern="1200" dirty="0"/>
        </a:p>
      </dsp:txBody>
      <dsp:txXfrm>
        <a:off x="304800" y="2143150"/>
        <a:ext cx="4267200" cy="5608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368A58-7552-4C28-B915-ECD0FA7451E3}">
      <dsp:nvSpPr>
        <dsp:cNvPr id="0" name=""/>
        <dsp:cNvSpPr/>
      </dsp:nvSpPr>
      <dsp:spPr>
        <a:xfrm>
          <a:off x="0" y="2221901"/>
          <a:ext cx="5184575" cy="48609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경기가 회복과 둔화를 반복</a:t>
          </a:r>
          <a:endParaRPr lang="ko-KR" altLang="en-US" sz="1600" kern="1200" dirty="0"/>
        </a:p>
      </dsp:txBody>
      <dsp:txXfrm>
        <a:off x="0" y="2221901"/>
        <a:ext cx="5184575" cy="486097"/>
      </dsp:txXfrm>
    </dsp:sp>
    <dsp:sp modelId="{012D34B0-0DBA-4AB0-AC20-104C9BE39E22}">
      <dsp:nvSpPr>
        <dsp:cNvPr id="0" name=""/>
        <dsp:cNvSpPr/>
      </dsp:nvSpPr>
      <dsp:spPr>
        <a:xfrm rot="10800000">
          <a:off x="0" y="1481574"/>
          <a:ext cx="5184575" cy="747618"/>
        </a:xfrm>
        <a:prstGeom prst="upArrowCallout">
          <a:avLst/>
        </a:prstGeom>
        <a:gradFill rotWithShape="0">
          <a:gsLst>
            <a:gs pos="0">
              <a:schemeClr val="accent1">
                <a:shade val="80000"/>
                <a:hueOff val="102082"/>
                <a:satOff val="-1464"/>
                <a:lumOff val="8538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02082"/>
                <a:satOff val="-1464"/>
                <a:lumOff val="8538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02082"/>
                <a:satOff val="-1464"/>
                <a:lumOff val="853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2007</a:t>
          </a:r>
          <a:r>
            <a:rPr lang="ko-KR" altLang="en-US" sz="1600" kern="1200" dirty="0" smtClean="0"/>
            <a:t>년 말 </a:t>
          </a:r>
          <a:r>
            <a:rPr lang="ko-KR" altLang="en-US" sz="1600" kern="1200" dirty="0" err="1" smtClean="0"/>
            <a:t>서브프라임</a:t>
          </a:r>
          <a:r>
            <a:rPr lang="ko-KR" altLang="en-US" sz="1600" kern="1200" dirty="0" smtClean="0"/>
            <a:t> 사태가 발생</a:t>
          </a:r>
          <a:endParaRPr lang="ko-KR" altLang="en-US" sz="1600" kern="1200" dirty="0"/>
        </a:p>
      </dsp:txBody>
      <dsp:txXfrm rot="10800000">
        <a:off x="0" y="1481574"/>
        <a:ext cx="5184575" cy="747618"/>
      </dsp:txXfrm>
    </dsp:sp>
    <dsp:sp modelId="{688F733D-C730-47F4-8DA6-4A67CBCD0AF2}">
      <dsp:nvSpPr>
        <dsp:cNvPr id="0" name=""/>
        <dsp:cNvSpPr/>
      </dsp:nvSpPr>
      <dsp:spPr>
        <a:xfrm rot="10800000">
          <a:off x="0" y="741247"/>
          <a:ext cx="5184575" cy="747618"/>
        </a:xfrm>
        <a:prstGeom prst="upArrowCallout">
          <a:avLst/>
        </a:prstGeom>
        <a:gradFill rotWithShape="0">
          <a:gsLst>
            <a:gs pos="0">
              <a:schemeClr val="accent1">
                <a:shade val="80000"/>
                <a:hueOff val="204164"/>
                <a:satOff val="-2928"/>
                <a:lumOff val="17077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204164"/>
                <a:satOff val="-2928"/>
                <a:lumOff val="17077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204164"/>
                <a:satOff val="-2928"/>
                <a:lumOff val="170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총리가 사임→교체되어 버림</a:t>
          </a:r>
          <a:endParaRPr lang="ko-KR" altLang="en-US" sz="1600" kern="1200" dirty="0"/>
        </a:p>
      </dsp:txBody>
      <dsp:txXfrm rot="10800000">
        <a:off x="0" y="741247"/>
        <a:ext cx="5184575" cy="747618"/>
      </dsp:txXfrm>
    </dsp:sp>
    <dsp:sp modelId="{DEBBE203-39E4-4645-98F8-E202947DCB8B}">
      <dsp:nvSpPr>
        <dsp:cNvPr id="0" name=""/>
        <dsp:cNvSpPr/>
      </dsp:nvSpPr>
      <dsp:spPr>
        <a:xfrm rot="10800000">
          <a:off x="0" y="920"/>
          <a:ext cx="5184575" cy="747618"/>
        </a:xfrm>
        <a:prstGeom prst="upArrowCallout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306246"/>
                <a:satOff val="-4392"/>
                <a:lumOff val="25615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각료들</a:t>
          </a:r>
          <a:r>
            <a:rPr lang="en-US" altLang="ko-KR" sz="1600" kern="1200" dirty="0" smtClean="0"/>
            <a:t>-</a:t>
          </a:r>
          <a:r>
            <a:rPr lang="ko-KR" altLang="en-US" sz="1600" kern="1200" dirty="0" smtClean="0"/>
            <a:t>각종 스캔들에 휘말림</a:t>
          </a:r>
          <a:endParaRPr lang="ko-KR" altLang="en-US" sz="1600" kern="1200" dirty="0"/>
        </a:p>
      </dsp:txBody>
      <dsp:txXfrm rot="10800000">
        <a:off x="0" y="920"/>
        <a:ext cx="5184575" cy="747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9FB83-CCF9-4A7F-AF90-8E60F1004CF1}" type="datetimeFigureOut">
              <a:rPr lang="ko-KR" altLang="en-US" smtClean="0"/>
              <a:pPr/>
              <a:t>2013-05-21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39D82-C2BD-4EC3-97B8-2B0C58D0F9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7BDF-82D4-447C-82F5-B7F6C62DF439}" type="datetimeFigureOut">
              <a:rPr lang="ko-KR" altLang="en-US" smtClean="0"/>
              <a:pPr/>
              <a:t>2013-05-21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FF8F-36B7-48FF-97A1-571941AE73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7BDF-82D4-447C-82F5-B7F6C62DF439}" type="datetimeFigureOut">
              <a:rPr lang="ko-KR" altLang="en-US" smtClean="0"/>
              <a:pPr/>
              <a:t>2013-05-21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FF8F-36B7-48FF-97A1-571941AE73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7BDF-82D4-447C-82F5-B7F6C62DF439}" type="datetimeFigureOut">
              <a:rPr lang="ko-KR" altLang="en-US" smtClean="0"/>
              <a:pPr/>
              <a:t>2013-05-21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FF8F-36B7-48FF-97A1-571941AE73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7BDF-82D4-447C-82F5-B7F6C62DF439}" type="datetimeFigureOut">
              <a:rPr lang="ko-KR" altLang="en-US" smtClean="0"/>
              <a:pPr/>
              <a:t>2013-05-21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FF8F-36B7-48FF-97A1-571941AE73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7BDF-82D4-447C-82F5-B7F6C62DF439}" type="datetimeFigureOut">
              <a:rPr lang="ko-KR" altLang="en-US" smtClean="0"/>
              <a:pPr/>
              <a:t>2013-05-21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FF8F-36B7-48FF-97A1-571941AE73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7BDF-82D4-447C-82F5-B7F6C62DF439}" type="datetimeFigureOut">
              <a:rPr lang="ko-KR" altLang="en-US" smtClean="0"/>
              <a:pPr/>
              <a:t>2013-05-21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FF8F-36B7-48FF-97A1-571941AE73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7BDF-82D4-447C-82F5-B7F6C62DF439}" type="datetimeFigureOut">
              <a:rPr lang="ko-KR" altLang="en-US" smtClean="0"/>
              <a:pPr/>
              <a:t>2013-05-21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FF8F-36B7-48FF-97A1-571941AE73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7BDF-82D4-447C-82F5-B7F6C62DF439}" type="datetimeFigureOut">
              <a:rPr lang="ko-KR" altLang="en-US" smtClean="0"/>
              <a:pPr/>
              <a:t>2013-05-21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FF8F-36B7-48FF-97A1-571941AE73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7BDF-82D4-447C-82F5-B7F6C62DF439}" type="datetimeFigureOut">
              <a:rPr lang="ko-KR" altLang="en-US" smtClean="0"/>
              <a:pPr/>
              <a:t>2013-05-21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FF8F-36B7-48FF-97A1-571941AE73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7BDF-82D4-447C-82F5-B7F6C62DF439}" type="datetimeFigureOut">
              <a:rPr lang="ko-KR" altLang="en-US" smtClean="0"/>
              <a:pPr/>
              <a:t>2013-05-21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FF8F-36B7-48FF-97A1-571941AE73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7BDF-82D4-447C-82F5-B7F6C62DF439}" type="datetimeFigureOut">
              <a:rPr lang="ko-KR" altLang="en-US" smtClean="0"/>
              <a:pPr/>
              <a:t>2013-05-21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FF8F-36B7-48FF-97A1-571941AE73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07BDF-82D4-447C-82F5-B7F6C62DF439}" type="datetimeFigureOut">
              <a:rPr lang="ko-KR" altLang="en-US" smtClean="0"/>
              <a:pPr/>
              <a:t>2013-05-21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AFF8F-36B7-48FF-97A1-571941AE73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0.jpeg"/><Relationship Id="rId9" Type="http://schemas.microsoft.com/office/2007/relationships/diagramDrawing" Target="../diagrams/drawing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pann.nate.com/video/21753697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hyperlink" Target="http://imagesearch.naver.com/search.naver?sm=ext&amp;viewloc=1&amp;where=idetail&amp;rev=17&amp;query=%EB%AF%B8%EC%B9%98%EC%BD%94%20%EC%99%95%EB%B9%84&amp;section=image&amp;sort=0&amp;res_fr=0&amp;res_to=0&amp;start=104&amp;ie=utf8&amp;img_id=blog13506592|60|60862335_6&amp;face=0&amp;color=0&amp;ccl=0&amp;viewtype=0&amp;aq=0&amp;spq=1&amp;nx_search_query=%EB%AF%B8%EC%B9%98%EC%BD%94%20%EC%99%95%EB%B9%84&amp;nx_and_query=&amp;nx_sub_query=&amp;nx_search_hlquery=&amp;nx_search_fasquery=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ver.com/swlove1214?Redirect=Log&amp;logNo=15015491629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f7_OUu75dQ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CEbBQYcQ1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earch.naver.com/search.naver?sm=ext&amp;viewloc=1&amp;where=idetail&amp;rev=17&amp;query=%EC%9D%BC%EB%B3%B8%20%EC%A0%84%EA%B3%A8&amp;section=image&amp;sort=0&amp;res_fr=0&amp;res_to=0&amp;start=1&amp;ie=utf8&amp;img_id=blog38200279|2|140186498647_12&amp;face=0&amp;color=0&amp;ccl=0&amp;viewtype=0&amp;aq=0&amp;spq=0&amp;nx_search_query=%EC%9D%BC%EB%B3%B8%20%EC%A0%84%EA%B3%A8&amp;nx_and_query=&amp;nx_sub_query=&amp;nx_search_hlquery=&amp;nx_search_fasquery=" TargetMode="External"/><Relationship Id="rId5" Type="http://schemas.openxmlformats.org/officeDocument/2006/relationships/image" Target="../media/image36.jpeg"/><Relationship Id="rId4" Type="http://schemas.openxmlformats.org/officeDocument/2006/relationships/hyperlink" Target="http://imagesearch.naver.com/search.naver?sm=ext&amp;viewloc=1&amp;where=idetail&amp;rev=17&amp;query=%EC%9D%BC%EB%B3%B8%20%EC%A0%84%EA%B3%A8&amp;section=image&amp;sort=0&amp;res_fr=0&amp;res_to=0&amp;start=9&amp;ie=utf8&amp;img_id=blog45651471|18|150135660805_2&amp;face=0&amp;color=0&amp;ccl=0&amp;viewtype=0&amp;aq=0&amp;spq=0&amp;nx_search_query=%EC%9D%BC%EB%B3%B8%20%EC%A0%84%EA%B3%A8&amp;nx_and_query=&amp;nx_sub_query=&amp;nx_search_hlquery=&amp;nx_search_fasquery=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news.naver.com/main/read.nhn?mode=LPOD&amp;mid=tvh&amp;oid=052&amp;aid=0000392909" TargetMode="External"/><Relationship Id="rId4" Type="http://schemas.openxmlformats.org/officeDocument/2006/relationships/image" Target="../media/image40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news.naver.com/main/read.nhn?mode=LPOD&amp;mid=tvh&amp;oid=001&amp;aid=0004911513" TargetMode="External"/><Relationship Id="rId4" Type="http://schemas.openxmlformats.org/officeDocument/2006/relationships/image" Target="../media/image4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log.joinsmsn.com/media/folderlistslide.asp?uid=liberum&amp;folder=62&amp;list_id=12893565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>
              <a:rot lat="20999999" lon="0" rev="0"/>
            </a:camera>
            <a:lightRig rig="threePt" dir="t"/>
          </a:scene3d>
        </p:spPr>
      </p:pic>
      <p:sp>
        <p:nvSpPr>
          <p:cNvPr id="6" name="모서리가 둥근 직사각형 5"/>
          <p:cNvSpPr/>
          <p:nvPr/>
        </p:nvSpPr>
        <p:spPr>
          <a:xfrm>
            <a:off x="1835696" y="3429000"/>
            <a:ext cx="5616624" cy="2520280"/>
          </a:xfrm>
          <a:prstGeom prst="round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일본어 일본학과 </a:t>
            </a:r>
            <a:r>
              <a:rPr lang="en-US" altLang="ko-KR" sz="2000" dirty="0" smtClean="0">
                <a:solidFill>
                  <a:schemeClr val="tx1"/>
                </a:solidFill>
              </a:rPr>
              <a:t>09 </a:t>
            </a:r>
            <a:r>
              <a:rPr lang="ko-KR" altLang="en-US" sz="2000" dirty="0" smtClean="0">
                <a:solidFill>
                  <a:schemeClr val="tx1"/>
                </a:solidFill>
              </a:rPr>
              <a:t>이강희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일본어 일본학과 </a:t>
            </a:r>
            <a:r>
              <a:rPr lang="en-US" altLang="ko-KR" sz="2000" dirty="0" smtClean="0">
                <a:solidFill>
                  <a:schemeClr val="tx1"/>
                </a:solidFill>
              </a:rPr>
              <a:t>09 </a:t>
            </a:r>
            <a:r>
              <a:rPr lang="ko-KR" altLang="en-US" sz="2000" dirty="0" smtClean="0">
                <a:solidFill>
                  <a:schemeClr val="tx1"/>
                </a:solidFill>
              </a:rPr>
              <a:t>김민지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일본어 일본학과 </a:t>
            </a:r>
            <a:r>
              <a:rPr lang="en-US" altLang="ko-KR" sz="2000" dirty="0" smtClean="0">
                <a:solidFill>
                  <a:schemeClr val="tx1"/>
                </a:solidFill>
              </a:rPr>
              <a:t>09 </a:t>
            </a:r>
            <a:r>
              <a:rPr lang="ko-KR" altLang="en-US" sz="2000" dirty="0" smtClean="0">
                <a:solidFill>
                  <a:schemeClr val="tx1"/>
                </a:solidFill>
              </a:rPr>
              <a:t>정찬희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일본어 일본학과 </a:t>
            </a:r>
            <a:r>
              <a:rPr lang="en-US" altLang="ko-KR" sz="2000" dirty="0" smtClean="0">
                <a:solidFill>
                  <a:schemeClr val="tx1"/>
                </a:solidFill>
              </a:rPr>
              <a:t>09 </a:t>
            </a:r>
            <a:r>
              <a:rPr lang="ko-KR" altLang="en-US" sz="2000" dirty="0" smtClean="0">
                <a:solidFill>
                  <a:schemeClr val="tx1"/>
                </a:solidFill>
              </a:rPr>
              <a:t>황래훈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일본어 일본학과 </a:t>
            </a:r>
            <a:r>
              <a:rPr lang="en-US" altLang="ko-KR" sz="2000" dirty="0" smtClean="0">
                <a:solidFill>
                  <a:schemeClr val="tx1"/>
                </a:solidFill>
              </a:rPr>
              <a:t>12 </a:t>
            </a:r>
            <a:r>
              <a:rPr lang="ko-KR" altLang="en-US" sz="2000" dirty="0" smtClean="0">
                <a:solidFill>
                  <a:schemeClr val="tx1"/>
                </a:solidFill>
              </a:rPr>
              <a:t>방민정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일본어 일본학과 </a:t>
            </a:r>
            <a:r>
              <a:rPr lang="en-US" altLang="ko-KR" sz="2000" dirty="0" smtClean="0">
                <a:solidFill>
                  <a:schemeClr val="tx1"/>
                </a:solidFill>
              </a:rPr>
              <a:t>12 </a:t>
            </a:r>
            <a:r>
              <a:rPr lang="ko-KR" altLang="en-US" sz="2000" dirty="0" smtClean="0">
                <a:solidFill>
                  <a:schemeClr val="tx1"/>
                </a:solidFill>
              </a:rPr>
              <a:t>박다빈</a:t>
            </a:r>
            <a:endParaRPr lang="en-US" altLang="ko-KR" sz="2000" dirty="0" smtClean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520" y="1916832"/>
            <a:ext cx="865903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8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전후 일본경제 및 소비문화</a:t>
            </a:r>
            <a:endParaRPr lang="en-US" altLang="ko-KR" sz="4800" b="1" spc="50" dirty="0">
              <a:ln w="1143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눈물 방울 4"/>
          <p:cNvSpPr/>
          <p:nvPr/>
        </p:nvSpPr>
        <p:spPr>
          <a:xfrm>
            <a:off x="2051720" y="692696"/>
            <a:ext cx="576064" cy="576064"/>
          </a:xfrm>
          <a:prstGeom prst="teardrop">
            <a:avLst>
              <a:gd name="adj" fmla="val 114089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7</a:t>
            </a:r>
            <a:endParaRPr lang="ko-KR" alt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692696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/>
              <a:t>전후의 전반적인 일본 사회</a:t>
            </a:r>
            <a:endParaRPr lang="ko-KR" alt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412776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전전의 과도한 내셔널리즘과 중앙집권체제에 대한 반성의 기운이 일어남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급속하게 진행되는 도시화에 대한 반동으로 지역 내지 </a:t>
            </a:r>
            <a:r>
              <a:rPr lang="ko-KR" altLang="en-US" dirty="0" smtClean="0"/>
              <a:t>지방복권이 </a:t>
            </a:r>
            <a:r>
              <a:rPr lang="ko-KR" altLang="en-US" dirty="0" smtClean="0"/>
              <a:t>주장됨</a:t>
            </a:r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‘지역활성화’ ‘</a:t>
            </a:r>
            <a:r>
              <a:rPr lang="ko-KR" altLang="en-US" dirty="0" err="1" smtClean="0">
                <a:solidFill>
                  <a:srgbClr val="FF0000"/>
                </a:solidFill>
              </a:rPr>
              <a:t>마을일으키기</a:t>
            </a:r>
            <a:r>
              <a:rPr lang="ko-KR" altLang="en-US" dirty="0" smtClean="0"/>
              <a:t>’ 같은 운동이 일어남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고도 산업사회로 더욱 진입하면서 인구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산업 등 사회적 자원들이 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대도시권으로 집중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지역간의 격차는 더욱 확대</a:t>
            </a:r>
            <a:endParaRPr lang="en-US" altLang="ko-KR" dirty="0" smtClean="0"/>
          </a:p>
          <a:p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텔레비전의 보급으로 매스미디어 시대가 도래하면서 중앙지향의식이 더욱 높아지고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정보화의 </a:t>
            </a:r>
            <a:r>
              <a:rPr lang="ko-KR" altLang="en-US" dirty="0" smtClean="0"/>
              <a:t>진전과 </a:t>
            </a:r>
            <a:r>
              <a:rPr lang="ko-KR" altLang="en-US" dirty="0" smtClean="0"/>
              <a:t>고도화가 </a:t>
            </a:r>
            <a:r>
              <a:rPr lang="ko-KR" altLang="en-US" dirty="0" smtClean="0"/>
              <a:t>도쿄 </a:t>
            </a:r>
            <a:r>
              <a:rPr lang="ko-KR" altLang="en-US" dirty="0" err="1" smtClean="0"/>
              <a:t>일극집중을</a:t>
            </a:r>
            <a:r>
              <a:rPr lang="ko-KR" altLang="en-US" dirty="0" smtClean="0"/>
              <a:t> 심화</a:t>
            </a:r>
          </a:p>
          <a:p>
            <a:endParaRPr lang="ko-KR" altLang="en-US" dirty="0" smtClean="0"/>
          </a:p>
          <a:p>
            <a:pPr>
              <a:buFont typeface="Arial" pitchFamily="34" charset="0"/>
              <a:buChar char="•"/>
            </a:pPr>
            <a:endParaRPr lang="ko-KR" altLang="en-US" dirty="0" smtClean="0"/>
          </a:p>
          <a:p>
            <a:pPr>
              <a:buFont typeface="Arial" pitchFamily="34" charset="0"/>
              <a:buChar char="•"/>
            </a:pP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475656" y="62068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2. </a:t>
            </a:r>
            <a:r>
              <a:rPr lang="ko-KR" altLang="en-US" sz="3200" b="1" dirty="0" smtClean="0"/>
              <a:t>고도 성장기 </a:t>
            </a:r>
            <a:r>
              <a:rPr lang="en-US" altLang="ko-KR" sz="3200" b="1" dirty="0" smtClean="0"/>
              <a:t>(</a:t>
            </a:r>
            <a:r>
              <a:rPr lang="ko-KR" altLang="en-US" sz="3200" b="1" dirty="0" smtClean="0"/>
              <a:t>쇼와 </a:t>
            </a:r>
            <a:r>
              <a:rPr lang="en-US" altLang="ko-KR" sz="3200" b="1" dirty="0" smtClean="0"/>
              <a:t>20</a:t>
            </a:r>
            <a:r>
              <a:rPr lang="ko-KR" altLang="en-US" sz="3200" b="1" dirty="0" smtClean="0"/>
              <a:t>년 </a:t>
            </a:r>
            <a:r>
              <a:rPr lang="en-US" altLang="ko-KR" sz="3200" b="1" dirty="0" smtClean="0"/>
              <a:t>~ </a:t>
            </a:r>
            <a:r>
              <a:rPr lang="ko-KR" altLang="en-US" sz="3200" b="1" dirty="0" smtClean="0"/>
              <a:t>쇼와 </a:t>
            </a:r>
            <a:r>
              <a:rPr lang="en-US" altLang="ko-KR" sz="3200" b="1" dirty="0" smtClean="0"/>
              <a:t>30</a:t>
            </a:r>
            <a:r>
              <a:rPr lang="ko-KR" altLang="en-US" sz="3200" b="1" dirty="0" smtClean="0"/>
              <a:t>년</a:t>
            </a:r>
            <a:r>
              <a:rPr lang="en-US" altLang="ko-KR" sz="3200" b="1" dirty="0" smtClean="0"/>
              <a:t>)</a:t>
            </a:r>
            <a:endParaRPr lang="ko-KR" altLang="en-US" sz="3200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48680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1619672" y="1268760"/>
            <a:ext cx="7200800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 descr="쇼와 20년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484784"/>
            <a:ext cx="3390331" cy="3312368"/>
          </a:xfrm>
          <a:prstGeom prst="rect">
            <a:avLst/>
          </a:prstGeom>
        </p:spPr>
      </p:pic>
      <p:sp>
        <p:nvSpPr>
          <p:cNvPr id="11" name="자유형 10"/>
          <p:cNvSpPr/>
          <p:nvPr/>
        </p:nvSpPr>
        <p:spPr>
          <a:xfrm>
            <a:off x="539552" y="1484784"/>
            <a:ext cx="1039019" cy="1484313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A1E9D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532210" rIns="12701" bIns="53220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dirty="0" smtClean="0">
                <a:solidFill>
                  <a:schemeClr val="tx1"/>
                </a:solidFill>
              </a:rPr>
              <a:t>1950</a:t>
            </a:r>
            <a:r>
              <a:rPr lang="ko-KR" altLang="en-US" dirty="0" smtClean="0">
                <a:solidFill>
                  <a:schemeClr val="tx1"/>
                </a:solidFill>
              </a:rPr>
              <a:t>년대</a:t>
            </a:r>
          </a:p>
        </p:txBody>
      </p:sp>
      <p:sp>
        <p:nvSpPr>
          <p:cNvPr id="12" name="자유형 11"/>
          <p:cNvSpPr/>
          <p:nvPr/>
        </p:nvSpPr>
        <p:spPr>
          <a:xfrm>
            <a:off x="1619673" y="1556793"/>
            <a:ext cx="3672407" cy="792088"/>
          </a:xfrm>
          <a:custGeom>
            <a:avLst/>
            <a:gdLst>
              <a:gd name="connsiteX0" fmla="*/ 160804 w 964803"/>
              <a:gd name="connsiteY0" fmla="*/ 0 h 6533409"/>
              <a:gd name="connsiteX1" fmla="*/ 803999 w 964803"/>
              <a:gd name="connsiteY1" fmla="*/ 0 h 6533409"/>
              <a:gd name="connsiteX2" fmla="*/ 917705 w 964803"/>
              <a:gd name="connsiteY2" fmla="*/ 47099 h 6533409"/>
              <a:gd name="connsiteX3" fmla="*/ 964803 w 964803"/>
              <a:gd name="connsiteY3" fmla="*/ 160805 h 6533409"/>
              <a:gd name="connsiteX4" fmla="*/ 964803 w 964803"/>
              <a:gd name="connsiteY4" fmla="*/ 6533409 h 6533409"/>
              <a:gd name="connsiteX5" fmla="*/ 964803 w 964803"/>
              <a:gd name="connsiteY5" fmla="*/ 6533409 h 6533409"/>
              <a:gd name="connsiteX6" fmla="*/ 964803 w 964803"/>
              <a:gd name="connsiteY6" fmla="*/ 6533409 h 6533409"/>
              <a:gd name="connsiteX7" fmla="*/ 0 w 964803"/>
              <a:gd name="connsiteY7" fmla="*/ 6533409 h 6533409"/>
              <a:gd name="connsiteX8" fmla="*/ 0 w 964803"/>
              <a:gd name="connsiteY8" fmla="*/ 6533409 h 6533409"/>
              <a:gd name="connsiteX9" fmla="*/ 0 w 964803"/>
              <a:gd name="connsiteY9" fmla="*/ 6533409 h 6533409"/>
              <a:gd name="connsiteX10" fmla="*/ 0 w 964803"/>
              <a:gd name="connsiteY10" fmla="*/ 160804 h 6533409"/>
              <a:gd name="connsiteX11" fmla="*/ 47099 w 964803"/>
              <a:gd name="connsiteY11" fmla="*/ 47098 h 6533409"/>
              <a:gd name="connsiteX12" fmla="*/ 160805 w 964803"/>
              <a:gd name="connsiteY12" fmla="*/ 0 h 6533409"/>
              <a:gd name="connsiteX13" fmla="*/ 160804 w 964803"/>
              <a:gd name="connsiteY13" fmla="*/ 0 h 653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4803" h="6533409">
                <a:moveTo>
                  <a:pt x="964803" y="1088927"/>
                </a:moveTo>
                <a:lnTo>
                  <a:pt x="964803" y="5444482"/>
                </a:lnTo>
                <a:cubicBezTo>
                  <a:pt x="964803" y="5733283"/>
                  <a:pt x="962301" y="6010254"/>
                  <a:pt x="957848" y="6214470"/>
                </a:cubicBezTo>
                <a:cubicBezTo>
                  <a:pt x="953394" y="6418685"/>
                  <a:pt x="947354" y="6533406"/>
                  <a:pt x="941057" y="6533406"/>
                </a:cubicBezTo>
                <a:lnTo>
                  <a:pt x="0" y="6533406"/>
                </a:lnTo>
                <a:lnTo>
                  <a:pt x="0" y="6533406"/>
                </a:lnTo>
                <a:lnTo>
                  <a:pt x="0" y="6533406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941057" y="3"/>
                </a:lnTo>
                <a:cubicBezTo>
                  <a:pt x="947355" y="3"/>
                  <a:pt x="953395" y="114730"/>
                  <a:pt x="957848" y="318946"/>
                </a:cubicBezTo>
                <a:cubicBezTo>
                  <a:pt x="962301" y="523162"/>
                  <a:pt x="964803" y="800133"/>
                  <a:pt x="964803" y="1088934"/>
                </a:cubicBezTo>
                <a:lnTo>
                  <a:pt x="964803" y="108892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60433" rIns="60433" bIns="60433" numCol="1" spcCol="1270" anchor="ctr" anchorCtr="0">
            <a:noAutofit/>
          </a:bodyPr>
          <a:lstStyle/>
          <a:p>
            <a:pPr marL="228600" lvl="1" indent="-228600" algn="ctr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ko-KR" altLang="en-US" dirty="0" smtClean="0"/>
              <a:t>고도 성장의 출발</a:t>
            </a:r>
            <a:endParaRPr lang="en-US" altLang="ko-KR" dirty="0" smtClean="0"/>
          </a:p>
        </p:txBody>
      </p:sp>
      <p:sp>
        <p:nvSpPr>
          <p:cNvPr id="10" name="자유형 9"/>
          <p:cNvSpPr/>
          <p:nvPr/>
        </p:nvSpPr>
        <p:spPr>
          <a:xfrm>
            <a:off x="559963" y="3140968"/>
            <a:ext cx="1039019" cy="1484313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532210" rIns="12701" bIns="53220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dirty="0" smtClean="0">
                <a:solidFill>
                  <a:schemeClr val="tx1"/>
                </a:solidFill>
              </a:rPr>
              <a:t>1960</a:t>
            </a:r>
            <a:r>
              <a:rPr lang="ko-KR" altLang="en-US" dirty="0">
                <a:solidFill>
                  <a:schemeClr val="tx1"/>
                </a:solidFill>
              </a:rPr>
              <a:t>년대</a:t>
            </a:r>
          </a:p>
        </p:txBody>
      </p:sp>
      <p:sp>
        <p:nvSpPr>
          <p:cNvPr id="13" name="자유형 12"/>
          <p:cNvSpPr/>
          <p:nvPr/>
        </p:nvSpPr>
        <p:spPr>
          <a:xfrm>
            <a:off x="582986" y="4869160"/>
            <a:ext cx="1039019" cy="1484313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532210" rIns="12701" bIns="53220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2000" dirty="0" smtClean="0">
                <a:solidFill>
                  <a:schemeClr val="tx1"/>
                </a:solidFill>
              </a:rPr>
              <a:t>1970</a:t>
            </a:r>
            <a:r>
              <a:rPr lang="ko-KR" altLang="en-US" sz="2000" dirty="0" smtClean="0">
                <a:solidFill>
                  <a:schemeClr val="tx1"/>
                </a:solidFill>
              </a:rPr>
              <a:t>년</a:t>
            </a:r>
          </a:p>
        </p:txBody>
      </p:sp>
      <p:sp>
        <p:nvSpPr>
          <p:cNvPr id="15" name="자유형 14"/>
          <p:cNvSpPr/>
          <p:nvPr/>
        </p:nvSpPr>
        <p:spPr>
          <a:xfrm>
            <a:off x="1646547" y="5013176"/>
            <a:ext cx="3672407" cy="792088"/>
          </a:xfrm>
          <a:custGeom>
            <a:avLst/>
            <a:gdLst>
              <a:gd name="connsiteX0" fmla="*/ 160804 w 964803"/>
              <a:gd name="connsiteY0" fmla="*/ 0 h 6533409"/>
              <a:gd name="connsiteX1" fmla="*/ 803999 w 964803"/>
              <a:gd name="connsiteY1" fmla="*/ 0 h 6533409"/>
              <a:gd name="connsiteX2" fmla="*/ 917705 w 964803"/>
              <a:gd name="connsiteY2" fmla="*/ 47099 h 6533409"/>
              <a:gd name="connsiteX3" fmla="*/ 964803 w 964803"/>
              <a:gd name="connsiteY3" fmla="*/ 160805 h 6533409"/>
              <a:gd name="connsiteX4" fmla="*/ 964803 w 964803"/>
              <a:gd name="connsiteY4" fmla="*/ 6533409 h 6533409"/>
              <a:gd name="connsiteX5" fmla="*/ 964803 w 964803"/>
              <a:gd name="connsiteY5" fmla="*/ 6533409 h 6533409"/>
              <a:gd name="connsiteX6" fmla="*/ 964803 w 964803"/>
              <a:gd name="connsiteY6" fmla="*/ 6533409 h 6533409"/>
              <a:gd name="connsiteX7" fmla="*/ 0 w 964803"/>
              <a:gd name="connsiteY7" fmla="*/ 6533409 h 6533409"/>
              <a:gd name="connsiteX8" fmla="*/ 0 w 964803"/>
              <a:gd name="connsiteY8" fmla="*/ 6533409 h 6533409"/>
              <a:gd name="connsiteX9" fmla="*/ 0 w 964803"/>
              <a:gd name="connsiteY9" fmla="*/ 6533409 h 6533409"/>
              <a:gd name="connsiteX10" fmla="*/ 0 w 964803"/>
              <a:gd name="connsiteY10" fmla="*/ 160804 h 6533409"/>
              <a:gd name="connsiteX11" fmla="*/ 47099 w 964803"/>
              <a:gd name="connsiteY11" fmla="*/ 47098 h 6533409"/>
              <a:gd name="connsiteX12" fmla="*/ 160805 w 964803"/>
              <a:gd name="connsiteY12" fmla="*/ 0 h 6533409"/>
              <a:gd name="connsiteX13" fmla="*/ 160804 w 964803"/>
              <a:gd name="connsiteY13" fmla="*/ 0 h 653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4803" h="6533409">
                <a:moveTo>
                  <a:pt x="964803" y="1088927"/>
                </a:moveTo>
                <a:lnTo>
                  <a:pt x="964803" y="5444482"/>
                </a:lnTo>
                <a:cubicBezTo>
                  <a:pt x="964803" y="5733283"/>
                  <a:pt x="962301" y="6010254"/>
                  <a:pt x="957848" y="6214470"/>
                </a:cubicBezTo>
                <a:cubicBezTo>
                  <a:pt x="953394" y="6418685"/>
                  <a:pt x="947354" y="6533406"/>
                  <a:pt x="941057" y="6533406"/>
                </a:cubicBezTo>
                <a:lnTo>
                  <a:pt x="0" y="6533406"/>
                </a:lnTo>
                <a:lnTo>
                  <a:pt x="0" y="6533406"/>
                </a:lnTo>
                <a:lnTo>
                  <a:pt x="0" y="6533406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941057" y="3"/>
                </a:lnTo>
                <a:cubicBezTo>
                  <a:pt x="947355" y="3"/>
                  <a:pt x="953395" y="114730"/>
                  <a:pt x="957848" y="318946"/>
                </a:cubicBezTo>
                <a:cubicBezTo>
                  <a:pt x="962301" y="523162"/>
                  <a:pt x="964803" y="800133"/>
                  <a:pt x="964803" y="1088934"/>
                </a:cubicBezTo>
                <a:lnTo>
                  <a:pt x="964803" y="108892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60433" rIns="60433" bIns="60433" numCol="1" spcCol="1270" anchor="ctr" anchorCtr="0">
            <a:noAutofit/>
          </a:bodyPr>
          <a:lstStyle/>
          <a:p>
            <a:pPr marL="228600" lvl="1" indent="-228600" algn="ctr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ko-KR" altLang="en-US" dirty="0" smtClean="0"/>
              <a:t>안정 성장기 돌입</a:t>
            </a:r>
            <a:endParaRPr lang="en-US" altLang="ko-KR" dirty="0" smtClean="0"/>
          </a:p>
        </p:txBody>
      </p:sp>
      <p:sp>
        <p:nvSpPr>
          <p:cNvPr id="16" name="자유형 15"/>
          <p:cNvSpPr/>
          <p:nvPr/>
        </p:nvSpPr>
        <p:spPr>
          <a:xfrm>
            <a:off x="1648524" y="3352606"/>
            <a:ext cx="3672407" cy="792088"/>
          </a:xfrm>
          <a:custGeom>
            <a:avLst/>
            <a:gdLst>
              <a:gd name="connsiteX0" fmla="*/ 160804 w 964803"/>
              <a:gd name="connsiteY0" fmla="*/ 0 h 6533409"/>
              <a:gd name="connsiteX1" fmla="*/ 803999 w 964803"/>
              <a:gd name="connsiteY1" fmla="*/ 0 h 6533409"/>
              <a:gd name="connsiteX2" fmla="*/ 917705 w 964803"/>
              <a:gd name="connsiteY2" fmla="*/ 47099 h 6533409"/>
              <a:gd name="connsiteX3" fmla="*/ 964803 w 964803"/>
              <a:gd name="connsiteY3" fmla="*/ 160805 h 6533409"/>
              <a:gd name="connsiteX4" fmla="*/ 964803 w 964803"/>
              <a:gd name="connsiteY4" fmla="*/ 6533409 h 6533409"/>
              <a:gd name="connsiteX5" fmla="*/ 964803 w 964803"/>
              <a:gd name="connsiteY5" fmla="*/ 6533409 h 6533409"/>
              <a:gd name="connsiteX6" fmla="*/ 964803 w 964803"/>
              <a:gd name="connsiteY6" fmla="*/ 6533409 h 6533409"/>
              <a:gd name="connsiteX7" fmla="*/ 0 w 964803"/>
              <a:gd name="connsiteY7" fmla="*/ 6533409 h 6533409"/>
              <a:gd name="connsiteX8" fmla="*/ 0 w 964803"/>
              <a:gd name="connsiteY8" fmla="*/ 6533409 h 6533409"/>
              <a:gd name="connsiteX9" fmla="*/ 0 w 964803"/>
              <a:gd name="connsiteY9" fmla="*/ 6533409 h 6533409"/>
              <a:gd name="connsiteX10" fmla="*/ 0 w 964803"/>
              <a:gd name="connsiteY10" fmla="*/ 160804 h 6533409"/>
              <a:gd name="connsiteX11" fmla="*/ 47099 w 964803"/>
              <a:gd name="connsiteY11" fmla="*/ 47098 h 6533409"/>
              <a:gd name="connsiteX12" fmla="*/ 160805 w 964803"/>
              <a:gd name="connsiteY12" fmla="*/ 0 h 6533409"/>
              <a:gd name="connsiteX13" fmla="*/ 160804 w 964803"/>
              <a:gd name="connsiteY13" fmla="*/ 0 h 653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4803" h="6533409">
                <a:moveTo>
                  <a:pt x="964803" y="1088927"/>
                </a:moveTo>
                <a:lnTo>
                  <a:pt x="964803" y="5444482"/>
                </a:lnTo>
                <a:cubicBezTo>
                  <a:pt x="964803" y="5733283"/>
                  <a:pt x="962301" y="6010254"/>
                  <a:pt x="957848" y="6214470"/>
                </a:cubicBezTo>
                <a:cubicBezTo>
                  <a:pt x="953394" y="6418685"/>
                  <a:pt x="947354" y="6533406"/>
                  <a:pt x="941057" y="6533406"/>
                </a:cubicBezTo>
                <a:lnTo>
                  <a:pt x="0" y="6533406"/>
                </a:lnTo>
                <a:lnTo>
                  <a:pt x="0" y="6533406"/>
                </a:lnTo>
                <a:lnTo>
                  <a:pt x="0" y="6533406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941057" y="3"/>
                </a:lnTo>
                <a:cubicBezTo>
                  <a:pt x="947355" y="3"/>
                  <a:pt x="953395" y="114730"/>
                  <a:pt x="957848" y="318946"/>
                </a:cubicBezTo>
                <a:cubicBezTo>
                  <a:pt x="962301" y="523162"/>
                  <a:pt x="964803" y="800133"/>
                  <a:pt x="964803" y="1088934"/>
                </a:cubicBezTo>
                <a:lnTo>
                  <a:pt x="964803" y="108892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60433" rIns="60433" bIns="60433" numCol="1" spcCol="1270" anchor="ctr" anchorCtr="0">
            <a:noAutofit/>
          </a:bodyPr>
          <a:lstStyle/>
          <a:p>
            <a:pPr marL="228600" lvl="1" indent="-228600" algn="ctr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altLang="ko-KR" dirty="0" smtClean="0"/>
              <a:t>GNP </a:t>
            </a:r>
            <a:r>
              <a:rPr lang="ko-KR" altLang="en-US" dirty="0" smtClean="0"/>
              <a:t>세계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위 달성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4288" y="26064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48680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051720" y="1484784"/>
            <a:ext cx="6336704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9712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/>
              <a:t>고도 성장기의 원인</a:t>
            </a:r>
            <a:endParaRPr lang="en-US" altLang="ko-KR" sz="3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428728" y="3357562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· </a:t>
            </a:r>
            <a:r>
              <a:rPr lang="ko-KR" altLang="en-US" sz="3200" dirty="0" smtClean="0"/>
              <a:t>군수생산의 </a:t>
            </a:r>
            <a:r>
              <a:rPr lang="ko-KR" altLang="en-US" sz="3200" dirty="0" smtClean="0"/>
              <a:t>발달로 해외수출의 </a:t>
            </a:r>
            <a:r>
              <a:rPr lang="ko-KR" altLang="en-US" sz="3200" dirty="0" smtClean="0"/>
              <a:t>급증</a:t>
            </a:r>
            <a:endParaRPr lang="en-US" altLang="ko-KR" sz="3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428728" y="2357430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· </a:t>
            </a:r>
            <a:r>
              <a:rPr lang="ko-KR" altLang="en-US" sz="3200" dirty="0" smtClean="0"/>
              <a:t>에너지의 변화 </a:t>
            </a:r>
            <a:r>
              <a:rPr lang="en-US" altLang="ko-KR" sz="3200" dirty="0" smtClean="0"/>
              <a:t>( </a:t>
            </a:r>
            <a:r>
              <a:rPr lang="ko-KR" altLang="en-US" sz="3200" dirty="0" smtClean="0"/>
              <a:t>석탄 </a:t>
            </a:r>
            <a:r>
              <a:rPr lang="en-US" altLang="ko-KR" sz="3200" dirty="0" smtClean="0"/>
              <a:t>&gt; </a:t>
            </a:r>
            <a:r>
              <a:rPr lang="ko-KR" altLang="en-US" sz="3200" dirty="0" smtClean="0"/>
              <a:t>석유</a:t>
            </a:r>
            <a:r>
              <a:rPr lang="en-US" altLang="ko-KR" sz="3200" dirty="0" smtClean="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8728" y="4500570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· </a:t>
            </a:r>
            <a:r>
              <a:rPr lang="ko-KR" altLang="en-US" sz="3200" dirty="0" smtClean="0"/>
              <a:t>노동자들의 대도시 이동</a:t>
            </a:r>
            <a:endParaRPr lang="en-US" altLang="ko-KR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5498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48680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051720" y="1484784"/>
            <a:ext cx="6336704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9712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/>
              <a:t>한국전쟁으로 인한 성장</a:t>
            </a:r>
            <a:endParaRPr lang="en-US" altLang="ko-KR" sz="3200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556792"/>
            <a:ext cx="4619625" cy="3476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2170722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· </a:t>
            </a:r>
            <a:r>
              <a:rPr lang="ko-KR" altLang="en-US" sz="1600" dirty="0" smtClean="0"/>
              <a:t>전쟁 효과로 인해 해외 수출이 급증</a:t>
            </a:r>
            <a:endParaRPr lang="en-US" altLang="ko-KR" sz="16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39552" y="2780928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· </a:t>
            </a:r>
            <a:r>
              <a:rPr lang="ko-KR" altLang="en-US" sz="1600" dirty="0" smtClean="0"/>
              <a:t>광공업 생산 확대</a:t>
            </a:r>
            <a:endParaRPr lang="en-US" altLang="ko-KR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39552" y="3501008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· </a:t>
            </a:r>
            <a:r>
              <a:rPr lang="ko-KR" altLang="en-US" sz="1600" dirty="0" smtClean="0"/>
              <a:t>노동인구의 증가</a:t>
            </a:r>
            <a:endParaRPr lang="en-US" altLang="ko-KR" sz="16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39907" y="4149080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· </a:t>
            </a:r>
            <a:r>
              <a:rPr lang="ko-KR" altLang="en-US" sz="1600" dirty="0" smtClean="0"/>
              <a:t>군수 산업 발달</a:t>
            </a:r>
            <a:endParaRPr lang="en-US" altLang="ko-KR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30434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48680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051720" y="1484784"/>
            <a:ext cx="6336704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9712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/>
              <a:t>한국전쟁 이후 일본의 성장률</a:t>
            </a:r>
            <a:endParaRPr lang="en-US" altLang="ko-KR" sz="3200" dirty="0" smtClean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2426919"/>
              </p:ext>
            </p:extLst>
          </p:nvPr>
        </p:nvGraphicFramePr>
        <p:xfrm>
          <a:off x="2843808" y="1988840"/>
          <a:ext cx="4464496" cy="3574542"/>
        </p:xfrm>
        <a:graphic>
          <a:graphicData uri="http://schemas.openxmlformats.org/drawingml/2006/table">
            <a:tbl>
              <a:tblPr/>
              <a:tblGrid>
                <a:gridCol w="1430903"/>
                <a:gridCol w="1240160"/>
                <a:gridCol w="1793433"/>
              </a:tblGrid>
              <a:tr h="1628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i="1" dirty="0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기간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i="1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평균성장률</a:t>
                      </a:r>
                      <a:endParaRPr lang="ko-KR" alt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i="1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명목 </a:t>
                      </a:r>
                      <a:r>
                        <a:rPr lang="en-US" sz="1000" i="1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GDP(</a:t>
                      </a:r>
                      <a:r>
                        <a:rPr lang="ko-KR" altLang="en-US" sz="1000" i="1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조엔</a:t>
                      </a:r>
                      <a:r>
                        <a:rPr lang="en-US" altLang="ko-KR" sz="1000" i="1">
                          <a:solidFill>
                            <a:srgbClr val="000000"/>
                          </a:solidFill>
                          <a:effectLst/>
                          <a:latin typeface="굴림"/>
                        </a:rPr>
                        <a:t>)</a:t>
                      </a:r>
                      <a:endParaRPr lang="ko-KR" alt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8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1951-1955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9.0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8.63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8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1956-9160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9.0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16.66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8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1961-1965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9.1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33.67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8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1966-1970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10.9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75.15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8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1971-1975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4.5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152.21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8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1976-1980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4.3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245.36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8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1981-1985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3.4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325.5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8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1986-1990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4.8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441.59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8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1991-1995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1.4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489.75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8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1956-1972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9.3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고도성장기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28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1973-1995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3.4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안정적 성장기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28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합계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바탕"/>
                          <a:ea typeface="바탕"/>
                        </a:rPr>
                        <a:t>39.6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33638" y="2076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395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48680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051720" y="1484784"/>
            <a:ext cx="6336704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9712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/>
              <a:t>매스 미디어의 보급</a:t>
            </a:r>
            <a:endParaRPr lang="en-US" altLang="ko-KR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58517" y="213285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· </a:t>
            </a:r>
            <a:r>
              <a:rPr lang="ko-KR" altLang="en-US" sz="1600" dirty="0" smtClean="0"/>
              <a:t>신문의 꾸준한 발행부수 증가</a:t>
            </a:r>
            <a:endParaRPr lang="en-US" altLang="ko-KR" sz="1600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612777"/>
            <a:ext cx="4248472" cy="4462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517" y="2780928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· </a:t>
            </a:r>
            <a:r>
              <a:rPr lang="en-US" altLang="ko-KR" sz="1600" dirty="0" smtClean="0"/>
              <a:t>NHK </a:t>
            </a:r>
            <a:r>
              <a:rPr lang="ko-KR" altLang="en-US" sz="1600" dirty="0" smtClean="0"/>
              <a:t>라디오 발족</a:t>
            </a:r>
            <a:endParaRPr lang="en-US" altLang="ko-KR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58517" y="3510122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· </a:t>
            </a:r>
            <a:r>
              <a:rPr lang="ko-KR" altLang="en-US" sz="1600" dirty="0" smtClean="0"/>
              <a:t>민영 라디오 방송국 탄생</a:t>
            </a:r>
            <a:endParaRPr lang="en-US" altLang="ko-KR" sz="1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58517" y="429309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· </a:t>
            </a:r>
            <a:r>
              <a:rPr lang="ko-KR" altLang="en-US" sz="1600" dirty="0" smtClean="0"/>
              <a:t>텔레비전 보급으로 인한</a:t>
            </a:r>
            <a:endParaRPr lang="en-US" altLang="ko-KR" sz="1600" dirty="0" smtClean="0"/>
          </a:p>
          <a:p>
            <a:pPr algn="ctr"/>
            <a:r>
              <a:rPr lang="en-US" altLang="ko-KR" sz="1600" dirty="0" smtClean="0"/>
              <a:t>NHK</a:t>
            </a:r>
            <a:r>
              <a:rPr lang="ko-KR" altLang="en-US" sz="1600" dirty="0" smtClean="0"/>
              <a:t>수신 계약자 증가</a:t>
            </a:r>
            <a:endParaRPr lang="en-US" altLang="ko-KR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30434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48680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051720" y="1484784"/>
            <a:ext cx="6336704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9712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err="1" smtClean="0"/>
              <a:t>이케다</a:t>
            </a:r>
            <a:r>
              <a:rPr lang="ko-KR" altLang="en-US" sz="3200" dirty="0" smtClean="0"/>
              <a:t> 내각의 </a:t>
            </a:r>
            <a:r>
              <a:rPr lang="en-US" altLang="ko-KR" sz="3200" dirty="0" smtClean="0"/>
              <a:t>‘</a:t>
            </a:r>
            <a:r>
              <a:rPr lang="ko-KR" altLang="en-US" sz="3200" dirty="0" smtClean="0"/>
              <a:t>국민소득 배증</a:t>
            </a:r>
            <a:r>
              <a:rPr lang="en-US" altLang="ko-KR" sz="3200" dirty="0" smtClean="0"/>
              <a:t>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1949228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· </a:t>
            </a:r>
            <a:r>
              <a:rPr lang="en-US" altLang="ko-KR" sz="1600" dirty="0" smtClean="0"/>
              <a:t>10</a:t>
            </a:r>
            <a:r>
              <a:rPr lang="ko-KR" altLang="en-US" sz="1600" dirty="0" smtClean="0"/>
              <a:t>년간 소득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배 늘리기 계획을 </a:t>
            </a:r>
            <a:r>
              <a:rPr lang="en-US" altLang="ko-KR" sz="1600" dirty="0" smtClean="0"/>
              <a:t>7</a:t>
            </a:r>
            <a:r>
              <a:rPr lang="ko-KR" altLang="en-US" sz="1600" dirty="0" smtClean="0"/>
              <a:t>년 만에 달성</a:t>
            </a:r>
            <a:endParaRPr lang="en-US" altLang="ko-KR" sz="1600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0055" y="1700808"/>
            <a:ext cx="2706594" cy="3600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560" y="2819731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· </a:t>
            </a:r>
            <a:r>
              <a:rPr lang="en-US" altLang="ko-KR" sz="1600" b="1" dirty="0" smtClean="0"/>
              <a:t>1955 ~ 1970</a:t>
            </a:r>
            <a:r>
              <a:rPr lang="ko-KR" altLang="en-US" sz="1600" dirty="0" smtClean="0"/>
              <a:t>년</a:t>
            </a:r>
            <a:r>
              <a:rPr lang="ko-KR" altLang="en-US" sz="1600" b="1" dirty="0" smtClean="0"/>
              <a:t> </a:t>
            </a:r>
            <a:r>
              <a:rPr lang="en-US" altLang="ko-KR" sz="1600" dirty="0" smtClean="0"/>
              <a:t>15</a:t>
            </a:r>
            <a:r>
              <a:rPr lang="ko-KR" altLang="en-US" sz="1600" dirty="0" smtClean="0"/>
              <a:t>년간 연 평균 성장률 </a:t>
            </a:r>
            <a:r>
              <a:rPr lang="en-US" altLang="ko-KR" sz="1600" dirty="0" smtClean="0"/>
              <a:t>9.6%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560" y="3645024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· </a:t>
            </a:r>
            <a:r>
              <a:rPr lang="en-US" altLang="ko-KR" sz="1600" b="1" dirty="0" smtClean="0"/>
              <a:t>1955 ~ 1965</a:t>
            </a:r>
            <a:r>
              <a:rPr lang="ko-KR" altLang="en-US" sz="1600" dirty="0" smtClean="0"/>
              <a:t>년 평균 투자 증가율 </a:t>
            </a:r>
            <a:r>
              <a:rPr lang="en-US" altLang="ko-KR" sz="1600" dirty="0" smtClean="0"/>
              <a:t>16.7%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4581128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· </a:t>
            </a:r>
            <a:r>
              <a:rPr lang="ko-KR" altLang="en-US" sz="1600" dirty="0" smtClean="0"/>
              <a:t>여유로운 생활로 인해 먹는 것 </a:t>
            </a:r>
            <a:r>
              <a:rPr lang="en-US" altLang="ko-KR" sz="1600" dirty="0" smtClean="0"/>
              <a:t>&gt; </a:t>
            </a:r>
            <a:r>
              <a:rPr lang="ko-KR" altLang="en-US" sz="1600" dirty="0" smtClean="0"/>
              <a:t>입는 것으로 변함</a:t>
            </a:r>
            <a:endParaRPr lang="en-US" altLang="ko-KR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30434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56823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48680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051720" y="1484784"/>
            <a:ext cx="6336704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9712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/>
              <a:t>고도 성장이 가능했던 이유</a:t>
            </a:r>
            <a:endParaRPr lang="en-US" altLang="ko-KR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771800" y="194922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/>
              <a:t>1. </a:t>
            </a:r>
            <a:r>
              <a:rPr lang="ko-KR" altLang="en-US" sz="2400" dirty="0" smtClean="0"/>
              <a:t>자원의 안정적인 확보</a:t>
            </a:r>
            <a:endParaRPr lang="en-US" altLang="ko-KR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762165" y="2852936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/>
              <a:t>2. </a:t>
            </a:r>
            <a:r>
              <a:rPr lang="ko-KR" altLang="en-US" sz="2000" dirty="0" smtClean="0"/>
              <a:t>기업간의 경쟁과 적극적인 투자활동</a:t>
            </a:r>
            <a:endParaRPr lang="en-US" altLang="ko-KR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722814" y="393305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/>
              <a:t>3. </a:t>
            </a:r>
            <a:r>
              <a:rPr lang="ko-KR" altLang="en-US" sz="2400" dirty="0" smtClean="0"/>
              <a:t>노사 관계의 안정</a:t>
            </a:r>
            <a:endParaRPr lang="en-US" altLang="ko-KR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751719" y="501317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/>
              <a:t>4. </a:t>
            </a:r>
            <a:r>
              <a:rPr lang="ko-KR" altLang="en-US" sz="2400" dirty="0" smtClean="0"/>
              <a:t>기술의 진보와 중화학공업화</a:t>
            </a:r>
            <a:endParaRPr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0434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48680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051720" y="1484784"/>
            <a:ext cx="6336704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9712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/>
              <a:t>고도 성장의 결과</a:t>
            </a:r>
            <a:endParaRPr lang="en-US" altLang="ko-KR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771800" y="194922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/>
              <a:t> </a:t>
            </a:r>
            <a:r>
              <a:rPr lang="en-US" altLang="ko-KR" sz="2400" b="1" dirty="0"/>
              <a:t>· </a:t>
            </a:r>
            <a:r>
              <a:rPr lang="en-US" altLang="ko-KR" sz="2400" dirty="0" smtClean="0"/>
              <a:t>1968</a:t>
            </a:r>
            <a:r>
              <a:rPr lang="ko-KR" altLang="en-US" sz="2400" dirty="0" smtClean="0"/>
              <a:t>년 </a:t>
            </a:r>
            <a:r>
              <a:rPr lang="en-US" altLang="ko-KR" sz="2400" dirty="0" smtClean="0"/>
              <a:t>GNP 2</a:t>
            </a:r>
            <a:r>
              <a:rPr lang="ko-KR" altLang="en-US" sz="2400" dirty="0" smtClean="0"/>
              <a:t>위 달성</a:t>
            </a:r>
            <a:endParaRPr lang="en-US" altLang="ko-KR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223628" y="272854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/>
              <a:t> </a:t>
            </a:r>
            <a:r>
              <a:rPr lang="en-US" altLang="ko-KR" sz="2400" b="1" dirty="0"/>
              <a:t>· </a:t>
            </a:r>
            <a:r>
              <a:rPr lang="ko-KR" altLang="en-US" sz="2400" dirty="0" smtClean="0"/>
              <a:t>여유로운 삶으로 인한 삼종신기 급속 보급</a:t>
            </a:r>
            <a:endParaRPr lang="en-US" altLang="ko-KR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771800" y="357301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/>
              <a:t> </a:t>
            </a:r>
            <a:r>
              <a:rPr lang="en-US" altLang="ko-KR" sz="2400" b="1" dirty="0"/>
              <a:t>· </a:t>
            </a:r>
            <a:r>
              <a:rPr lang="en-US" altLang="ko-KR" sz="2400" dirty="0" smtClean="0"/>
              <a:t>‘</a:t>
            </a:r>
            <a:r>
              <a:rPr lang="ko-KR" altLang="en-US" sz="2400" dirty="0" smtClean="0"/>
              <a:t>남들이 하는 건 다 하자</a:t>
            </a:r>
            <a:r>
              <a:rPr lang="en-US" altLang="ko-KR" sz="2400" dirty="0" smtClean="0"/>
              <a:t>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1800" y="443711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/>
              <a:t> </a:t>
            </a:r>
            <a:r>
              <a:rPr lang="en-US" altLang="ko-KR" sz="2400" b="1" dirty="0"/>
              <a:t>· </a:t>
            </a:r>
            <a:r>
              <a:rPr lang="ko-KR" altLang="en-US" sz="2400" dirty="0" smtClean="0"/>
              <a:t>환경 파괴로 인한 공해병</a:t>
            </a:r>
            <a:endParaRPr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0434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979712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3. </a:t>
            </a:r>
            <a:r>
              <a:rPr lang="ko-KR" altLang="en-US" sz="3200" b="1" dirty="0" smtClean="0"/>
              <a:t>안정 성장기 </a:t>
            </a:r>
            <a:r>
              <a:rPr lang="en-US" altLang="ko-KR" sz="3200" b="1" dirty="0" smtClean="0"/>
              <a:t>(</a:t>
            </a:r>
            <a:r>
              <a:rPr lang="ko-KR" altLang="en-US" sz="3200" b="1" dirty="0" smtClean="0"/>
              <a:t>쇼와 </a:t>
            </a:r>
            <a:r>
              <a:rPr lang="en-US" altLang="ko-KR" sz="3200" b="1" dirty="0" smtClean="0"/>
              <a:t>40</a:t>
            </a:r>
            <a:r>
              <a:rPr lang="ko-KR" altLang="en-US" sz="3200" b="1" dirty="0" smtClean="0"/>
              <a:t>년 </a:t>
            </a:r>
            <a:r>
              <a:rPr lang="en-US" altLang="ko-KR" sz="3200" b="1" dirty="0" smtClean="0"/>
              <a:t>~ 50</a:t>
            </a:r>
            <a:r>
              <a:rPr lang="ko-KR" altLang="en-US" sz="3200" b="1" dirty="0" smtClean="0"/>
              <a:t>년</a:t>
            </a:r>
            <a:r>
              <a:rPr lang="en-US" altLang="ko-KR" sz="3200" b="1" dirty="0" smtClean="0"/>
              <a:t>)</a:t>
            </a:r>
            <a:endParaRPr lang="ko-KR" altLang="en-US" sz="3200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051720" y="1484784"/>
            <a:ext cx="6336704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자유형 6"/>
          <p:cNvSpPr/>
          <p:nvPr/>
        </p:nvSpPr>
        <p:spPr>
          <a:xfrm>
            <a:off x="611560" y="1700808"/>
            <a:ext cx="1039019" cy="1484313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A1E9D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532210" rIns="12701" bIns="53220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2000" dirty="0" smtClean="0">
                <a:solidFill>
                  <a:schemeClr val="tx1"/>
                </a:solidFill>
              </a:rPr>
              <a:t>1971</a:t>
            </a:r>
            <a:r>
              <a:rPr lang="ko-KR" altLang="en-US" sz="2000" dirty="0" smtClean="0">
                <a:solidFill>
                  <a:schemeClr val="tx1"/>
                </a:solidFill>
              </a:rPr>
              <a:t>년</a:t>
            </a:r>
          </a:p>
        </p:txBody>
      </p:sp>
      <p:sp>
        <p:nvSpPr>
          <p:cNvPr id="8" name="자유형 7"/>
          <p:cNvSpPr/>
          <p:nvPr/>
        </p:nvSpPr>
        <p:spPr>
          <a:xfrm>
            <a:off x="1691680" y="1844824"/>
            <a:ext cx="6840760" cy="792088"/>
          </a:xfrm>
          <a:custGeom>
            <a:avLst/>
            <a:gdLst>
              <a:gd name="connsiteX0" fmla="*/ 160804 w 964803"/>
              <a:gd name="connsiteY0" fmla="*/ 0 h 6533409"/>
              <a:gd name="connsiteX1" fmla="*/ 803999 w 964803"/>
              <a:gd name="connsiteY1" fmla="*/ 0 h 6533409"/>
              <a:gd name="connsiteX2" fmla="*/ 917705 w 964803"/>
              <a:gd name="connsiteY2" fmla="*/ 47099 h 6533409"/>
              <a:gd name="connsiteX3" fmla="*/ 964803 w 964803"/>
              <a:gd name="connsiteY3" fmla="*/ 160805 h 6533409"/>
              <a:gd name="connsiteX4" fmla="*/ 964803 w 964803"/>
              <a:gd name="connsiteY4" fmla="*/ 6533409 h 6533409"/>
              <a:gd name="connsiteX5" fmla="*/ 964803 w 964803"/>
              <a:gd name="connsiteY5" fmla="*/ 6533409 h 6533409"/>
              <a:gd name="connsiteX6" fmla="*/ 964803 w 964803"/>
              <a:gd name="connsiteY6" fmla="*/ 6533409 h 6533409"/>
              <a:gd name="connsiteX7" fmla="*/ 0 w 964803"/>
              <a:gd name="connsiteY7" fmla="*/ 6533409 h 6533409"/>
              <a:gd name="connsiteX8" fmla="*/ 0 w 964803"/>
              <a:gd name="connsiteY8" fmla="*/ 6533409 h 6533409"/>
              <a:gd name="connsiteX9" fmla="*/ 0 w 964803"/>
              <a:gd name="connsiteY9" fmla="*/ 6533409 h 6533409"/>
              <a:gd name="connsiteX10" fmla="*/ 0 w 964803"/>
              <a:gd name="connsiteY10" fmla="*/ 160804 h 6533409"/>
              <a:gd name="connsiteX11" fmla="*/ 47099 w 964803"/>
              <a:gd name="connsiteY11" fmla="*/ 47098 h 6533409"/>
              <a:gd name="connsiteX12" fmla="*/ 160805 w 964803"/>
              <a:gd name="connsiteY12" fmla="*/ 0 h 6533409"/>
              <a:gd name="connsiteX13" fmla="*/ 160804 w 964803"/>
              <a:gd name="connsiteY13" fmla="*/ 0 h 653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4803" h="6533409">
                <a:moveTo>
                  <a:pt x="964803" y="1088927"/>
                </a:moveTo>
                <a:lnTo>
                  <a:pt x="964803" y="5444482"/>
                </a:lnTo>
                <a:cubicBezTo>
                  <a:pt x="964803" y="5733283"/>
                  <a:pt x="962301" y="6010254"/>
                  <a:pt x="957848" y="6214470"/>
                </a:cubicBezTo>
                <a:cubicBezTo>
                  <a:pt x="953394" y="6418685"/>
                  <a:pt x="947354" y="6533406"/>
                  <a:pt x="941057" y="6533406"/>
                </a:cubicBezTo>
                <a:lnTo>
                  <a:pt x="0" y="6533406"/>
                </a:lnTo>
                <a:lnTo>
                  <a:pt x="0" y="6533406"/>
                </a:lnTo>
                <a:lnTo>
                  <a:pt x="0" y="6533406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941057" y="3"/>
                </a:lnTo>
                <a:cubicBezTo>
                  <a:pt x="947355" y="3"/>
                  <a:pt x="953395" y="114730"/>
                  <a:pt x="957848" y="318946"/>
                </a:cubicBezTo>
                <a:cubicBezTo>
                  <a:pt x="962301" y="523162"/>
                  <a:pt x="964803" y="800133"/>
                  <a:pt x="964803" y="1088934"/>
                </a:cubicBezTo>
                <a:lnTo>
                  <a:pt x="964803" y="108892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60433" rIns="60433" bIns="60433" numCol="1" spcCol="1270" anchor="ctr" anchorCtr="0">
            <a:noAutofit/>
          </a:bodyPr>
          <a:lstStyle/>
          <a:p>
            <a:pPr marL="228600" lvl="1" indent="-2286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ko-KR" altLang="en-US" dirty="0" smtClean="0"/>
              <a:t>닉슨 쇼크에 의한 실질적인 엔의 절상은 국제 수지가 과도한 흑자를 발생하여 경제의 안정에 기여</a:t>
            </a:r>
          </a:p>
        </p:txBody>
      </p:sp>
      <p:sp>
        <p:nvSpPr>
          <p:cNvPr id="10" name="자유형 9"/>
          <p:cNvSpPr/>
          <p:nvPr/>
        </p:nvSpPr>
        <p:spPr>
          <a:xfrm>
            <a:off x="611560" y="2996952"/>
            <a:ext cx="1039019" cy="1484313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F1F199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532210" rIns="12701" bIns="53220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2000" dirty="0" smtClean="0">
                <a:solidFill>
                  <a:schemeClr val="tx1"/>
                </a:solidFill>
              </a:rPr>
              <a:t>1973</a:t>
            </a:r>
            <a:r>
              <a:rPr lang="ko-KR" altLang="en-US" sz="2000" dirty="0" smtClean="0">
                <a:solidFill>
                  <a:schemeClr val="tx1"/>
                </a:solidFill>
              </a:rPr>
              <a:t>년</a:t>
            </a:r>
          </a:p>
        </p:txBody>
      </p:sp>
      <p:sp>
        <p:nvSpPr>
          <p:cNvPr id="11" name="자유형 10"/>
          <p:cNvSpPr/>
          <p:nvPr/>
        </p:nvSpPr>
        <p:spPr>
          <a:xfrm>
            <a:off x="1691680" y="3068960"/>
            <a:ext cx="6840760" cy="792088"/>
          </a:xfrm>
          <a:custGeom>
            <a:avLst/>
            <a:gdLst>
              <a:gd name="connsiteX0" fmla="*/ 160804 w 964803"/>
              <a:gd name="connsiteY0" fmla="*/ 0 h 6533409"/>
              <a:gd name="connsiteX1" fmla="*/ 803999 w 964803"/>
              <a:gd name="connsiteY1" fmla="*/ 0 h 6533409"/>
              <a:gd name="connsiteX2" fmla="*/ 917705 w 964803"/>
              <a:gd name="connsiteY2" fmla="*/ 47099 h 6533409"/>
              <a:gd name="connsiteX3" fmla="*/ 964803 w 964803"/>
              <a:gd name="connsiteY3" fmla="*/ 160805 h 6533409"/>
              <a:gd name="connsiteX4" fmla="*/ 964803 w 964803"/>
              <a:gd name="connsiteY4" fmla="*/ 6533409 h 6533409"/>
              <a:gd name="connsiteX5" fmla="*/ 964803 w 964803"/>
              <a:gd name="connsiteY5" fmla="*/ 6533409 h 6533409"/>
              <a:gd name="connsiteX6" fmla="*/ 964803 w 964803"/>
              <a:gd name="connsiteY6" fmla="*/ 6533409 h 6533409"/>
              <a:gd name="connsiteX7" fmla="*/ 0 w 964803"/>
              <a:gd name="connsiteY7" fmla="*/ 6533409 h 6533409"/>
              <a:gd name="connsiteX8" fmla="*/ 0 w 964803"/>
              <a:gd name="connsiteY8" fmla="*/ 6533409 h 6533409"/>
              <a:gd name="connsiteX9" fmla="*/ 0 w 964803"/>
              <a:gd name="connsiteY9" fmla="*/ 6533409 h 6533409"/>
              <a:gd name="connsiteX10" fmla="*/ 0 w 964803"/>
              <a:gd name="connsiteY10" fmla="*/ 160804 h 6533409"/>
              <a:gd name="connsiteX11" fmla="*/ 47099 w 964803"/>
              <a:gd name="connsiteY11" fmla="*/ 47098 h 6533409"/>
              <a:gd name="connsiteX12" fmla="*/ 160805 w 964803"/>
              <a:gd name="connsiteY12" fmla="*/ 0 h 6533409"/>
              <a:gd name="connsiteX13" fmla="*/ 160804 w 964803"/>
              <a:gd name="connsiteY13" fmla="*/ 0 h 653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4803" h="6533409">
                <a:moveTo>
                  <a:pt x="964803" y="1088927"/>
                </a:moveTo>
                <a:lnTo>
                  <a:pt x="964803" y="5444482"/>
                </a:lnTo>
                <a:cubicBezTo>
                  <a:pt x="964803" y="5733283"/>
                  <a:pt x="962301" y="6010254"/>
                  <a:pt x="957848" y="6214470"/>
                </a:cubicBezTo>
                <a:cubicBezTo>
                  <a:pt x="953394" y="6418685"/>
                  <a:pt x="947354" y="6533406"/>
                  <a:pt x="941057" y="6533406"/>
                </a:cubicBezTo>
                <a:lnTo>
                  <a:pt x="0" y="6533406"/>
                </a:lnTo>
                <a:lnTo>
                  <a:pt x="0" y="6533406"/>
                </a:lnTo>
                <a:lnTo>
                  <a:pt x="0" y="6533406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941057" y="3"/>
                </a:lnTo>
                <a:cubicBezTo>
                  <a:pt x="947355" y="3"/>
                  <a:pt x="953395" y="114730"/>
                  <a:pt x="957848" y="318946"/>
                </a:cubicBezTo>
                <a:cubicBezTo>
                  <a:pt x="962301" y="523162"/>
                  <a:pt x="964803" y="800133"/>
                  <a:pt x="964803" y="1088934"/>
                </a:cubicBezTo>
                <a:lnTo>
                  <a:pt x="964803" y="108892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60433" rIns="60433" bIns="60433" numCol="1" spcCol="1270" anchor="ctr" anchorCtr="0">
            <a:noAutofit/>
          </a:bodyPr>
          <a:lstStyle/>
          <a:p>
            <a:pPr marL="228600" lvl="1" indent="-2286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altLang="ko-KR" dirty="0" smtClean="0"/>
              <a:t>4</a:t>
            </a:r>
            <a:r>
              <a:rPr lang="ko-KR" altLang="en-US" dirty="0" smtClean="0"/>
              <a:t>차 중동 전쟁을 계기로 원유가격이 상승하고 오일쇼크</a:t>
            </a:r>
            <a:endParaRPr lang="en-US" altLang="ko-KR" dirty="0" smtClean="0"/>
          </a:p>
          <a:p>
            <a:pPr marL="228600" lvl="1" indent="-2286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o-KR" altLang="en-US" dirty="0" smtClean="0"/>
              <a:t>    안정성장기 돌입</a:t>
            </a:r>
          </a:p>
        </p:txBody>
      </p:sp>
      <p:sp>
        <p:nvSpPr>
          <p:cNvPr id="12" name="자유형 11"/>
          <p:cNvSpPr/>
          <p:nvPr/>
        </p:nvSpPr>
        <p:spPr>
          <a:xfrm>
            <a:off x="611560" y="4365104"/>
            <a:ext cx="1039019" cy="1484313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90B1F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532210" rIns="12701" bIns="53220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2000" dirty="0" smtClean="0">
                <a:solidFill>
                  <a:schemeClr val="tx1"/>
                </a:solidFill>
              </a:rPr>
              <a:t>1977</a:t>
            </a:r>
            <a:r>
              <a:rPr lang="ko-KR" altLang="en-US" sz="2000" dirty="0" smtClean="0">
                <a:solidFill>
                  <a:schemeClr val="tx1"/>
                </a:solidFill>
              </a:rPr>
              <a:t>년</a:t>
            </a:r>
          </a:p>
        </p:txBody>
      </p:sp>
      <p:sp>
        <p:nvSpPr>
          <p:cNvPr id="13" name="자유형 12"/>
          <p:cNvSpPr/>
          <p:nvPr/>
        </p:nvSpPr>
        <p:spPr>
          <a:xfrm>
            <a:off x="1691680" y="4509120"/>
            <a:ext cx="6840760" cy="792088"/>
          </a:xfrm>
          <a:custGeom>
            <a:avLst/>
            <a:gdLst>
              <a:gd name="connsiteX0" fmla="*/ 160804 w 964803"/>
              <a:gd name="connsiteY0" fmla="*/ 0 h 6533409"/>
              <a:gd name="connsiteX1" fmla="*/ 803999 w 964803"/>
              <a:gd name="connsiteY1" fmla="*/ 0 h 6533409"/>
              <a:gd name="connsiteX2" fmla="*/ 917705 w 964803"/>
              <a:gd name="connsiteY2" fmla="*/ 47099 h 6533409"/>
              <a:gd name="connsiteX3" fmla="*/ 964803 w 964803"/>
              <a:gd name="connsiteY3" fmla="*/ 160805 h 6533409"/>
              <a:gd name="connsiteX4" fmla="*/ 964803 w 964803"/>
              <a:gd name="connsiteY4" fmla="*/ 6533409 h 6533409"/>
              <a:gd name="connsiteX5" fmla="*/ 964803 w 964803"/>
              <a:gd name="connsiteY5" fmla="*/ 6533409 h 6533409"/>
              <a:gd name="connsiteX6" fmla="*/ 964803 w 964803"/>
              <a:gd name="connsiteY6" fmla="*/ 6533409 h 6533409"/>
              <a:gd name="connsiteX7" fmla="*/ 0 w 964803"/>
              <a:gd name="connsiteY7" fmla="*/ 6533409 h 6533409"/>
              <a:gd name="connsiteX8" fmla="*/ 0 w 964803"/>
              <a:gd name="connsiteY8" fmla="*/ 6533409 h 6533409"/>
              <a:gd name="connsiteX9" fmla="*/ 0 w 964803"/>
              <a:gd name="connsiteY9" fmla="*/ 6533409 h 6533409"/>
              <a:gd name="connsiteX10" fmla="*/ 0 w 964803"/>
              <a:gd name="connsiteY10" fmla="*/ 160804 h 6533409"/>
              <a:gd name="connsiteX11" fmla="*/ 47099 w 964803"/>
              <a:gd name="connsiteY11" fmla="*/ 47098 h 6533409"/>
              <a:gd name="connsiteX12" fmla="*/ 160805 w 964803"/>
              <a:gd name="connsiteY12" fmla="*/ 0 h 6533409"/>
              <a:gd name="connsiteX13" fmla="*/ 160804 w 964803"/>
              <a:gd name="connsiteY13" fmla="*/ 0 h 653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4803" h="6533409">
                <a:moveTo>
                  <a:pt x="964803" y="1088927"/>
                </a:moveTo>
                <a:lnTo>
                  <a:pt x="964803" y="5444482"/>
                </a:lnTo>
                <a:cubicBezTo>
                  <a:pt x="964803" y="5733283"/>
                  <a:pt x="962301" y="6010254"/>
                  <a:pt x="957848" y="6214470"/>
                </a:cubicBezTo>
                <a:cubicBezTo>
                  <a:pt x="953394" y="6418685"/>
                  <a:pt x="947354" y="6533406"/>
                  <a:pt x="941057" y="6533406"/>
                </a:cubicBezTo>
                <a:lnTo>
                  <a:pt x="0" y="6533406"/>
                </a:lnTo>
                <a:lnTo>
                  <a:pt x="0" y="6533406"/>
                </a:lnTo>
                <a:lnTo>
                  <a:pt x="0" y="6533406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941057" y="3"/>
                </a:lnTo>
                <a:cubicBezTo>
                  <a:pt x="947355" y="3"/>
                  <a:pt x="953395" y="114730"/>
                  <a:pt x="957848" y="318946"/>
                </a:cubicBezTo>
                <a:cubicBezTo>
                  <a:pt x="962301" y="523162"/>
                  <a:pt x="964803" y="800133"/>
                  <a:pt x="964803" y="1088934"/>
                </a:cubicBezTo>
                <a:lnTo>
                  <a:pt x="964803" y="108892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60433" rIns="60433" bIns="60433" numCol="1" spcCol="1270" anchor="ctr" anchorCtr="0">
            <a:noAutofit/>
          </a:bodyPr>
          <a:lstStyle/>
          <a:p>
            <a:pPr marL="228600" lvl="1" indent="-2286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altLang="ko-KR" dirty="0" smtClean="0"/>
              <a:t>&lt;</a:t>
            </a:r>
            <a:r>
              <a:rPr lang="ko-KR" altLang="en-US" dirty="0" err="1" smtClean="0"/>
              <a:t>아사히</a:t>
            </a:r>
            <a:r>
              <a:rPr lang="ko-KR" altLang="en-US" dirty="0" smtClean="0"/>
              <a:t> 신문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에서는 ‘신중간층’을 둘러싼 논의가 유행</a:t>
            </a:r>
            <a:endParaRPr lang="en-US" altLang="ko-KR" dirty="0" smtClean="0"/>
          </a:p>
          <a:p>
            <a:pPr marL="228600" lvl="1" indent="-2286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ko-KR" altLang="en-US" dirty="0" smtClean="0"/>
              <a:t>일반인들 사이에서 중류의식은 확산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cherry-blossom-6414_640.jpg"/>
          <p:cNvPicPr>
            <a:picLocks noChangeAspect="1"/>
          </p:cNvPicPr>
          <p:nvPr/>
        </p:nvPicPr>
        <p:blipFill>
          <a:blip r:embed="rId2" cstate="print">
            <a:lum bright="30000" contrast="-10000"/>
          </a:blip>
          <a:stretch>
            <a:fillRect/>
          </a:stretch>
        </p:blipFill>
        <p:spPr>
          <a:xfrm>
            <a:off x="0" y="24"/>
            <a:ext cx="9144000" cy="6858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0" y="-24"/>
            <a:ext cx="9144000" cy="68580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53794" y="428604"/>
            <a:ext cx="971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INDEX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1071538" y="704761"/>
            <a:ext cx="8072462" cy="95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07496" y="1412776"/>
            <a:ext cx="4536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000" b="1" dirty="0" smtClean="0"/>
              <a:t>전후 일본 소비사회의 발전</a:t>
            </a:r>
            <a:endParaRPr lang="en-US" altLang="ko-KR" sz="2000" b="1" dirty="0" smtClean="0"/>
          </a:p>
          <a:p>
            <a:endParaRPr lang="en-US" altLang="ko-KR" sz="2000" b="1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2000" b="1" dirty="0" smtClean="0"/>
              <a:t>고도 성장기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쇼와 </a:t>
            </a:r>
            <a:r>
              <a:rPr lang="en-US" altLang="ko-KR" sz="2000" b="1" dirty="0" smtClean="0"/>
              <a:t>20</a:t>
            </a:r>
            <a:r>
              <a:rPr lang="ko-KR" altLang="en-US" sz="2000" b="1" dirty="0" smtClean="0"/>
              <a:t>년 </a:t>
            </a:r>
            <a:r>
              <a:rPr lang="en-US" altLang="ko-KR" sz="2000" b="1" dirty="0" smtClean="0"/>
              <a:t>~ </a:t>
            </a:r>
            <a:r>
              <a:rPr lang="ko-KR" altLang="en-US" sz="2000" b="1" dirty="0" smtClean="0"/>
              <a:t>쇼와 </a:t>
            </a:r>
            <a:r>
              <a:rPr lang="en-US" altLang="ko-KR" sz="2000" b="1" dirty="0" smtClean="0"/>
              <a:t>30</a:t>
            </a:r>
            <a:r>
              <a:rPr lang="ko-KR" altLang="en-US" sz="2000" b="1" dirty="0" smtClean="0"/>
              <a:t>년</a:t>
            </a:r>
            <a:r>
              <a:rPr lang="en-US" altLang="ko-KR" sz="2000" b="1" dirty="0" smtClean="0"/>
              <a:t>)</a:t>
            </a:r>
          </a:p>
          <a:p>
            <a:endParaRPr lang="en-US" altLang="ko-KR" sz="2000" b="1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2000" b="1" dirty="0" smtClean="0"/>
              <a:t>안정 성장기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쇼와 </a:t>
            </a:r>
            <a:r>
              <a:rPr lang="en-US" altLang="ko-KR" sz="2000" b="1" dirty="0" smtClean="0"/>
              <a:t>40</a:t>
            </a:r>
            <a:r>
              <a:rPr lang="ko-KR" altLang="en-US" sz="2000" b="1" dirty="0" smtClean="0"/>
              <a:t>년 </a:t>
            </a:r>
            <a:r>
              <a:rPr lang="en-US" altLang="ko-KR" sz="2000" b="1" dirty="0" smtClean="0"/>
              <a:t>~ 50</a:t>
            </a:r>
            <a:r>
              <a:rPr lang="ko-KR" altLang="en-US" sz="2000" b="1" dirty="0" smtClean="0"/>
              <a:t>년</a:t>
            </a:r>
            <a:r>
              <a:rPr lang="en-US" altLang="ko-KR" sz="2000" b="1" dirty="0" smtClean="0"/>
              <a:t>)</a:t>
            </a:r>
            <a:endParaRPr lang="ko-KR" altLang="en-US" sz="2000" dirty="0" smtClean="0"/>
          </a:p>
          <a:p>
            <a:endParaRPr lang="en-US" altLang="ko-KR" sz="20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2000" b="1" dirty="0" smtClean="0"/>
              <a:t>잃어버린 </a:t>
            </a:r>
            <a:r>
              <a:rPr lang="en-US" altLang="ko-KR" sz="2000" b="1" dirty="0" smtClean="0"/>
              <a:t>10</a:t>
            </a:r>
            <a:r>
              <a:rPr lang="ko-KR" altLang="en-US" sz="2000" b="1" dirty="0" smtClean="0"/>
              <a:t>년</a:t>
            </a:r>
            <a:endParaRPr lang="ko-KR" altLang="en-US" sz="2000" dirty="0" smtClean="0"/>
          </a:p>
          <a:p>
            <a:endParaRPr lang="en-US" altLang="ko-KR" sz="20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2000" b="1" dirty="0" smtClean="0"/>
              <a:t>전후 일본의 소비 유형</a:t>
            </a:r>
            <a:endParaRPr lang="ko-KR" altLang="en-US" sz="2000" dirty="0" smtClean="0"/>
          </a:p>
          <a:p>
            <a:endParaRPr lang="en-US" altLang="ko-KR" sz="20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2000" b="1" dirty="0" smtClean="0"/>
              <a:t>현재의 일본 경제</a:t>
            </a:r>
            <a:endParaRPr lang="ko-KR" altLang="en-US" sz="2000" dirty="0" smtClean="0"/>
          </a:p>
          <a:p>
            <a:endParaRPr lang="ko-KR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979712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3. </a:t>
            </a:r>
            <a:r>
              <a:rPr lang="ko-KR" altLang="en-US" sz="3200" b="1" dirty="0" smtClean="0"/>
              <a:t>안정 성장기 </a:t>
            </a:r>
            <a:r>
              <a:rPr lang="en-US" altLang="ko-KR" sz="3200" b="1" dirty="0" smtClean="0"/>
              <a:t>(</a:t>
            </a:r>
            <a:r>
              <a:rPr lang="ko-KR" altLang="en-US" sz="3200" b="1" dirty="0" smtClean="0"/>
              <a:t>쇼와 </a:t>
            </a:r>
            <a:r>
              <a:rPr lang="en-US" altLang="ko-KR" sz="3200" b="1" dirty="0" smtClean="0"/>
              <a:t>40</a:t>
            </a:r>
            <a:r>
              <a:rPr lang="ko-KR" altLang="en-US" sz="3200" b="1" dirty="0" smtClean="0"/>
              <a:t>년 </a:t>
            </a:r>
            <a:r>
              <a:rPr lang="en-US" altLang="ko-KR" sz="3200" b="1" dirty="0" smtClean="0"/>
              <a:t>~ 50</a:t>
            </a:r>
            <a:r>
              <a:rPr lang="ko-KR" altLang="en-US" sz="3200" b="1" dirty="0" smtClean="0"/>
              <a:t>년</a:t>
            </a:r>
            <a:r>
              <a:rPr lang="en-US" altLang="ko-KR" sz="3200" b="1" dirty="0" smtClean="0"/>
              <a:t>)</a:t>
            </a:r>
            <a:endParaRPr lang="ko-KR" altLang="en-US" sz="3200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051720" y="1484784"/>
            <a:ext cx="6336704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눈물 방울 13"/>
          <p:cNvSpPr/>
          <p:nvPr/>
        </p:nvSpPr>
        <p:spPr>
          <a:xfrm>
            <a:off x="683568" y="1916832"/>
            <a:ext cx="576064" cy="576064"/>
          </a:xfrm>
          <a:prstGeom prst="teardrop">
            <a:avLst>
              <a:gd name="adj" fmla="val 114089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1</a:t>
            </a:r>
            <a:endParaRPr lang="ko-KR" alt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75656" y="191683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고도소비사회의 도래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428728" y="2571744"/>
            <a:ext cx="5786478" cy="571504"/>
          </a:xfrm>
          <a:prstGeom prst="roundRect">
            <a:avLst/>
          </a:prstGeom>
          <a:solidFill>
            <a:srgbClr val="CCFFFF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428728" y="3500438"/>
            <a:ext cx="5786478" cy="642942"/>
          </a:xfrm>
          <a:prstGeom prst="roundRect">
            <a:avLst/>
          </a:prstGeom>
          <a:solidFill>
            <a:srgbClr val="CCFFFF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428728" y="4429132"/>
            <a:ext cx="5786478" cy="571504"/>
          </a:xfrm>
          <a:prstGeom prst="roundRect">
            <a:avLst/>
          </a:prstGeom>
          <a:solidFill>
            <a:srgbClr val="CCFFFF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28" y="2643182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1970</a:t>
            </a:r>
            <a:r>
              <a:rPr lang="ko-KR" altLang="en-US" dirty="0" smtClean="0"/>
              <a:t>년대 중반부터 일본은 </a:t>
            </a:r>
            <a:r>
              <a:rPr lang="ko-KR" altLang="en-US" dirty="0" err="1" smtClean="0"/>
              <a:t>저성장기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고도소비사회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고도소비사회란 개인소비가 국민 경제의 버팀목이 될 정도로 그 비중이 커지게 된 것</a:t>
            </a:r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이 시기에 경제의 서비스화가 진행됨 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979712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3. </a:t>
            </a:r>
            <a:r>
              <a:rPr lang="ko-KR" altLang="en-US" sz="3200" b="1" dirty="0" smtClean="0"/>
              <a:t>안정 성장기 </a:t>
            </a:r>
            <a:r>
              <a:rPr lang="en-US" altLang="ko-KR" sz="3200" b="1" dirty="0" smtClean="0"/>
              <a:t>(</a:t>
            </a:r>
            <a:r>
              <a:rPr lang="ko-KR" altLang="en-US" sz="3200" b="1" dirty="0" smtClean="0"/>
              <a:t>쇼와 </a:t>
            </a:r>
            <a:r>
              <a:rPr lang="en-US" altLang="ko-KR" sz="3200" b="1" dirty="0" smtClean="0"/>
              <a:t>40</a:t>
            </a:r>
            <a:r>
              <a:rPr lang="ko-KR" altLang="en-US" sz="3200" b="1" dirty="0" smtClean="0"/>
              <a:t>년 </a:t>
            </a:r>
            <a:r>
              <a:rPr lang="en-US" altLang="ko-KR" sz="3200" b="1" dirty="0" smtClean="0"/>
              <a:t>~ 50</a:t>
            </a:r>
            <a:r>
              <a:rPr lang="ko-KR" altLang="en-US" sz="3200" b="1" dirty="0" smtClean="0"/>
              <a:t>년</a:t>
            </a:r>
            <a:r>
              <a:rPr lang="en-US" altLang="ko-KR" sz="3200" b="1" dirty="0" smtClean="0"/>
              <a:t>)</a:t>
            </a:r>
            <a:endParaRPr lang="ko-KR" altLang="en-US" sz="3200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051720" y="1484784"/>
            <a:ext cx="6336704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눈물 방울 13"/>
          <p:cNvSpPr/>
          <p:nvPr/>
        </p:nvSpPr>
        <p:spPr>
          <a:xfrm>
            <a:off x="683568" y="1772816"/>
            <a:ext cx="1224136" cy="576064"/>
          </a:xfrm>
          <a:prstGeom prst="teardrop">
            <a:avLst>
              <a:gd name="adj" fmla="val 114089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1-1</a:t>
            </a:r>
            <a:endParaRPr lang="ko-KR" alt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95736" y="184482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고도소비사회의 특징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39552" y="2492896"/>
            <a:ext cx="7848872" cy="3960440"/>
          </a:xfrm>
          <a:prstGeom prst="roundRect">
            <a:avLst/>
          </a:prstGeom>
          <a:solidFill>
            <a:schemeClr val="bg1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2492897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사람들의 기호가 더욱 다양해지고 세분화되었다는 점 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자기를 표현하는 수단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남과 자기를 구분하는 수단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나아가 사회적 커뮤니케이션의 수단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자신의 우위를 확인하는 수단으로서 소비행위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이러한 소비 행위를 ‘기호적 소비’ 라고 함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기호적 소비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인간의 사회적</a:t>
            </a:r>
            <a:r>
              <a:rPr lang="en-US" altLang="ko-KR" dirty="0" smtClean="0"/>
              <a:t>·</a:t>
            </a:r>
            <a:r>
              <a:rPr lang="ko-KR" altLang="en-US" dirty="0" smtClean="0"/>
              <a:t>문화적 욕망과 결부되어 상징적 의미를 갖는 기호로서 물건을 소비하는 것을 말함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979712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3. </a:t>
            </a:r>
            <a:r>
              <a:rPr lang="ko-KR" altLang="en-US" sz="3200" b="1" dirty="0" smtClean="0"/>
              <a:t>안정 성장기 </a:t>
            </a:r>
            <a:r>
              <a:rPr lang="en-US" altLang="ko-KR" sz="3200" b="1" dirty="0" smtClean="0"/>
              <a:t>(</a:t>
            </a:r>
            <a:r>
              <a:rPr lang="ko-KR" altLang="en-US" sz="3200" b="1" dirty="0" smtClean="0"/>
              <a:t>쇼와 </a:t>
            </a:r>
            <a:r>
              <a:rPr lang="en-US" altLang="ko-KR" sz="3200" b="1" dirty="0" smtClean="0"/>
              <a:t>40</a:t>
            </a:r>
            <a:r>
              <a:rPr lang="ko-KR" altLang="en-US" sz="3200" b="1" dirty="0" smtClean="0"/>
              <a:t>년 </a:t>
            </a:r>
            <a:r>
              <a:rPr lang="en-US" altLang="ko-KR" sz="3200" b="1" dirty="0" smtClean="0"/>
              <a:t>~ 50</a:t>
            </a:r>
            <a:r>
              <a:rPr lang="ko-KR" altLang="en-US" sz="3200" b="1" dirty="0" smtClean="0"/>
              <a:t>년</a:t>
            </a:r>
            <a:r>
              <a:rPr lang="en-US" altLang="ko-KR" sz="3200" b="1" dirty="0" smtClean="0"/>
              <a:t>)</a:t>
            </a:r>
            <a:endParaRPr lang="ko-KR" altLang="en-US" sz="3200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051720" y="1484784"/>
            <a:ext cx="6336704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눈물 방울 13"/>
          <p:cNvSpPr/>
          <p:nvPr/>
        </p:nvSpPr>
        <p:spPr>
          <a:xfrm>
            <a:off x="683568" y="1916832"/>
            <a:ext cx="576064" cy="576064"/>
          </a:xfrm>
          <a:prstGeom prst="teardrop">
            <a:avLst>
              <a:gd name="adj" fmla="val 114089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2</a:t>
            </a:r>
            <a:endParaRPr lang="ko-KR" alt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75656" y="191683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정보화와 매스미디어의 다원화</a:t>
            </a:r>
            <a:endParaRPr lang="ko-KR" alt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1142976" y="2643182"/>
            <a:ext cx="6357982" cy="714380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142976" y="3714752"/>
            <a:ext cx="6357982" cy="714380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142976" y="4857760"/>
            <a:ext cx="6357982" cy="714380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2636912"/>
            <a:ext cx="6552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정보화란 </a:t>
            </a:r>
            <a:r>
              <a:rPr lang="en-US" altLang="ko-KR" dirty="0" smtClean="0"/>
              <a:t>:</a:t>
            </a:r>
            <a:r>
              <a:rPr lang="ko-KR" altLang="en-US" dirty="0" smtClean="0"/>
              <a:t> 정보나 지식이 전자 테크놀로지에 의해 대량으로 전달되고 처리되는 것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이 시기에 정보처리기술과 통신기술이 급속히 발달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대량의 </a:t>
            </a:r>
            <a:endParaRPr lang="en-US" altLang="ko-KR" dirty="0" smtClean="0"/>
          </a:p>
          <a:p>
            <a:r>
              <a:rPr lang="ko-KR" altLang="en-US" dirty="0" smtClean="0"/>
              <a:t>정보가 신속하게 처리되고 전달</a:t>
            </a:r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1970</a:t>
            </a:r>
            <a:r>
              <a:rPr lang="ko-KR" altLang="en-US" dirty="0" smtClean="0"/>
              <a:t>년대 후반부터는 정보기술의 발달이 인류를 행복하게 </a:t>
            </a:r>
            <a:endParaRPr lang="en-US" altLang="ko-KR" dirty="0" smtClean="0"/>
          </a:p>
          <a:p>
            <a:r>
              <a:rPr lang="ko-KR" altLang="en-US" dirty="0" smtClean="0"/>
              <a:t>만들 것이라는 낙관론적인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정보화 사회론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 성행하였다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pPr>
              <a:buFont typeface="Arial" pitchFamily="34" charset="0"/>
              <a:buChar char="•"/>
            </a:pP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979712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3. </a:t>
            </a:r>
            <a:r>
              <a:rPr lang="ko-KR" altLang="en-US" sz="3200" b="1" dirty="0" smtClean="0"/>
              <a:t>안정 성장기 </a:t>
            </a:r>
            <a:r>
              <a:rPr lang="en-US" altLang="ko-KR" sz="3200" b="1" dirty="0" smtClean="0"/>
              <a:t>(</a:t>
            </a:r>
            <a:r>
              <a:rPr lang="ko-KR" altLang="en-US" sz="3200" b="1" dirty="0" smtClean="0"/>
              <a:t>쇼와 </a:t>
            </a:r>
            <a:r>
              <a:rPr lang="en-US" altLang="ko-KR" sz="3200" b="1" dirty="0" smtClean="0"/>
              <a:t>40</a:t>
            </a:r>
            <a:r>
              <a:rPr lang="ko-KR" altLang="en-US" sz="3200" b="1" dirty="0" smtClean="0"/>
              <a:t>년 </a:t>
            </a:r>
            <a:r>
              <a:rPr lang="en-US" altLang="ko-KR" sz="3200" b="1" dirty="0" smtClean="0"/>
              <a:t>~ 50</a:t>
            </a:r>
            <a:r>
              <a:rPr lang="ko-KR" altLang="en-US" sz="3200" b="1" dirty="0" smtClean="0"/>
              <a:t>년</a:t>
            </a:r>
            <a:r>
              <a:rPr lang="en-US" altLang="ko-KR" sz="3200" b="1" dirty="0" smtClean="0"/>
              <a:t>)</a:t>
            </a:r>
            <a:endParaRPr lang="ko-KR" altLang="en-US" sz="3200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051720" y="1484784"/>
            <a:ext cx="6336704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눈물 방울 13"/>
          <p:cNvSpPr/>
          <p:nvPr/>
        </p:nvSpPr>
        <p:spPr>
          <a:xfrm>
            <a:off x="683568" y="1916832"/>
            <a:ext cx="576064" cy="576064"/>
          </a:xfrm>
          <a:prstGeom prst="teardrop">
            <a:avLst>
              <a:gd name="adj" fmla="val 114089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2</a:t>
            </a:r>
            <a:endParaRPr lang="ko-KR" alt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75656" y="191683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정보화와 매스미디어의 다원화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2636912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1960</a:t>
            </a:r>
            <a:r>
              <a:rPr lang="ko-KR" altLang="en-US" dirty="0" smtClean="0"/>
              <a:t>년대부터 점차 컴퓨터가 보급되기 시작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1980</a:t>
            </a:r>
            <a:r>
              <a:rPr lang="ko-KR" altLang="en-US" dirty="0" smtClean="0"/>
              <a:t>년도에는 완구제조회사에서 여러 종의 게임기를 선보였다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13" name="그림 12" descr="20120202_602130a423f61e73adcbbf2d32224ac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645024"/>
            <a:ext cx="4046849" cy="25922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60032" y="3789040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‘</a:t>
            </a:r>
            <a:r>
              <a:rPr lang="ko-KR" altLang="en-US" dirty="0" err="1" smtClean="0"/>
              <a:t>닌텐도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는 원래 화투와 카드 제조 회사 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17" name="그림 16" descr="a0026077_504cd9778aff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797152"/>
            <a:ext cx="3096344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979712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3. </a:t>
            </a:r>
            <a:r>
              <a:rPr lang="ko-KR" altLang="en-US" sz="3200" b="1" dirty="0" smtClean="0"/>
              <a:t>안정 성장기 </a:t>
            </a:r>
            <a:r>
              <a:rPr lang="en-US" altLang="ko-KR" sz="3200" b="1" dirty="0" smtClean="0"/>
              <a:t>(</a:t>
            </a:r>
            <a:r>
              <a:rPr lang="ko-KR" altLang="en-US" sz="3200" b="1" dirty="0" smtClean="0"/>
              <a:t>쇼와 </a:t>
            </a:r>
            <a:r>
              <a:rPr lang="en-US" altLang="ko-KR" sz="3200" b="1" dirty="0" smtClean="0"/>
              <a:t>40</a:t>
            </a:r>
            <a:r>
              <a:rPr lang="ko-KR" altLang="en-US" sz="3200" b="1" dirty="0" smtClean="0"/>
              <a:t>년 </a:t>
            </a:r>
            <a:r>
              <a:rPr lang="en-US" altLang="ko-KR" sz="3200" b="1" dirty="0" smtClean="0"/>
              <a:t>~ 50</a:t>
            </a:r>
            <a:r>
              <a:rPr lang="ko-KR" altLang="en-US" sz="3200" b="1" dirty="0" smtClean="0"/>
              <a:t>년</a:t>
            </a:r>
            <a:r>
              <a:rPr lang="en-US" altLang="ko-KR" sz="3200" b="1" dirty="0" smtClean="0"/>
              <a:t>)</a:t>
            </a:r>
            <a:endParaRPr lang="ko-KR" altLang="en-US" sz="3200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051720" y="1484784"/>
            <a:ext cx="6336704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눈물 방울 13"/>
          <p:cNvSpPr/>
          <p:nvPr/>
        </p:nvSpPr>
        <p:spPr>
          <a:xfrm>
            <a:off x="683568" y="1916832"/>
            <a:ext cx="576064" cy="576064"/>
          </a:xfrm>
          <a:prstGeom prst="teardrop">
            <a:avLst>
              <a:gd name="adj" fmla="val 114089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2</a:t>
            </a:r>
            <a:endParaRPr lang="ko-KR" alt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75656" y="191683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정보화와 매스미디어의 다원화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2564904"/>
            <a:ext cx="7632848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닌텐도의</a:t>
            </a:r>
            <a:r>
              <a:rPr lang="ko-KR" altLang="en-US" dirty="0" smtClean="0"/>
              <a:t> 성공을 모델로 </a:t>
            </a:r>
            <a:endParaRPr lang="en-US" altLang="ko-KR" dirty="0" smtClean="0"/>
          </a:p>
          <a:p>
            <a:r>
              <a:rPr lang="ko-KR" altLang="en-US" dirty="0" smtClean="0"/>
              <a:t>세가와 </a:t>
            </a:r>
            <a:r>
              <a:rPr lang="ko-KR" altLang="en-US" dirty="0" err="1" smtClean="0"/>
              <a:t>소니들이</a:t>
            </a:r>
            <a:r>
              <a:rPr lang="ko-KR" altLang="en-US" dirty="0" smtClean="0"/>
              <a:t> 게임산업에 뛰어들면서 게임은 하나의 산업으로 확립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대중 문화의 한 분야로 자리잡았다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13" name="그림 12" descr="729b58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789040"/>
            <a:ext cx="3024336" cy="2016224"/>
          </a:xfrm>
          <a:prstGeom prst="rect">
            <a:avLst/>
          </a:prstGeom>
        </p:spPr>
      </p:pic>
      <p:pic>
        <p:nvPicPr>
          <p:cNvPr id="16" name="그림 15" descr="032009sega_logo_17978_nph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1" y="3789040"/>
            <a:ext cx="3240360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979712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3. </a:t>
            </a:r>
            <a:r>
              <a:rPr lang="ko-KR" altLang="en-US" sz="3200" b="1" dirty="0" smtClean="0"/>
              <a:t>안정 성장기 </a:t>
            </a:r>
            <a:r>
              <a:rPr lang="en-US" altLang="ko-KR" sz="3200" b="1" dirty="0" smtClean="0"/>
              <a:t>(</a:t>
            </a:r>
            <a:r>
              <a:rPr lang="ko-KR" altLang="en-US" sz="3200" b="1" dirty="0" smtClean="0"/>
              <a:t>쇼와 </a:t>
            </a:r>
            <a:r>
              <a:rPr lang="en-US" altLang="ko-KR" sz="3200" b="1" dirty="0" smtClean="0"/>
              <a:t>40</a:t>
            </a:r>
            <a:r>
              <a:rPr lang="ko-KR" altLang="en-US" sz="3200" b="1" dirty="0" smtClean="0"/>
              <a:t>년 </a:t>
            </a:r>
            <a:r>
              <a:rPr lang="en-US" altLang="ko-KR" sz="3200" b="1" dirty="0" smtClean="0"/>
              <a:t>~ 50</a:t>
            </a:r>
            <a:r>
              <a:rPr lang="ko-KR" altLang="en-US" sz="3200" b="1" dirty="0" smtClean="0"/>
              <a:t>년</a:t>
            </a:r>
            <a:r>
              <a:rPr lang="en-US" altLang="ko-KR" sz="3200" b="1" dirty="0" smtClean="0"/>
              <a:t>)</a:t>
            </a:r>
            <a:endParaRPr lang="ko-KR" altLang="en-US" sz="3200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051720" y="1484784"/>
            <a:ext cx="6336704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눈물 방울 13"/>
          <p:cNvSpPr/>
          <p:nvPr/>
        </p:nvSpPr>
        <p:spPr>
          <a:xfrm>
            <a:off x="683568" y="1916832"/>
            <a:ext cx="576064" cy="576064"/>
          </a:xfrm>
          <a:prstGeom prst="teardrop">
            <a:avLst>
              <a:gd name="adj" fmla="val 114089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2</a:t>
            </a:r>
            <a:endParaRPr lang="ko-KR" alt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75656" y="191683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정보화와 매스미디어의 다원화</a:t>
            </a:r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1142976" y="2643182"/>
            <a:ext cx="6500858" cy="714380"/>
          </a:xfrm>
          <a:prstGeom prst="roundRect">
            <a:avLst/>
          </a:prstGeom>
          <a:solidFill>
            <a:schemeClr val="bg1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142976" y="3714752"/>
            <a:ext cx="6500858" cy="1000132"/>
          </a:xfrm>
          <a:prstGeom prst="roundRect">
            <a:avLst/>
          </a:prstGeom>
          <a:solidFill>
            <a:schemeClr val="bg1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2636912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1980</a:t>
            </a:r>
            <a:r>
              <a:rPr lang="ko-KR" altLang="en-US" dirty="0" smtClean="0"/>
              <a:t>년대 비디오기기도 급속히 보급되었고 이와 더불어 영화나 애니메이션 등의 소비시장도 급성장</a:t>
            </a:r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1990</a:t>
            </a:r>
            <a:r>
              <a:rPr lang="ko-KR" altLang="en-US" dirty="0" smtClean="0"/>
              <a:t>년대 후반부터 인터넷의 보급이 가속화되면서 정보화가 더욱 빨리 진행되어 정보매체의 다양화와 정보량의 폭발이라는 정보의 홍수시대에 살게 됨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8712968" cy="59766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314096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smtClean="0"/>
              <a:t>잠시 쉬어 갑시다</a:t>
            </a:r>
            <a:r>
              <a:rPr lang="en-US" altLang="ko-KR" sz="5400" dirty="0" smtClean="0"/>
              <a:t>~ </a:t>
            </a:r>
            <a:endParaRPr lang="ko-KR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5" name="다이어그램 4"/>
          <p:cNvGraphicFramePr/>
          <p:nvPr/>
        </p:nvGraphicFramePr>
        <p:xfrm>
          <a:off x="971600" y="1340768"/>
          <a:ext cx="7224464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443711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1985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9</a:t>
            </a:r>
            <a:r>
              <a:rPr lang="ko-KR" altLang="en-US" sz="1600" dirty="0" smtClean="0"/>
              <a:t>월 </a:t>
            </a:r>
            <a:r>
              <a:rPr lang="en-US" altLang="ko-KR" sz="1600" dirty="0" smtClean="0"/>
              <a:t>22</a:t>
            </a:r>
            <a:r>
              <a:rPr lang="ko-KR" altLang="en-US" sz="1600" dirty="0" smtClean="0"/>
              <a:t>일</a:t>
            </a:r>
          </a:p>
          <a:p>
            <a:endParaRPr lang="ko-KR" altLang="en-US" sz="1600" dirty="0"/>
          </a:p>
        </p:txBody>
      </p:sp>
      <p:sp>
        <p:nvSpPr>
          <p:cNvPr id="8" name="직사각형 7"/>
          <p:cNvSpPr/>
          <p:nvPr/>
        </p:nvSpPr>
        <p:spPr>
          <a:xfrm>
            <a:off x="3275856" y="4437112"/>
            <a:ext cx="25458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/>
              <a:t>1986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11</a:t>
            </a:r>
            <a:r>
              <a:rPr lang="ko-KR" altLang="en-US" sz="1600" dirty="0" smtClean="0"/>
              <a:t>월</a:t>
            </a:r>
            <a:r>
              <a:rPr lang="en-US" altLang="ko-KR" sz="1600" dirty="0" smtClean="0"/>
              <a:t>~1991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월</a:t>
            </a:r>
            <a:endParaRPr lang="ko-KR" altLang="en-US" sz="1600" dirty="0"/>
          </a:p>
        </p:txBody>
      </p:sp>
      <p:sp>
        <p:nvSpPr>
          <p:cNvPr id="10" name="직사각형 9"/>
          <p:cNvSpPr/>
          <p:nvPr/>
        </p:nvSpPr>
        <p:spPr>
          <a:xfrm>
            <a:off x="6300192" y="4437112"/>
            <a:ext cx="16498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/>
              <a:t>1991</a:t>
            </a:r>
            <a:r>
              <a:rPr lang="ko-KR" altLang="en-US" sz="1600" dirty="0" smtClean="0"/>
              <a:t>년</a:t>
            </a:r>
            <a:r>
              <a:rPr lang="en-US" altLang="ko-KR" sz="1600" dirty="0" smtClean="0"/>
              <a:t>~2002</a:t>
            </a:r>
            <a:r>
              <a:rPr lang="ko-KR" altLang="en-US" sz="1600" dirty="0" smtClean="0"/>
              <a:t>년</a:t>
            </a:r>
            <a:endParaRPr lang="ko-KR" alt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339752" y="836712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4. </a:t>
            </a:r>
            <a:r>
              <a:rPr lang="ko-KR" altLang="en-US" sz="3200" b="1" dirty="0" smtClean="0"/>
              <a:t>잃어버린 </a:t>
            </a:r>
            <a:r>
              <a:rPr lang="en-US" altLang="ko-KR" sz="3200" b="1" dirty="0" smtClean="0"/>
              <a:t>10</a:t>
            </a:r>
            <a:r>
              <a:rPr lang="ko-KR" altLang="en-US" sz="3200" b="1" dirty="0" smtClean="0"/>
              <a:t>년</a:t>
            </a:r>
            <a:endParaRPr lang="ko-KR" altLang="en-US" sz="3200" dirty="0" smtClean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620688"/>
            <a:ext cx="1152128" cy="1152128"/>
          </a:xfrm>
          <a:prstGeom prst="rect">
            <a:avLst/>
          </a:prstGeom>
        </p:spPr>
      </p:pic>
      <p:cxnSp>
        <p:nvCxnSpPr>
          <p:cNvPr id="13" name="직선 연결선 12"/>
          <p:cNvCxnSpPr/>
          <p:nvPr/>
        </p:nvCxnSpPr>
        <p:spPr>
          <a:xfrm>
            <a:off x="2411760" y="1484784"/>
            <a:ext cx="3168352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  <p:bldP spid="8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059832" y="548680"/>
            <a:ext cx="3005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플라자합의</a:t>
            </a:r>
            <a:endParaRPr lang="en-US" altLang="ko-KR" sz="4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다이어그램 6"/>
          <p:cNvGraphicFramePr/>
          <p:nvPr/>
        </p:nvGraphicFramePr>
        <p:xfrm>
          <a:off x="1043608" y="1628800"/>
          <a:ext cx="763284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259632" y="692696"/>
            <a:ext cx="663436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플라자 합의의 결과</a:t>
            </a:r>
            <a:endParaRPr lang="en-US" altLang="ko-KR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차트 7"/>
          <p:cNvGraphicFramePr/>
          <p:nvPr/>
        </p:nvGraphicFramePr>
        <p:xfrm>
          <a:off x="971600" y="1700808"/>
          <a:ext cx="788436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051720" y="836712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1. </a:t>
            </a:r>
            <a:r>
              <a:rPr lang="ko-KR" altLang="en-US" sz="3200" b="1" dirty="0" smtClean="0"/>
              <a:t>전후 일본 소비사회의 발전</a:t>
            </a:r>
            <a:endParaRPr lang="en-US" altLang="ko-KR" sz="3200" b="1" dirty="0" smtClean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123728" y="1556792"/>
            <a:ext cx="5472608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/>
          <p:cNvGrpSpPr/>
          <p:nvPr/>
        </p:nvGrpSpPr>
        <p:grpSpPr>
          <a:xfrm>
            <a:off x="971600" y="1988840"/>
            <a:ext cx="3456384" cy="3024336"/>
            <a:chOff x="971600" y="1988840"/>
            <a:chExt cx="3456384" cy="3024336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971600" y="1988840"/>
              <a:ext cx="3456384" cy="648072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제 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2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차 세계 대전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(1939~1945)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 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아래쪽 화살표 9"/>
            <p:cNvSpPr/>
            <p:nvPr/>
          </p:nvSpPr>
          <p:spPr>
            <a:xfrm>
              <a:off x="1403648" y="2996952"/>
              <a:ext cx="2520280" cy="936104"/>
            </a:xfrm>
            <a:prstGeom prst="downArrow">
              <a:avLst>
                <a:gd name="adj1" fmla="val 50000"/>
                <a:gd name="adj2" fmla="val 51526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10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년 후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1115616" y="4221088"/>
              <a:ext cx="3168352" cy="792088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일본 경제 고도성장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!!!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타원형 설명선 17"/>
          <p:cNvSpPr/>
          <p:nvPr/>
        </p:nvSpPr>
        <p:spPr>
          <a:xfrm>
            <a:off x="4644008" y="2852936"/>
            <a:ext cx="3168352" cy="1584176"/>
          </a:xfrm>
          <a:prstGeom prst="wedgeEllipseCallout">
            <a:avLst>
              <a:gd name="adj1" fmla="val -47890"/>
              <a:gd name="adj2" fmla="val 6430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소비 문화의 변화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45469" y="476672"/>
            <a:ext cx="50962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플라자 합의의 결과</a:t>
            </a:r>
            <a:endParaRPr lang="en-US" altLang="ko-KR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0" name="다이어그램 9"/>
          <p:cNvGraphicFramePr/>
          <p:nvPr/>
        </p:nvGraphicFramePr>
        <p:xfrm>
          <a:off x="539552" y="1556792"/>
          <a:ext cx="8064896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0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51520" y="332656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995936" y="476672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tx2"/>
                </a:solidFill>
              </a:rPr>
              <a:t>버블경제</a:t>
            </a:r>
            <a:endParaRPr lang="ko-KR" altLang="en-US" sz="2800" b="1" dirty="0">
              <a:solidFill>
                <a:schemeClr val="tx2"/>
              </a:solidFill>
            </a:endParaRPr>
          </a:p>
        </p:txBody>
      </p:sp>
      <p:sp>
        <p:nvSpPr>
          <p:cNvPr id="10" name="아래쪽 화살표 9"/>
          <p:cNvSpPr/>
          <p:nvPr/>
        </p:nvSpPr>
        <p:spPr>
          <a:xfrm>
            <a:off x="683568" y="1268760"/>
            <a:ext cx="1080120" cy="93610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금리</a:t>
            </a:r>
            <a:endParaRPr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2339752" y="1268760"/>
            <a:ext cx="6120680" cy="9361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유동성이 시중에 공급되어 투자를 활성화 시키게 됨</a:t>
            </a:r>
            <a:endParaRPr lang="en-US" altLang="ko-KR" dirty="0" smtClean="0"/>
          </a:p>
          <a:p>
            <a:r>
              <a:rPr lang="en-US" altLang="ko-KR" dirty="0" smtClean="0"/>
              <a:t>    +</a:t>
            </a:r>
            <a:r>
              <a:rPr lang="ko-KR" altLang="en-US" dirty="0" smtClean="0"/>
              <a:t>금융기관의 규제완화</a:t>
            </a:r>
            <a:endParaRPr lang="ko-KR" altLang="en-US" dirty="0"/>
          </a:p>
        </p:txBody>
      </p:sp>
      <p:cxnSp>
        <p:nvCxnSpPr>
          <p:cNvPr id="15" name="직선 화살표 연결선 14"/>
          <p:cNvCxnSpPr>
            <a:stCxn id="10" idx="3"/>
            <a:endCxn id="13" idx="1"/>
          </p:cNvCxnSpPr>
          <p:nvPr/>
        </p:nvCxnSpPr>
        <p:spPr>
          <a:xfrm>
            <a:off x="1763688" y="1736812"/>
            <a:ext cx="57606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13" idx="2"/>
            <a:endCxn id="28" idx="0"/>
          </p:cNvCxnSpPr>
          <p:nvPr/>
        </p:nvCxnSpPr>
        <p:spPr>
          <a:xfrm>
            <a:off x="5400092" y="2204864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843808" y="22768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열심히 투기함</a:t>
            </a:r>
            <a:endParaRPr lang="ko-KR" altLang="en-US" dirty="0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2339752" y="2636912"/>
            <a:ext cx="6120680" cy="13681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주가</a:t>
            </a:r>
            <a:r>
              <a:rPr lang="en-US" altLang="ko-KR" dirty="0" smtClean="0"/>
              <a:t>-</a:t>
            </a:r>
            <a:r>
              <a:rPr lang="ko-KR" altLang="en-US" dirty="0" smtClean="0"/>
              <a:t> </a:t>
            </a:r>
            <a:r>
              <a:rPr lang="en-US" altLang="ko-KR" dirty="0" smtClean="0"/>
              <a:t>85</a:t>
            </a:r>
            <a:r>
              <a:rPr lang="ko-KR" altLang="en-US" dirty="0" smtClean="0"/>
              <a:t>년부터 불과 </a:t>
            </a:r>
            <a:r>
              <a:rPr lang="en-US" altLang="ko-KR" dirty="0" smtClean="0"/>
              <a:t>4</a:t>
            </a:r>
            <a:r>
              <a:rPr lang="ko-KR" altLang="en-US" dirty="0" smtClean="0"/>
              <a:t>년 뒤 </a:t>
            </a:r>
            <a:r>
              <a:rPr lang="en-US" altLang="ko-KR" dirty="0" smtClean="0"/>
              <a:t>3</a:t>
            </a:r>
            <a:r>
              <a:rPr lang="ko-KR" altLang="en-US" dirty="0" smtClean="0"/>
              <a:t>배 ↑</a:t>
            </a:r>
            <a:r>
              <a:rPr lang="en-US" altLang="ko-KR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부동산가격</a:t>
            </a:r>
            <a:r>
              <a:rPr lang="en-US" altLang="ko-KR" dirty="0" smtClean="0"/>
              <a:t>-</a:t>
            </a:r>
            <a:r>
              <a:rPr lang="ko-KR" altLang="en-US" dirty="0" smtClean="0"/>
              <a:t> 일본전체의 땅값</a:t>
            </a:r>
            <a:r>
              <a:rPr lang="en-US" altLang="ko-KR" dirty="0" smtClean="0"/>
              <a:t>=</a:t>
            </a:r>
            <a:r>
              <a:rPr lang="ko-KR" altLang="en-US" dirty="0" smtClean="0"/>
              <a:t>미국전체의 땅값의 </a:t>
            </a:r>
            <a:r>
              <a:rPr lang="en-US" altLang="ko-KR" dirty="0" smtClean="0"/>
              <a:t>4</a:t>
            </a:r>
            <a:r>
              <a:rPr lang="ko-KR" altLang="en-US" dirty="0" smtClean="0"/>
              <a:t>배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당시 도쿄의 평범한 아파트 한 채가 </a:t>
            </a:r>
            <a:r>
              <a:rPr lang="en-US" altLang="ko-KR" dirty="0" smtClean="0"/>
              <a:t>200</a:t>
            </a:r>
            <a:r>
              <a:rPr lang="ko-KR" altLang="en-US" dirty="0" smtClean="0"/>
              <a:t>억 까지 됨</a:t>
            </a:r>
            <a:endParaRPr lang="en-US" altLang="ko-KR" dirty="0" smtClean="0"/>
          </a:p>
        </p:txBody>
      </p:sp>
      <p:sp>
        <p:nvSpPr>
          <p:cNvPr id="39" name="모서리가 둥근 직사각형 38"/>
          <p:cNvSpPr/>
          <p:nvPr/>
        </p:nvSpPr>
        <p:spPr>
          <a:xfrm>
            <a:off x="2339752" y="4509120"/>
            <a:ext cx="6120680" cy="10801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환리스크를 크게 떠안은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</a:t>
            </a:r>
            <a:r>
              <a:rPr lang="ko-KR" altLang="en-US" dirty="0" smtClean="0"/>
              <a:t>투자 자금</a:t>
            </a:r>
            <a:r>
              <a:rPr lang="en-US" altLang="ko-KR" dirty="0" smtClean="0"/>
              <a:t>(</a:t>
            </a:r>
            <a:r>
              <a:rPr lang="ko-KR" altLang="en-US" dirty="0" smtClean="0"/>
              <a:t>미국 채권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국내 시장에 유입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일본의 주식과 부동산은 급등</a:t>
            </a:r>
            <a:endParaRPr lang="ko-KR" altLang="en-US" dirty="0"/>
          </a:p>
        </p:txBody>
      </p:sp>
      <p:cxnSp>
        <p:nvCxnSpPr>
          <p:cNvPr id="52" name="직선 화살표 연결선 51"/>
          <p:cNvCxnSpPr>
            <a:stCxn id="28" idx="2"/>
            <a:endCxn id="39" idx="0"/>
          </p:cNvCxnSpPr>
          <p:nvPr/>
        </p:nvCxnSpPr>
        <p:spPr>
          <a:xfrm>
            <a:off x="5400092" y="4005064"/>
            <a:ext cx="0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/>
          <p:nvPr/>
        </p:nvCxnSpPr>
        <p:spPr>
          <a:xfrm>
            <a:off x="5364088" y="5589240"/>
            <a:ext cx="0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그림 63" descr="kjkim7920050111162844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183776"/>
            <a:ext cx="2232248" cy="2634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 animBg="1"/>
      <p:bldP spid="13" grpId="0" animBg="1"/>
      <p:bldP spid="27" grpId="0"/>
      <p:bldP spid="28" grpId="0" animBg="1"/>
      <p:bldP spid="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1619672" y="1556792"/>
            <a:ext cx="6120680" cy="9361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개인의 기업의 수익 증대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</a:t>
            </a:r>
            <a:r>
              <a:rPr lang="ko-KR" altLang="en-US" dirty="0" smtClean="0"/>
              <a:t>담보 가치 및 자산 가치의 증대 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금융 기관에 의한 융자도 급증버블경기가 발생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2627784" y="3212976"/>
            <a:ext cx="4104456" cy="9361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금융 기관에 의한 융자도 급증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3491880" y="4869160"/>
            <a:ext cx="2376264" cy="9361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버블경기가 발생</a:t>
            </a:r>
            <a:endParaRPr lang="ko-KR" altLang="en-US" dirty="0"/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4644008" y="1124744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>
            <a:stCxn id="6" idx="2"/>
            <a:endCxn id="7" idx="0"/>
          </p:cNvCxnSpPr>
          <p:nvPr/>
        </p:nvCxnSpPr>
        <p:spPr>
          <a:xfrm>
            <a:off x="4680012" y="2492896"/>
            <a:ext cx="0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>
            <a:stCxn id="7" idx="2"/>
            <a:endCxn id="8" idx="0"/>
          </p:cNvCxnSpPr>
          <p:nvPr/>
        </p:nvCxnSpPr>
        <p:spPr>
          <a:xfrm>
            <a:off x="4680012" y="4149080"/>
            <a:ext cx="0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179512" y="26064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47864" y="764704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버블경제</a:t>
            </a:r>
            <a:endParaRPr lang="ko-KR" altLang="en-US" sz="3200" b="1" dirty="0"/>
          </a:p>
        </p:txBody>
      </p:sp>
      <p:sp>
        <p:nvSpPr>
          <p:cNvPr id="10" name="직사각형 9"/>
          <p:cNvSpPr/>
          <p:nvPr/>
        </p:nvSpPr>
        <p:spPr>
          <a:xfrm>
            <a:off x="1979712" y="1844824"/>
            <a:ext cx="4896544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1986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11</a:t>
            </a:r>
            <a:r>
              <a:rPr lang="ko-KR" altLang="en-US" dirty="0" smtClean="0"/>
              <a:t>월</a:t>
            </a:r>
            <a:r>
              <a:rPr lang="en-US" altLang="ko-KR" dirty="0" smtClean="0"/>
              <a:t>~1991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1907704" y="3789040"/>
            <a:ext cx="4968552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38,915</a:t>
            </a:r>
            <a:r>
              <a:rPr lang="ko-KR" altLang="en-US" dirty="0" smtClean="0"/>
              <a:t>엔 </a:t>
            </a:r>
            <a:r>
              <a:rPr lang="en-US" altLang="ko-KR" dirty="0" smtClean="0"/>
              <a:t>87</a:t>
            </a:r>
            <a:r>
              <a:rPr lang="ko-KR" altLang="en-US" dirty="0" smtClean="0"/>
              <a:t>전으로 사상 최고치에 달함</a:t>
            </a:r>
            <a:endParaRPr lang="ko-KR" altLang="en-US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1403648" y="1556792"/>
            <a:ext cx="1008112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2400" b="1" dirty="0" smtClean="0">
                <a:ln w="11430"/>
                <a:solidFill>
                  <a:schemeClr val="tx1"/>
                </a:solidFill>
              </a:rPr>
              <a:t>기간</a:t>
            </a:r>
            <a:endParaRPr lang="ko-KR" altLang="en-US" sz="2400" b="1" dirty="0">
              <a:ln w="11430"/>
              <a:solidFill>
                <a:schemeClr val="tx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403648" y="3140968"/>
            <a:ext cx="2367880" cy="8557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n w="11430"/>
                <a:solidFill>
                  <a:schemeClr val="tx1"/>
                </a:solidFill>
              </a:rPr>
              <a:t>1989</a:t>
            </a:r>
            <a:r>
              <a:rPr lang="ko-KR" altLang="en-US" b="1" dirty="0" smtClean="0">
                <a:ln w="11430"/>
                <a:solidFill>
                  <a:schemeClr val="tx1"/>
                </a:solidFill>
              </a:rPr>
              <a:t>년 </a:t>
            </a:r>
            <a:r>
              <a:rPr lang="en-US" altLang="ko-KR" b="1" dirty="0" smtClean="0">
                <a:ln w="11430"/>
                <a:solidFill>
                  <a:schemeClr val="tx1"/>
                </a:solidFill>
              </a:rPr>
              <a:t>12</a:t>
            </a:r>
            <a:r>
              <a:rPr lang="ko-KR" altLang="en-US" b="1" dirty="0" smtClean="0">
                <a:ln w="11430"/>
                <a:solidFill>
                  <a:schemeClr val="tx1"/>
                </a:solidFill>
              </a:rPr>
              <a:t>월 </a:t>
            </a:r>
            <a:r>
              <a:rPr lang="en-US" altLang="ko-KR" b="1" dirty="0" smtClean="0">
                <a:ln w="11430"/>
                <a:solidFill>
                  <a:schemeClr val="tx1"/>
                </a:solidFill>
              </a:rPr>
              <a:t>29</a:t>
            </a:r>
            <a:r>
              <a:rPr lang="ko-KR" altLang="en-US" b="1" dirty="0" smtClean="0">
                <a:ln w="11430"/>
                <a:solidFill>
                  <a:schemeClr val="tx1"/>
                </a:solidFill>
              </a:rPr>
              <a:t>일</a:t>
            </a:r>
            <a:endParaRPr lang="en-US" altLang="ko-KR" b="1" dirty="0" smtClean="0">
              <a:ln w="11430"/>
              <a:solidFill>
                <a:schemeClr val="tx1"/>
              </a:solidFill>
            </a:endParaRPr>
          </a:p>
          <a:p>
            <a:pPr algn="ctr"/>
            <a:r>
              <a:rPr lang="ko-KR" altLang="en-US" b="1" dirty="0" err="1" smtClean="0">
                <a:ln w="11430"/>
                <a:solidFill>
                  <a:schemeClr val="tx1"/>
                </a:solidFill>
              </a:rPr>
              <a:t>닛케이</a:t>
            </a:r>
            <a:r>
              <a:rPr lang="ko-KR" altLang="en-US" b="1" dirty="0" smtClean="0">
                <a:ln w="11430"/>
                <a:solidFill>
                  <a:schemeClr val="tx1"/>
                </a:solidFill>
              </a:rPr>
              <a:t> 평균주가</a:t>
            </a:r>
            <a:endParaRPr lang="ko-KR" altLang="en-US" b="1" dirty="0">
              <a:ln w="11430"/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 animBg="1"/>
      <p:bldP spid="13" grpId="0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51520" y="26064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691680" y="1556792"/>
            <a:ext cx="5544616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속내를 살펴보면 정부가 풀었던 많은 돈은 부동산이나 투기시장 등으로 흘러가고 있었음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908720"/>
            <a:ext cx="1800200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899592" y="1052736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BUT!!</a:t>
            </a:r>
            <a:endParaRPr lang="ko-KR" alt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691680" y="3212976"/>
            <a:ext cx="5544616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실질적으로 경제가 회복된 것은 아님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단지 시중에 돈만 넘쳐나는 상황이 됨</a:t>
            </a:r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99592" y="2780928"/>
            <a:ext cx="1656184" cy="7200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그러므로</a:t>
            </a:r>
            <a:endParaRPr lang="ko-KR" alt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691680" y="4797152"/>
            <a:ext cx="5544616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당시 일본사람들은 이것을 버블이라고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인식하지 못 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경기가 좋다고만 받아들임</a:t>
            </a:r>
            <a:endParaRPr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899592" y="4365104"/>
            <a:ext cx="1368152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하지만</a:t>
            </a:r>
            <a:endParaRPr lang="ko-KR" alt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0" grpId="0"/>
      <p:bldP spid="8" grpId="0" animBg="1"/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" name="다이어그램 5"/>
          <p:cNvGraphicFramePr/>
          <p:nvPr/>
        </p:nvGraphicFramePr>
        <p:xfrm>
          <a:off x="1403648" y="332656"/>
          <a:ext cx="65527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179512" y="332656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90872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일본 주식과 주택가격 변화상황</a:t>
            </a:r>
            <a:endParaRPr lang="ko-KR" altLang="en-US" sz="2800" b="1" dirty="0"/>
          </a:p>
        </p:txBody>
      </p:sp>
      <p:pic>
        <p:nvPicPr>
          <p:cNvPr id="10" name="그림 9" descr="japan1_013_sdh506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72816"/>
            <a:ext cx="318312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995936" y="1988840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일본 주택구입인구</a:t>
            </a:r>
            <a:r>
              <a:rPr lang="en-US" altLang="ko-KR" sz="2000" dirty="0" smtClean="0"/>
              <a:t>: 1990</a:t>
            </a:r>
            <a:r>
              <a:rPr lang="ko-KR" altLang="en-US" sz="2000" dirty="0" smtClean="0"/>
              <a:t>년 정점</a:t>
            </a:r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923928" y="3068960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일본부동산</a:t>
            </a:r>
            <a:r>
              <a:rPr lang="en-US" altLang="ko-KR" sz="2000" dirty="0" smtClean="0"/>
              <a:t>:</a:t>
            </a:r>
          </a:p>
          <a:p>
            <a:r>
              <a:rPr lang="en-US" altLang="ko-KR" sz="2000" dirty="0" smtClean="0"/>
              <a:t>1990</a:t>
            </a:r>
            <a:r>
              <a:rPr lang="ko-KR" altLang="en-US" sz="2000" dirty="0" smtClean="0"/>
              <a:t>년 최고 </a:t>
            </a:r>
            <a:endParaRPr lang="en-US" altLang="ko-KR" sz="2000" dirty="0" smtClean="0"/>
          </a:p>
          <a:p>
            <a:r>
              <a:rPr lang="en-US" altLang="ko-KR" sz="2000" dirty="0" smtClean="0"/>
              <a:t>1991</a:t>
            </a:r>
            <a:r>
              <a:rPr lang="ko-KR" altLang="en-US" sz="2000" dirty="0" smtClean="0"/>
              <a:t>년 하반기부터 폭락</a:t>
            </a:r>
          </a:p>
          <a:p>
            <a:endParaRPr lang="en-US" altLang="ko-KR" sz="2000" dirty="0" smtClean="0"/>
          </a:p>
          <a:p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1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 descr="%C0%BB~1.JPG"/>
          <p:cNvPicPr>
            <a:picLocks noChangeAspect="1"/>
          </p:cNvPicPr>
          <p:nvPr/>
        </p:nvPicPr>
        <p:blipFill>
          <a:blip r:embed="rId3" cstate="print"/>
          <a:srcRect t="55250" r="-178"/>
          <a:stretch>
            <a:fillRect/>
          </a:stretch>
        </p:blipFill>
        <p:spPr>
          <a:xfrm>
            <a:off x="827584" y="908720"/>
            <a:ext cx="7253728" cy="4982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" name="차트 5"/>
          <p:cNvGraphicFramePr/>
          <p:nvPr/>
        </p:nvGraphicFramePr>
        <p:xfrm>
          <a:off x="755576" y="1052736"/>
          <a:ext cx="81369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843808" y="764704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버블경제의 결과</a:t>
            </a:r>
            <a:endParaRPr lang="ko-KR" altLang="en-US" sz="3200" b="1" dirty="0"/>
          </a:p>
        </p:txBody>
      </p:sp>
      <p:graphicFrame>
        <p:nvGraphicFramePr>
          <p:cNvPr id="10" name="다이어그램 9"/>
          <p:cNvGraphicFramePr/>
          <p:nvPr/>
        </p:nvGraphicFramePr>
        <p:xfrm>
          <a:off x="1403648" y="2060848"/>
          <a:ext cx="6096000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위로 구부러진 화살표 12"/>
          <p:cNvSpPr/>
          <p:nvPr/>
        </p:nvSpPr>
        <p:spPr>
          <a:xfrm>
            <a:off x="1907704" y="4221088"/>
            <a:ext cx="5184576" cy="576064"/>
          </a:xfrm>
          <a:prstGeom prst="curvedUpArrow">
            <a:avLst>
              <a:gd name="adj1" fmla="val 25000"/>
              <a:gd name="adj2" fmla="val 69049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1080000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491880" y="5013176"/>
            <a:ext cx="877163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o-KR" altLang="en-US" b="1" dirty="0" smtClean="0">
                <a:ln w="11430"/>
                <a:solidFill>
                  <a:srgbClr val="FF0000"/>
                </a:solidFill>
              </a:rPr>
              <a:t>악순환</a:t>
            </a:r>
            <a:endParaRPr lang="ko-KR" altLang="en-US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860032" y="50131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n w="11430"/>
                <a:solidFill>
                  <a:srgbClr val="FF0000"/>
                </a:solidFill>
              </a:rPr>
              <a:t>복합불황</a:t>
            </a:r>
          </a:p>
        </p:txBody>
      </p:sp>
      <p:sp>
        <p:nvSpPr>
          <p:cNvPr id="16" name="등호 15"/>
          <p:cNvSpPr/>
          <p:nvPr/>
        </p:nvSpPr>
        <p:spPr>
          <a:xfrm>
            <a:off x="4427984" y="5085184"/>
            <a:ext cx="432048" cy="28803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endParaRPr lang="ko-KR" alt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0" grpId="0">
        <p:bldAsOne/>
      </p:bldGraphic>
      <p:bldP spid="13" grpId="0" animBg="1"/>
      <p:bldP spid="14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눈물 방울 4"/>
          <p:cNvSpPr/>
          <p:nvPr/>
        </p:nvSpPr>
        <p:spPr>
          <a:xfrm>
            <a:off x="1619672" y="692696"/>
            <a:ext cx="576064" cy="576064"/>
          </a:xfrm>
          <a:prstGeom prst="teardrop">
            <a:avLst>
              <a:gd name="adj" fmla="val 114089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1</a:t>
            </a:r>
            <a:endParaRPr lang="ko-KR" alt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62068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/>
              <a:t>전후의 일반적 사회 상황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323528" y="1628800"/>
            <a:ext cx="3816424" cy="79208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천황을 중심으로 한 제국주의 실패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755576" y="2636912"/>
            <a:ext cx="2736304" cy="2232248"/>
            <a:chOff x="2915816" y="2708920"/>
            <a:chExt cx="2736304" cy="2232248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2915816" y="3501008"/>
              <a:ext cx="2736304" cy="144016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정치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군사적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아래쪽 화살표 10"/>
            <p:cNvSpPr/>
            <p:nvPr/>
          </p:nvSpPr>
          <p:spPr>
            <a:xfrm>
              <a:off x="3707904" y="2708920"/>
              <a:ext cx="1224136" cy="720080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곱셈 기호 9"/>
          <p:cNvSpPr/>
          <p:nvPr/>
        </p:nvSpPr>
        <p:spPr>
          <a:xfrm>
            <a:off x="971600" y="3284984"/>
            <a:ext cx="2160240" cy="1512168"/>
          </a:xfrm>
          <a:prstGeom prst="mathMultiply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755576" y="4941168"/>
            <a:ext cx="2664296" cy="1440160"/>
            <a:chOff x="2987824" y="5085184"/>
            <a:chExt cx="2664296" cy="1440160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2987824" y="5589240"/>
              <a:ext cx="2664296" cy="936104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rgbClr val="FF0000"/>
                  </a:solidFill>
                </a:rPr>
                <a:t>경제적인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아래쪽 화살표 14"/>
            <p:cNvSpPr/>
            <p:nvPr/>
          </p:nvSpPr>
          <p:spPr>
            <a:xfrm>
              <a:off x="3779912" y="5085184"/>
              <a:ext cx="1152128" cy="432048"/>
            </a:xfrm>
            <a:prstGeom prst="downArrow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355976" y="1268760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전후 일본의 고도 경제성장</a:t>
            </a:r>
          </a:p>
          <a:p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‘회사인간’ 또는 ‘기업전사’에 의해 달성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일의 성과보다는 집단에 대한 헌신</a:t>
            </a:r>
          </a:p>
          <a:p>
            <a:pPr>
              <a:buFont typeface="Arial" pitchFamily="34" charset="0"/>
              <a:buChar char="•"/>
            </a:pPr>
            <a:endParaRPr lang="ko-KR" altLang="en-US" dirty="0" smtClean="0"/>
          </a:p>
          <a:p>
            <a:pPr>
              <a:buFont typeface="Arial" pitchFamily="34" charset="0"/>
              <a:buChar char="•"/>
            </a:pPr>
            <a:endParaRPr lang="ko-KR" altLang="en-US" dirty="0" smtClean="0"/>
          </a:p>
          <a:p>
            <a:pPr>
              <a:buFont typeface="Arial" pitchFamily="34" charset="0"/>
              <a:buChar char="•"/>
            </a:pPr>
            <a:endParaRPr lang="ko-KR" altLang="en-US" dirty="0"/>
          </a:p>
        </p:txBody>
      </p:sp>
      <p:pic>
        <p:nvPicPr>
          <p:cNvPr id="18" name="그림 17" descr="회사인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996952"/>
            <a:ext cx="2428875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8" name="차트 7"/>
          <p:cNvGraphicFramePr/>
          <p:nvPr/>
        </p:nvGraphicFramePr>
        <p:xfrm>
          <a:off x="1331640" y="1340768"/>
          <a:ext cx="693643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51520" y="26064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539552" y="620688"/>
            <a:ext cx="8064896" cy="44644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Rtl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23"/>
          <p:cNvGrpSpPr/>
          <p:nvPr/>
        </p:nvGrpSpPr>
        <p:grpSpPr>
          <a:xfrm>
            <a:off x="827584" y="692696"/>
            <a:ext cx="7803822" cy="4091682"/>
            <a:chOff x="827584" y="692696"/>
            <a:chExt cx="7803822" cy="4091682"/>
          </a:xfrm>
        </p:grpSpPr>
        <p:pic>
          <p:nvPicPr>
            <p:cNvPr id="6" name="그림 5" descr="kjkim79200501111628440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7584" y="692696"/>
              <a:ext cx="1586617" cy="187220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27584" y="2636912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는 </a:t>
              </a:r>
              <a:r>
                <a:rPr lang="ko-KR" altLang="en-US" dirty="0" err="1" smtClean="0"/>
                <a:t>댓가가</a:t>
              </a:r>
              <a:r>
                <a:rPr lang="ko-KR" altLang="en-US" dirty="0" smtClean="0"/>
                <a:t> 따름</a:t>
              </a:r>
              <a:endParaRPr lang="ko-KR" altLang="en-US" dirty="0"/>
            </a:p>
          </p:txBody>
        </p:sp>
        <p:sp>
          <p:nvSpPr>
            <p:cNvPr id="8" name="오른쪽 화살표 7"/>
            <p:cNvSpPr/>
            <p:nvPr/>
          </p:nvSpPr>
          <p:spPr>
            <a:xfrm>
              <a:off x="2627784" y="1628800"/>
              <a:ext cx="792088" cy="504056"/>
            </a:xfrm>
            <a:prstGeom prst="rightArrow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Rtl"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707904" y="148478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800" dirty="0" smtClean="0">
                  <a:solidFill>
                    <a:srgbClr val="C00000"/>
                  </a:solidFill>
                </a:rPr>
                <a:t>일본정부</a:t>
              </a:r>
              <a:endParaRPr lang="ko-KR" alt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419872" y="2636912"/>
              <a:ext cx="21948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dirty="0" smtClean="0"/>
                <a:t>그 영향을 과소평가</a:t>
              </a:r>
              <a:endParaRPr lang="ko-KR" altLang="en-US" dirty="0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516216" y="1412776"/>
              <a:ext cx="169269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dirty="0" smtClean="0"/>
                <a:t>토건업자들과 </a:t>
              </a:r>
              <a:endParaRPr lang="en-US" altLang="ko-KR" dirty="0" smtClean="0"/>
            </a:p>
            <a:p>
              <a:pPr algn="ctr"/>
              <a:r>
                <a:rPr lang="ko-KR" altLang="en-US" dirty="0" err="1" smtClean="0"/>
                <a:t>밀착성이</a:t>
              </a:r>
              <a:r>
                <a:rPr lang="ko-KR" altLang="en-US" dirty="0" smtClean="0"/>
                <a:t> 강한 </a:t>
              </a:r>
              <a:endParaRPr lang="en-US" altLang="ko-KR" dirty="0" smtClean="0"/>
            </a:p>
            <a:p>
              <a:pPr algn="ctr"/>
              <a:r>
                <a:rPr lang="ko-KR" altLang="en-US" dirty="0" smtClean="0">
                  <a:solidFill>
                    <a:srgbClr val="FF0000"/>
                  </a:solidFill>
                </a:rPr>
                <a:t>보수정권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00192" y="2636912"/>
              <a:ext cx="196399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dirty="0" smtClean="0"/>
                <a:t>경기부양을 위해 </a:t>
              </a:r>
              <a:endParaRPr lang="en-US" altLang="ko-KR" dirty="0" smtClean="0"/>
            </a:p>
            <a:p>
              <a:r>
                <a:rPr lang="ko-KR" altLang="en-US" dirty="0" smtClean="0"/>
                <a:t>지속적으로 노력</a:t>
              </a:r>
              <a:endParaRPr lang="ko-KR" altLang="en-US" dirty="0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228184" y="3861048"/>
              <a:ext cx="240322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ko-KR" altLang="en-US" dirty="0" smtClean="0"/>
                <a:t> 효과</a:t>
              </a:r>
              <a:r>
                <a:rPr lang="en-US" altLang="ko-KR" dirty="0" smtClean="0"/>
                <a:t>- </a:t>
              </a:r>
              <a:r>
                <a:rPr lang="ko-KR" altLang="en-US" dirty="0" smtClean="0"/>
                <a:t>일시적</a:t>
              </a:r>
              <a:endParaRPr lang="en-US" altLang="ko-KR" dirty="0" smtClean="0"/>
            </a:p>
            <a:p>
              <a:pPr>
                <a:buFont typeface="Wingdings" pitchFamily="2" charset="2"/>
                <a:buChar char="ü"/>
              </a:pPr>
              <a:r>
                <a:rPr lang="ko-KR" altLang="en-US" dirty="0" smtClean="0"/>
                <a:t> 결과</a:t>
              </a:r>
              <a:r>
                <a:rPr lang="en-US" altLang="ko-KR" dirty="0" smtClean="0"/>
                <a:t>- </a:t>
              </a:r>
              <a:r>
                <a:rPr lang="ko-KR" altLang="en-US" dirty="0" smtClean="0"/>
                <a:t>개혁을 위한 </a:t>
              </a:r>
              <a:endParaRPr lang="en-US" altLang="ko-KR" dirty="0" smtClean="0"/>
            </a:p>
            <a:p>
              <a:r>
                <a:rPr lang="ko-KR" altLang="en-US" dirty="0" smtClean="0"/>
                <a:t>시간만 낭비</a:t>
              </a:r>
              <a:endParaRPr lang="ko-KR" altLang="en-US" dirty="0"/>
            </a:p>
          </p:txBody>
        </p:sp>
        <p:sp>
          <p:nvSpPr>
            <p:cNvPr id="21" name="아래쪽 화살표 20"/>
            <p:cNvSpPr/>
            <p:nvPr/>
          </p:nvSpPr>
          <p:spPr>
            <a:xfrm>
              <a:off x="7020272" y="3356992"/>
              <a:ext cx="576064" cy="360040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wordArtVertRtl"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모서리가 둥근 직사각형 25"/>
          <p:cNvSpPr/>
          <p:nvPr/>
        </p:nvSpPr>
        <p:spPr>
          <a:xfrm>
            <a:off x="5508104" y="5517232"/>
            <a:ext cx="3456384" cy="9807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ko-KR" altLang="en-US" dirty="0" smtClean="0"/>
              <a:t> 일본의 경제체질</a:t>
            </a:r>
            <a:r>
              <a:rPr lang="en-US" altLang="ko-KR" dirty="0" smtClean="0"/>
              <a:t>,</a:t>
            </a:r>
          </a:p>
          <a:p>
            <a:pPr algn="ctr"/>
            <a:r>
              <a:rPr lang="ko-KR" altLang="en-US" dirty="0" smtClean="0"/>
              <a:t>성장가능성을 더 악화시킴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2339752" y="5301208"/>
            <a:ext cx="1728192" cy="14317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ko-KR" altLang="en-US" dirty="0" smtClean="0"/>
              <a:t>일본정부의 재정적자는 크게 악화</a:t>
            </a:r>
            <a:endParaRPr lang="en-US" altLang="ko-KR" dirty="0" smtClean="0"/>
          </a:p>
        </p:txBody>
      </p:sp>
      <p:sp>
        <p:nvSpPr>
          <p:cNvPr id="29" name="위로 굽은 화살표 28"/>
          <p:cNvSpPr/>
          <p:nvPr/>
        </p:nvSpPr>
        <p:spPr>
          <a:xfrm rot="5400000">
            <a:off x="1223628" y="5265204"/>
            <a:ext cx="1080120" cy="1008112"/>
          </a:xfrm>
          <a:prstGeom prst="bentUpArrow">
            <a:avLst>
              <a:gd name="adj1" fmla="val 16361"/>
              <a:gd name="adj2" fmla="val 19061"/>
              <a:gd name="adj3" fmla="val 2608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34" name="꺾인 연결선 33"/>
          <p:cNvCxnSpPr>
            <a:stCxn id="27" idx="3"/>
            <a:endCxn id="26" idx="1"/>
          </p:cNvCxnSpPr>
          <p:nvPr/>
        </p:nvCxnSpPr>
        <p:spPr>
          <a:xfrm flipV="1">
            <a:off x="4067944" y="6007596"/>
            <a:ext cx="1440160" cy="9500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직사각형 46"/>
          <p:cNvSpPr/>
          <p:nvPr/>
        </p:nvSpPr>
        <p:spPr>
          <a:xfrm>
            <a:off x="4139952" y="5517232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 smtClean="0"/>
              <a:t>장기적으로 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  <p:bldP spid="4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8" name="다이어그램 7"/>
          <p:cNvGraphicFramePr/>
          <p:nvPr/>
        </p:nvGraphicFramePr>
        <p:xfrm>
          <a:off x="1475656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54868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잃어버린 </a:t>
            </a:r>
            <a:r>
              <a:rPr lang="en-US" altLang="ko-KR" sz="3200" b="1" dirty="0" smtClean="0"/>
              <a:t>10</a:t>
            </a:r>
            <a:r>
              <a:rPr lang="ko-KR" altLang="en-US" sz="3200" b="1" dirty="0" smtClean="0"/>
              <a:t>년 이후</a:t>
            </a:r>
            <a:endParaRPr lang="ko-KR" altLang="en-US" sz="3200" b="1" dirty="0"/>
          </a:p>
        </p:txBody>
      </p:sp>
      <p:pic>
        <p:nvPicPr>
          <p:cNvPr id="12" name="그림 11" descr="nhnsv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196752"/>
            <a:ext cx="1555373" cy="1944216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467544" y="3140968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 smtClean="0"/>
              <a:t>고이즈미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준이치로</a:t>
            </a:r>
            <a:r>
              <a:rPr lang="ko-KR" altLang="en-US" dirty="0" smtClean="0"/>
              <a:t> 총리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자민당</a:t>
            </a:r>
            <a:r>
              <a:rPr lang="en-US" altLang="ko-KR" dirty="0" smtClean="0"/>
              <a:t>, 2001~06</a:t>
            </a:r>
            <a:r>
              <a:rPr lang="ko-KR" altLang="en-US" dirty="0" smtClean="0"/>
              <a:t>년 집권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2843808" y="1700808"/>
            <a:ext cx="223224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우정 민영화</a:t>
            </a: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행정법인 통폐합</a:t>
            </a:r>
            <a:r>
              <a:rPr lang="en-US" altLang="ko-KR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규제완화 </a:t>
            </a:r>
            <a:endParaRPr lang="en-US" altLang="ko-KR" dirty="0" smtClean="0"/>
          </a:p>
        </p:txBody>
      </p:sp>
      <p:sp>
        <p:nvSpPr>
          <p:cNvPr id="15" name="직사각형 14"/>
          <p:cNvSpPr/>
          <p:nvPr/>
        </p:nvSpPr>
        <p:spPr>
          <a:xfrm>
            <a:off x="3275856" y="2924944"/>
            <a:ext cx="3050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ko-KR" altLang="en-US" dirty="0" smtClean="0"/>
              <a:t>등 친 시장중심 개혁을 추진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6444208" y="1772816"/>
            <a:ext cx="165618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dirty="0" smtClean="0"/>
              <a:t>GDP</a:t>
            </a:r>
            <a:r>
              <a:rPr lang="ko-KR" altLang="en-US" dirty="0" smtClean="0"/>
              <a:t>성장률 </a:t>
            </a:r>
            <a:endParaRPr lang="en-US" altLang="ko-KR" dirty="0" smtClean="0"/>
          </a:p>
          <a:p>
            <a:r>
              <a:rPr lang="en-US" altLang="ko-KR" dirty="0" smtClean="0"/>
              <a:t>-0.8% </a:t>
            </a:r>
            <a:r>
              <a:rPr lang="ko-KR" altLang="en-US" dirty="0" smtClean="0"/>
              <a:t>→ </a:t>
            </a:r>
            <a:r>
              <a:rPr lang="en-US" altLang="ko-KR" dirty="0" smtClean="0"/>
              <a:t>1.7%</a:t>
            </a:r>
          </a:p>
        </p:txBody>
      </p:sp>
      <p:sp>
        <p:nvSpPr>
          <p:cNvPr id="17" name="오른쪽 화살표 16"/>
          <p:cNvSpPr/>
          <p:nvPr/>
        </p:nvSpPr>
        <p:spPr>
          <a:xfrm>
            <a:off x="5364088" y="1916832"/>
            <a:ext cx="648072" cy="360040"/>
          </a:xfrm>
          <a:prstGeom prst="rightArrow">
            <a:avLst>
              <a:gd name="adj1" fmla="val 50000"/>
              <a:gd name="adj2" fmla="val 45681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8" name="그림 17" descr="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933056"/>
            <a:ext cx="1519064" cy="189883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611560" y="5877272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 smtClean="0"/>
              <a:t>아베</a:t>
            </a:r>
            <a:r>
              <a:rPr lang="ko-KR" altLang="en-US" dirty="0" smtClean="0"/>
              <a:t> 신조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자민당</a:t>
            </a:r>
            <a:r>
              <a:rPr lang="en-US" altLang="ko-KR" dirty="0" smtClean="0"/>
              <a:t>, 2006~07</a:t>
            </a:r>
            <a:r>
              <a:rPr lang="ko-KR" altLang="en-US" dirty="0" smtClean="0"/>
              <a:t>년 집권</a:t>
            </a:r>
            <a:r>
              <a:rPr lang="en-US" altLang="ko-KR" dirty="0" smtClean="0"/>
              <a:t>) </a:t>
            </a:r>
            <a:endParaRPr lang="ko-KR" altLang="en-US" dirty="0"/>
          </a:p>
        </p:txBody>
      </p:sp>
      <p:graphicFrame>
        <p:nvGraphicFramePr>
          <p:cNvPr id="28" name="다이어그램 27"/>
          <p:cNvGraphicFramePr/>
          <p:nvPr/>
        </p:nvGraphicFramePr>
        <p:xfrm>
          <a:off x="3419872" y="3789040"/>
          <a:ext cx="5184576" cy="270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  <p:bldP spid="15" grpId="0"/>
      <p:bldP spid="16" grpId="0" animBg="1"/>
      <p:bldP spid="17" grpId="0" animBg="1"/>
      <p:bldP spid="19" grpId="0"/>
      <p:bldGraphic spid="28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d0001255_48b5250c5028e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908720"/>
            <a:ext cx="7344816" cy="5508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14282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75656" y="62068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5. </a:t>
            </a:r>
            <a:r>
              <a:rPr lang="ko-KR" altLang="en-US" sz="3200" b="1" dirty="0" smtClean="0"/>
              <a:t>전후 일본의 소비 유형</a:t>
            </a:r>
            <a:endParaRPr lang="ko-KR" altLang="en-US" sz="3200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48680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1619672" y="1268760"/>
            <a:ext cx="7200800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오른쪽 화살표 30"/>
          <p:cNvSpPr/>
          <p:nvPr/>
        </p:nvSpPr>
        <p:spPr>
          <a:xfrm>
            <a:off x="3286116" y="2000240"/>
            <a:ext cx="881743" cy="30207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endParaRPr lang="ko-KR" alt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1000100" y="1857364"/>
            <a:ext cx="1714512" cy="5715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1958~1959</a:t>
            </a:r>
            <a:r>
              <a:rPr lang="ko-KR" altLang="en-US" dirty="0" smtClean="0">
                <a:solidFill>
                  <a:schemeClr val="tx1"/>
                </a:solidFill>
              </a:rPr>
              <a:t>년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4643438" y="1857364"/>
            <a:ext cx="2000264" cy="6429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ko-KR" altLang="en-US" sz="1500" dirty="0" smtClean="0">
                <a:solidFill>
                  <a:schemeClr val="tx1"/>
                </a:solidFill>
              </a:rPr>
              <a:t>황태자 성혼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4643438" y="2786058"/>
            <a:ext cx="2000264" cy="6429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ko-KR" altLang="en-US" sz="1500" dirty="0" smtClean="0">
                <a:solidFill>
                  <a:schemeClr val="tx1"/>
                </a:solidFill>
              </a:rPr>
              <a:t>도쿄 올림픽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4643438" y="3714752"/>
            <a:ext cx="2000264" cy="6429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ko-KR" altLang="en-US" sz="1500" dirty="0" smtClean="0">
                <a:solidFill>
                  <a:schemeClr val="tx1"/>
                </a:solidFill>
              </a:rPr>
              <a:t>오사카 엑스포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55" name="타원 54"/>
          <p:cNvSpPr/>
          <p:nvPr/>
        </p:nvSpPr>
        <p:spPr>
          <a:xfrm>
            <a:off x="4643438" y="4572008"/>
            <a:ext cx="2000264" cy="6429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ko-KR" altLang="en-US" sz="1500" dirty="0" smtClean="0">
                <a:solidFill>
                  <a:schemeClr val="tx1"/>
                </a:solidFill>
              </a:rPr>
              <a:t>디즈니랜드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4643438" y="5572140"/>
            <a:ext cx="2000264" cy="6429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ko-KR" altLang="en-US" sz="1500" dirty="0" err="1" smtClean="0">
                <a:solidFill>
                  <a:schemeClr val="tx1"/>
                </a:solidFill>
              </a:rPr>
              <a:t>후쿠시마</a:t>
            </a:r>
            <a:r>
              <a:rPr lang="ko-KR" altLang="en-US" sz="1500" dirty="0" smtClean="0">
                <a:solidFill>
                  <a:schemeClr val="tx1"/>
                </a:solidFill>
              </a:rPr>
              <a:t> </a:t>
            </a:r>
            <a:endParaRPr lang="en-US" altLang="ko-KR" sz="15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500" dirty="0" smtClean="0">
                <a:solidFill>
                  <a:schemeClr val="tx1"/>
                </a:solidFill>
              </a:rPr>
              <a:t>원전사고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1000100" y="2857496"/>
            <a:ext cx="1714512" cy="5715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1964</a:t>
            </a:r>
            <a:r>
              <a:rPr lang="ko-KR" altLang="en-US" dirty="0" smtClean="0">
                <a:solidFill>
                  <a:schemeClr val="tx1"/>
                </a:solidFill>
              </a:rPr>
              <a:t>년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1000100" y="3786190"/>
            <a:ext cx="1714512" cy="5715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1970</a:t>
            </a:r>
            <a:r>
              <a:rPr lang="ko-KR" altLang="en-US" dirty="0" smtClean="0">
                <a:solidFill>
                  <a:schemeClr val="tx1"/>
                </a:solidFill>
              </a:rPr>
              <a:t>년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1000100" y="4643446"/>
            <a:ext cx="1714512" cy="5715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1983</a:t>
            </a:r>
            <a:r>
              <a:rPr lang="ko-KR" altLang="en-US" dirty="0" smtClean="0">
                <a:solidFill>
                  <a:schemeClr val="tx1"/>
                </a:solidFill>
              </a:rPr>
              <a:t>년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1000100" y="5572140"/>
            <a:ext cx="1714512" cy="5715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2011</a:t>
            </a:r>
            <a:r>
              <a:rPr lang="ko-KR" altLang="en-US" dirty="0" smtClean="0">
                <a:solidFill>
                  <a:schemeClr val="tx1"/>
                </a:solidFill>
              </a:rPr>
              <a:t>년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29" name="오른쪽 화살표 28"/>
          <p:cNvSpPr/>
          <p:nvPr/>
        </p:nvSpPr>
        <p:spPr>
          <a:xfrm>
            <a:off x="3286116" y="3000372"/>
            <a:ext cx="881743" cy="30207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endParaRPr lang="ko-KR" alt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오른쪽 화살표 29"/>
          <p:cNvSpPr/>
          <p:nvPr/>
        </p:nvSpPr>
        <p:spPr>
          <a:xfrm>
            <a:off x="3286116" y="3857628"/>
            <a:ext cx="881743" cy="30207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endParaRPr lang="ko-KR" alt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오른쪽 화살표 35"/>
          <p:cNvSpPr/>
          <p:nvPr/>
        </p:nvSpPr>
        <p:spPr>
          <a:xfrm>
            <a:off x="3286116" y="4714884"/>
            <a:ext cx="881743" cy="30207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endParaRPr lang="ko-KR" alt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오른쪽 화살표 36"/>
          <p:cNvSpPr/>
          <p:nvPr/>
        </p:nvSpPr>
        <p:spPr>
          <a:xfrm>
            <a:off x="3214678" y="5786454"/>
            <a:ext cx="881743" cy="30207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endParaRPr lang="ko-KR" alt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48680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051720" y="1484784"/>
            <a:ext cx="6336704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9712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/>
              <a:t>1.) </a:t>
            </a:r>
            <a:r>
              <a:rPr lang="ko-KR" altLang="en-US" sz="3200" dirty="0" smtClean="0"/>
              <a:t>황태자 성혼</a:t>
            </a:r>
            <a:endParaRPr lang="en-US" altLang="ko-KR" sz="3200" dirty="0" smtClean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33638" y="2076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857224" y="1857364"/>
            <a:ext cx="5072098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고도 성장을 향한 전후 일본사회의 이륙 상징</a:t>
            </a:r>
            <a:r>
              <a:rPr lang="en-US" altLang="ko-KR" dirty="0" smtClean="0">
                <a:solidFill>
                  <a:schemeClr val="tx1"/>
                </a:solidFill>
              </a:rPr>
              <a:t>!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857224" y="3071810"/>
            <a:ext cx="5072098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텔레비전 화면 속에 일본인의 </a:t>
            </a:r>
            <a:r>
              <a:rPr lang="ko-KR" altLang="en-US" dirty="0" smtClean="0">
                <a:solidFill>
                  <a:srgbClr val="C00000"/>
                </a:solidFill>
              </a:rPr>
              <a:t>욕망</a:t>
            </a:r>
            <a:r>
              <a:rPr lang="ko-KR" altLang="en-US" dirty="0" smtClean="0">
                <a:solidFill>
                  <a:schemeClr val="tx1"/>
                </a:solidFill>
              </a:rPr>
              <a:t>이 투영된 최초의 </a:t>
            </a:r>
            <a:r>
              <a:rPr lang="ko-KR" altLang="en-US" dirty="0" smtClean="0">
                <a:solidFill>
                  <a:srgbClr val="C00000"/>
                </a:solidFill>
              </a:rPr>
              <a:t>계기</a:t>
            </a:r>
            <a:r>
              <a:rPr lang="en-US" altLang="ko-KR" dirty="0" smtClean="0">
                <a:solidFill>
                  <a:schemeClr val="tx1"/>
                </a:solidFill>
              </a:rPr>
              <a:t>!!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857224" y="4286256"/>
            <a:ext cx="5072098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잡지를 통하여 황태자비의 취미 버릇 서체 등 개인적인 사항을 다룸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857224" y="5429264"/>
            <a:ext cx="5072098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사람들은 </a:t>
            </a:r>
            <a:r>
              <a:rPr lang="en-US" altLang="ko-KR" dirty="0" smtClean="0">
                <a:solidFill>
                  <a:schemeClr val="tx1"/>
                </a:solidFill>
              </a:rPr>
              <a:t>‘</a:t>
            </a:r>
            <a:r>
              <a:rPr lang="ko-KR" altLang="en-US" dirty="0" smtClean="0">
                <a:solidFill>
                  <a:srgbClr val="C00000"/>
                </a:solidFill>
              </a:rPr>
              <a:t>나도 </a:t>
            </a:r>
            <a:r>
              <a:rPr lang="ko-KR" altLang="en-US" dirty="0" err="1" smtClean="0">
                <a:solidFill>
                  <a:srgbClr val="C00000"/>
                </a:solidFill>
              </a:rPr>
              <a:t>미치코</a:t>
            </a:r>
            <a:r>
              <a:rPr lang="en-US" altLang="ko-KR" dirty="0" smtClean="0">
                <a:solidFill>
                  <a:schemeClr val="tx1"/>
                </a:solidFill>
              </a:rPr>
              <a:t>’ </a:t>
            </a:r>
            <a:r>
              <a:rPr lang="ko-KR" altLang="en-US" dirty="0" smtClean="0">
                <a:solidFill>
                  <a:schemeClr val="tx1"/>
                </a:solidFill>
              </a:rPr>
              <a:t>라는 의식을 가짐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오른쪽으로 구부러진 화살표 13"/>
          <p:cNvSpPr/>
          <p:nvPr/>
        </p:nvSpPr>
        <p:spPr>
          <a:xfrm>
            <a:off x="500034" y="2285992"/>
            <a:ext cx="214314" cy="857256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5" name="오른쪽으로 구부러진 화살표 14"/>
          <p:cNvSpPr/>
          <p:nvPr/>
        </p:nvSpPr>
        <p:spPr>
          <a:xfrm>
            <a:off x="500034" y="3643314"/>
            <a:ext cx="214314" cy="857256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6" name="오른쪽으로 구부러진 화살표 15"/>
          <p:cNvSpPr/>
          <p:nvPr/>
        </p:nvSpPr>
        <p:spPr>
          <a:xfrm>
            <a:off x="500034" y="4786322"/>
            <a:ext cx="214314" cy="857256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1266" name="Picture 2" descr="일본 - 미치코 왕비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857364"/>
            <a:ext cx="2134464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395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14282" y="214290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u="sng" dirty="0" smtClean="0">
              <a:hlinkClick r:id="rId3"/>
            </a:endParaRPr>
          </a:p>
          <a:p>
            <a:r>
              <a:rPr lang="en-US" u="sng" dirty="0" smtClean="0">
                <a:hlinkClick r:id="rId3"/>
              </a:rPr>
              <a:t>http://blog.naver.com/swlove1214?Redirect=Log&amp;logNo=150154916299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48680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051720" y="1484784"/>
            <a:ext cx="6336704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9712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err="1" smtClean="0"/>
              <a:t>아키히토</a:t>
            </a:r>
            <a:r>
              <a:rPr lang="ko-KR" altLang="en-US" sz="3200" dirty="0" smtClean="0"/>
              <a:t> 황태자 결혼식</a:t>
            </a:r>
            <a:endParaRPr lang="en-US" altLang="ko-KR" sz="3200" dirty="0" smtClean="0"/>
          </a:p>
        </p:txBody>
      </p:sp>
      <p:pic>
        <p:nvPicPr>
          <p:cNvPr id="8" name="그림 7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1643051"/>
            <a:ext cx="5000660" cy="38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34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48680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051720" y="1484784"/>
            <a:ext cx="6336704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9712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/>
              <a:t>2. </a:t>
            </a:r>
            <a:r>
              <a:rPr lang="ko-KR" altLang="en-US" sz="3200" dirty="0" smtClean="0"/>
              <a:t>도쿄 올림픽</a:t>
            </a:r>
            <a:endParaRPr lang="en-US" altLang="ko-KR" sz="3200" dirty="0" smtClean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1285852" y="2071678"/>
            <a:ext cx="350046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1964</a:t>
            </a:r>
            <a:r>
              <a:rPr lang="ko-KR" altLang="en-US" dirty="0" smtClean="0">
                <a:solidFill>
                  <a:schemeClr val="tx1"/>
                </a:solidFill>
              </a:rPr>
              <a:t>년 도쿄 올림픽 개최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142976" y="4214818"/>
            <a:ext cx="4000528" cy="20002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교통의 정비와 스포츠시설의 필요함에 따라 </a:t>
            </a:r>
            <a:r>
              <a:rPr lang="ko-KR" altLang="en-US" dirty="0" err="1" smtClean="0">
                <a:solidFill>
                  <a:schemeClr val="tx1"/>
                </a:solidFill>
              </a:rPr>
              <a:t>도카이도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</a:rPr>
              <a:t>신칸센과</a:t>
            </a:r>
            <a:r>
              <a:rPr lang="ko-KR" altLang="en-US" dirty="0" smtClean="0">
                <a:solidFill>
                  <a:schemeClr val="tx1"/>
                </a:solidFill>
              </a:rPr>
              <a:t> 수도고속도로 등의 교통시설과 국립경기장인 일본 </a:t>
            </a:r>
            <a:r>
              <a:rPr lang="ko-KR" altLang="en-US" dirty="0" err="1" smtClean="0">
                <a:solidFill>
                  <a:schemeClr val="tx1"/>
                </a:solidFill>
              </a:rPr>
              <a:t>무도관</a:t>
            </a:r>
            <a:r>
              <a:rPr lang="ko-KR" altLang="en-US" dirty="0" smtClean="0">
                <a:solidFill>
                  <a:schemeClr val="tx1"/>
                </a:solidFill>
              </a:rPr>
              <a:t> 등 스포츠 시설이 정비되면서 건설의 수요가 높아짐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아래쪽 화살표 12"/>
          <p:cNvSpPr/>
          <p:nvPr/>
        </p:nvSpPr>
        <p:spPr>
          <a:xfrm>
            <a:off x="2643174" y="3143248"/>
            <a:ext cx="500066" cy="57150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4" name="Picture 2" descr="올림픽 엠블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785926"/>
            <a:ext cx="1714500" cy="1714500"/>
          </a:xfrm>
          <a:prstGeom prst="rect">
            <a:avLst/>
          </a:prstGeom>
          <a:noFill/>
        </p:spPr>
      </p:pic>
      <p:pic>
        <p:nvPicPr>
          <p:cNvPr id="8198" name="Picture 6" descr="도카이도 신칸센 개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143380"/>
            <a:ext cx="2571768" cy="178595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643570" y="6143644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err="1" smtClean="0"/>
              <a:t>도카이도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신칸센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30434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14282" y="214290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48680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000232" y="1571612"/>
            <a:ext cx="6336704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00232" y="1000108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+mn-ea"/>
              </a:rPr>
              <a:t>도쿄 올림픽 이후는</a:t>
            </a:r>
            <a:r>
              <a:rPr lang="en-US" altLang="ko-KR" sz="3200" dirty="0" smtClean="0">
                <a:latin typeface="+mn-ea"/>
              </a:rPr>
              <a:t>?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928662" y="3429000"/>
            <a:ext cx="4572032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시민들은 도쿄 올림픽을 보기 위해 </a:t>
            </a:r>
            <a:r>
              <a:rPr lang="en-US" altLang="ko-KR" sz="1600" dirty="0" err="1" smtClean="0">
                <a:solidFill>
                  <a:schemeClr val="tx1"/>
                </a:solidFill>
                <a:latin typeface="+mn-ea"/>
              </a:rPr>
              <a:t>tv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를 구매하고 올림픽을 직접 찾아 가기도 함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000100" y="5286388"/>
            <a:ext cx="4572032" cy="10001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도쿄 올림픽 끝난 직후에는 건설수요와 </a:t>
            </a:r>
            <a:r>
              <a:rPr lang="en-US" altLang="ko-KR" dirty="0" err="1" smtClean="0">
                <a:solidFill>
                  <a:schemeClr val="tx1"/>
                </a:solidFill>
                <a:latin typeface="+mn-ea"/>
              </a:rPr>
              <a:t>tv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등의 수요도 침체되고 불경기 즉 증권불황이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시작하게 되었다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4500570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C00000"/>
                </a:solidFill>
              </a:rPr>
              <a:t>But!</a:t>
            </a:r>
            <a:endParaRPr lang="ko-KR" altLang="en-US" sz="36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1964년 일본의 가전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714488"/>
            <a:ext cx="2674639" cy="1857388"/>
          </a:xfrm>
          <a:prstGeom prst="rect">
            <a:avLst/>
          </a:prstGeom>
          <a:noFill/>
        </p:spPr>
      </p:pic>
      <p:sp>
        <p:nvSpPr>
          <p:cNvPr id="15" name="굽은 화살표 14"/>
          <p:cNvSpPr/>
          <p:nvPr/>
        </p:nvSpPr>
        <p:spPr>
          <a:xfrm>
            <a:off x="4429124" y="2357430"/>
            <a:ext cx="714380" cy="571504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4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눈물 방울 4"/>
          <p:cNvSpPr/>
          <p:nvPr/>
        </p:nvSpPr>
        <p:spPr>
          <a:xfrm>
            <a:off x="2051720" y="836712"/>
            <a:ext cx="576064" cy="576064"/>
          </a:xfrm>
          <a:prstGeom prst="teardrop">
            <a:avLst>
              <a:gd name="adj" fmla="val 114089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2</a:t>
            </a:r>
            <a:endParaRPr lang="ko-KR" alt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83671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/>
              <a:t>일본인의 국가의식의 변화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170080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일본인들 사이에 침투해 있던 내셔널리즘  소멸</a:t>
            </a:r>
            <a:endParaRPr lang="ko-KR" altLang="en-US" dirty="0"/>
          </a:p>
        </p:txBody>
      </p:sp>
      <p:grpSp>
        <p:nvGrpSpPr>
          <p:cNvPr id="14" name="그룹 13"/>
          <p:cNvGrpSpPr/>
          <p:nvPr/>
        </p:nvGrpSpPr>
        <p:grpSpPr>
          <a:xfrm>
            <a:off x="5220072" y="1556792"/>
            <a:ext cx="1008112" cy="720080"/>
            <a:chOff x="5220072" y="1556792"/>
            <a:chExt cx="1008112" cy="720080"/>
          </a:xfrm>
        </p:grpSpPr>
        <p:sp>
          <p:nvSpPr>
            <p:cNvPr id="10" name="곱셈 기호 9"/>
            <p:cNvSpPr/>
            <p:nvPr/>
          </p:nvSpPr>
          <p:spPr>
            <a:xfrm>
              <a:off x="5220072" y="1556792"/>
              <a:ext cx="648072" cy="72008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오른쪽 화살표 10"/>
            <p:cNvSpPr/>
            <p:nvPr/>
          </p:nvSpPr>
          <p:spPr>
            <a:xfrm>
              <a:off x="5868144" y="1844824"/>
              <a:ext cx="360040" cy="144016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228184" y="17008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사회적으로 분산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576" y="2348880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가족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촌락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지방적 소집단이 아니라 기업조직으로 변경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‘국익’의 증진이 국가 목표로서 확고한 지위를 점하게 되었다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전전의 내셔널리즘을 지탱해 준 </a:t>
            </a:r>
            <a:r>
              <a:rPr lang="ko-KR" altLang="en-US" dirty="0" err="1" smtClean="0"/>
              <a:t>천황제는</a:t>
            </a:r>
            <a:r>
              <a:rPr lang="ko-KR" altLang="en-US" dirty="0" smtClean="0"/>
              <a:t> 전후에도 국민적 </a:t>
            </a:r>
            <a:r>
              <a:rPr lang="ko-KR" altLang="en-US" dirty="0" err="1" smtClean="0"/>
              <a:t>아이덴티티의</a:t>
            </a:r>
            <a:r>
              <a:rPr lang="ko-KR" altLang="en-US" dirty="0" smtClean="0"/>
              <a:t> 근거로 재생산되면서 여러 미디어 이벤트를 통해 사회의 응집력을 높이는 데 크게 기여하였다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>
              <a:buFont typeface="Arial" pitchFamily="34" charset="0"/>
              <a:buChar char="•"/>
            </a:pPr>
            <a:endParaRPr lang="ko-KR" altLang="en-US" dirty="0" smtClean="0"/>
          </a:p>
          <a:p>
            <a:pPr>
              <a:buFont typeface="Arial" pitchFamily="34" charset="0"/>
              <a:buChar char="•"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48680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051720" y="1484784"/>
            <a:ext cx="6336704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9712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/>
              <a:t>3.</a:t>
            </a:r>
            <a:r>
              <a:rPr lang="ko-KR" altLang="en-US" sz="3200" dirty="0" smtClean="0"/>
              <a:t>오사카 엑스포</a:t>
            </a:r>
            <a:endParaRPr lang="en-US" altLang="ko-KR" sz="3200" dirty="0" smtClean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928662" y="1857364"/>
            <a:ext cx="4000528" cy="14287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오사카 엑스포는 총 관람객</a:t>
            </a:r>
            <a:r>
              <a:rPr lang="en-US" altLang="ko-KR" dirty="0" smtClean="0">
                <a:solidFill>
                  <a:schemeClr val="tx1"/>
                </a:solidFill>
              </a:rPr>
              <a:t>(6</a:t>
            </a:r>
            <a:r>
              <a:rPr lang="ko-KR" altLang="en-US" dirty="0" smtClean="0">
                <a:solidFill>
                  <a:schemeClr val="tx1"/>
                </a:solidFill>
              </a:rPr>
              <a:t>천</a:t>
            </a:r>
            <a:r>
              <a:rPr lang="en-US" altLang="ko-KR" dirty="0" smtClean="0">
                <a:solidFill>
                  <a:schemeClr val="tx1"/>
                </a:solidFill>
              </a:rPr>
              <a:t>4</a:t>
            </a:r>
            <a:r>
              <a:rPr lang="ko-KR" altLang="en-US" dirty="0" smtClean="0">
                <a:solidFill>
                  <a:schemeClr val="tx1"/>
                </a:solidFill>
              </a:rPr>
              <a:t>백만 명</a:t>
            </a:r>
            <a:r>
              <a:rPr lang="en-US" altLang="ko-KR" dirty="0" smtClean="0">
                <a:solidFill>
                  <a:schemeClr val="tx1"/>
                </a:solidFill>
              </a:rPr>
              <a:t>) </a:t>
            </a:r>
            <a:r>
              <a:rPr lang="ko-KR" altLang="en-US" dirty="0" smtClean="0">
                <a:solidFill>
                  <a:schemeClr val="tx1"/>
                </a:solidFill>
              </a:rPr>
              <a:t>당시 일본의 총인구가 </a:t>
            </a:r>
            <a:r>
              <a:rPr lang="en-US" altLang="ko-KR" dirty="0" smtClean="0">
                <a:solidFill>
                  <a:schemeClr val="tx1"/>
                </a:solidFill>
              </a:rPr>
              <a:t>1</a:t>
            </a:r>
            <a:r>
              <a:rPr lang="ko-KR" altLang="en-US" dirty="0" err="1" smtClean="0">
                <a:solidFill>
                  <a:schemeClr val="tx1"/>
                </a:solidFill>
              </a:rPr>
              <a:t>억명을</a:t>
            </a:r>
            <a:r>
              <a:rPr lang="ko-KR" altLang="en-US" dirty="0" smtClean="0">
                <a:solidFill>
                  <a:schemeClr val="tx1"/>
                </a:solidFill>
              </a:rPr>
              <a:t> 조금 넘었다는 것을 감안한다면 </a:t>
            </a:r>
            <a:r>
              <a:rPr lang="ko-KR" altLang="en-US" dirty="0" smtClean="0">
                <a:solidFill>
                  <a:srgbClr val="FF0000"/>
                </a:solidFill>
              </a:rPr>
              <a:t>일본인 </a:t>
            </a:r>
            <a:r>
              <a:rPr lang="en-US" altLang="ko-KR" dirty="0" smtClean="0">
                <a:solidFill>
                  <a:srgbClr val="FF0000"/>
                </a:solidFill>
              </a:rPr>
              <a:t>10</a:t>
            </a:r>
            <a:r>
              <a:rPr lang="ko-KR" altLang="en-US" dirty="0" smtClean="0">
                <a:solidFill>
                  <a:srgbClr val="FF0000"/>
                </a:solidFill>
              </a:rPr>
              <a:t>명 </a:t>
            </a:r>
            <a:r>
              <a:rPr lang="en-US" altLang="ko-KR" dirty="0" smtClean="0">
                <a:solidFill>
                  <a:srgbClr val="FF0000"/>
                </a:solidFill>
              </a:rPr>
              <a:t>6</a:t>
            </a:r>
            <a:r>
              <a:rPr lang="ko-KR" altLang="en-US" dirty="0" smtClean="0">
                <a:solidFill>
                  <a:srgbClr val="FF0000"/>
                </a:solidFill>
              </a:rPr>
              <a:t>명</a:t>
            </a:r>
            <a:r>
              <a:rPr lang="ko-KR" altLang="en-US" dirty="0" smtClean="0">
                <a:solidFill>
                  <a:schemeClr val="tx1"/>
                </a:solidFill>
              </a:rPr>
              <a:t>이 관람을 함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785786" y="4643446"/>
            <a:ext cx="4429156" cy="14287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선진국에 진입은 했지만 아직 해외여행이 자유화되지 않았던 일본 국민들의 해외에 대한 관심이 폭증 하게 됨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kinimage.naver.net/storage/upload/2010/08/40/28974378_1283092147.jpg?type=w6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643050"/>
            <a:ext cx="3000396" cy="199662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00694" y="3786190"/>
            <a:ext cx="3000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latin typeface="+mn-ea"/>
              </a:rPr>
              <a:t>좌측부터 </a:t>
            </a:r>
            <a:r>
              <a:rPr lang="ko-KR" altLang="en-US" sz="1000" b="1" dirty="0" err="1" smtClean="0">
                <a:latin typeface="+mn-ea"/>
              </a:rPr>
              <a:t>미도리관</a:t>
            </a:r>
            <a:r>
              <a:rPr lang="en-US" altLang="ko-KR" sz="1000" b="1" dirty="0" smtClean="0">
                <a:latin typeface="+mn-ea"/>
              </a:rPr>
              <a:t>, </a:t>
            </a:r>
            <a:r>
              <a:rPr lang="ko-KR" altLang="en-US" sz="1000" b="1" dirty="0" err="1" smtClean="0">
                <a:latin typeface="+mn-ea"/>
              </a:rPr>
              <a:t>후루카와</a:t>
            </a:r>
            <a:r>
              <a:rPr lang="ko-KR" altLang="en-US" sz="1000" b="1" dirty="0" smtClean="0">
                <a:latin typeface="+mn-ea"/>
              </a:rPr>
              <a:t> </a:t>
            </a:r>
            <a:r>
              <a:rPr lang="ko-KR" altLang="en-US" sz="1000" b="1" dirty="0" err="1" smtClean="0">
                <a:latin typeface="+mn-ea"/>
              </a:rPr>
              <a:t>파빌리온</a:t>
            </a:r>
            <a:r>
              <a:rPr lang="en-US" altLang="ko-KR" sz="1000" b="1" dirty="0" smtClean="0">
                <a:latin typeface="+mn-ea"/>
              </a:rPr>
              <a:t>, </a:t>
            </a:r>
            <a:r>
              <a:rPr lang="ko-KR" altLang="en-US" sz="1000" b="1" dirty="0" smtClean="0">
                <a:latin typeface="+mn-ea"/>
              </a:rPr>
              <a:t>전력관</a:t>
            </a:r>
            <a:endParaRPr lang="ko-KR" altLang="en-US" sz="1000" b="1" dirty="0">
              <a:latin typeface="+mn-ea"/>
            </a:endParaRPr>
          </a:p>
        </p:txBody>
      </p:sp>
      <p:pic>
        <p:nvPicPr>
          <p:cNvPr id="6147" name="Picture 3" descr="C:\Documents and Settings\Administrator\바탕 화면\새 폴더\센이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071942"/>
            <a:ext cx="2476499" cy="164799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72198" y="5857892"/>
            <a:ext cx="1643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 err="1" smtClean="0">
                <a:latin typeface="+mn-ea"/>
              </a:rPr>
              <a:t>센이관</a:t>
            </a:r>
            <a:endParaRPr lang="ko-KR" altLang="en-US" sz="1000" b="1" dirty="0">
              <a:latin typeface="+mn-ea"/>
            </a:endParaRPr>
          </a:p>
        </p:txBody>
      </p:sp>
      <p:sp>
        <p:nvSpPr>
          <p:cNvPr id="13" name="아래쪽 화살표 12"/>
          <p:cNvSpPr/>
          <p:nvPr/>
        </p:nvSpPr>
        <p:spPr>
          <a:xfrm>
            <a:off x="2500298" y="3643314"/>
            <a:ext cx="500066" cy="50006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4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            </a:t>
            </a:r>
            <a:r>
              <a:rPr lang="ko-KR" altLang="en-US" dirty="0" smtClean="0">
                <a:solidFill>
                  <a:schemeClr val="tx1"/>
                </a:solidFill>
              </a:rPr>
              <a:t>태양의 탑                         오사카 기념메달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              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http://www.youtube.com/watch?v=kf7_OUu75dQ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48680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051720" y="1484784"/>
            <a:ext cx="6336704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9712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/>
              <a:t>오사카 엑스포</a:t>
            </a:r>
            <a:endParaRPr lang="en-US" altLang="ko-KR" sz="3200" dirty="0" smtClean="0"/>
          </a:p>
        </p:txBody>
      </p:sp>
      <p:pic>
        <p:nvPicPr>
          <p:cNvPr id="2050" name="Picture 2" descr="C:\Documents and Settings\user\바탕 화면\오사카\태양의 탑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1857365"/>
            <a:ext cx="2500330" cy="3071834"/>
          </a:xfrm>
          <a:prstGeom prst="rect">
            <a:avLst/>
          </a:prstGeom>
          <a:noFill/>
        </p:spPr>
      </p:pic>
      <p:pic>
        <p:nvPicPr>
          <p:cNvPr id="1026" name="Picture 2" descr="C:\Documents and Settings\user\바탕 화면\오사카\img582819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857365"/>
            <a:ext cx="2452688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34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4288" y="26064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051720" y="1484784"/>
            <a:ext cx="6336704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9712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/>
              <a:t>4.</a:t>
            </a:r>
            <a:r>
              <a:rPr lang="ko-KR" altLang="en-US" sz="3200" dirty="0" smtClean="0"/>
              <a:t>도쿄 디즈니랜드</a:t>
            </a:r>
            <a:endParaRPr lang="en-US" altLang="ko-KR" sz="3200" dirty="0" smtClean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928662" y="1857364"/>
            <a:ext cx="4143404" cy="11430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ko-KR" altLang="en-US" sz="1500" dirty="0" smtClean="0">
                <a:solidFill>
                  <a:schemeClr val="tx1"/>
                </a:solidFill>
              </a:rPr>
              <a:t>디즈니랜드는 대 자본을 투자하여 건설되는 테마 </a:t>
            </a:r>
            <a:r>
              <a:rPr lang="ko-KR" altLang="en-US" sz="1500" dirty="0" err="1" smtClean="0">
                <a:solidFill>
                  <a:schemeClr val="tx1"/>
                </a:solidFill>
              </a:rPr>
              <a:t>파크인</a:t>
            </a:r>
            <a:r>
              <a:rPr lang="ko-KR" altLang="en-US" sz="1500" dirty="0" smtClean="0">
                <a:solidFill>
                  <a:schemeClr val="tx1"/>
                </a:solidFill>
              </a:rPr>
              <a:t> 만큼 충분한 자본과 여가 생활을 즐길 수 있을 정도의 생활수준을 바탕으로 진행됨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857224" y="3571876"/>
            <a:ext cx="4286280" cy="121444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altLang="ko-KR" sz="1500" dirty="0" smtClean="0">
                <a:solidFill>
                  <a:schemeClr val="tx1"/>
                </a:solidFill>
              </a:rPr>
              <a:t>80</a:t>
            </a:r>
            <a:r>
              <a:rPr lang="ko-KR" altLang="en-US" sz="1500" dirty="0" smtClean="0">
                <a:solidFill>
                  <a:schemeClr val="tx1"/>
                </a:solidFill>
              </a:rPr>
              <a:t>년대에 들어서서 고도의 소비사회로 접어든 일본은 물질의 풍부함으로부터 소비욕구가 충족되었고 그 이후에 문화적인 경험을 원하게 됨 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857224" y="5357826"/>
            <a:ext cx="4286280" cy="9286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ko-KR" altLang="en-US" sz="1500" dirty="0" smtClean="0">
                <a:solidFill>
                  <a:schemeClr val="tx1"/>
                </a:solidFill>
              </a:rPr>
              <a:t>전후에 발달한 </a:t>
            </a:r>
            <a:r>
              <a:rPr lang="en-US" altLang="ko-KR" sz="1500" dirty="0" err="1" smtClean="0">
                <a:solidFill>
                  <a:schemeClr val="tx1"/>
                </a:solidFill>
              </a:rPr>
              <a:t>tv</a:t>
            </a:r>
            <a:r>
              <a:rPr lang="ko-KR" altLang="en-US" sz="1500" dirty="0" smtClean="0">
                <a:solidFill>
                  <a:schemeClr val="tx1"/>
                </a:solidFill>
              </a:rPr>
              <a:t>는 외국에서 흘러들어오는 </a:t>
            </a:r>
            <a:endParaRPr lang="en-US" altLang="ko-KR" sz="1500" dirty="0" smtClean="0">
              <a:solidFill>
                <a:schemeClr val="tx1"/>
              </a:solidFill>
            </a:endParaRPr>
          </a:p>
          <a:p>
            <a:r>
              <a:rPr lang="ko-KR" altLang="en-US" sz="1500" dirty="0" smtClean="0">
                <a:solidFill>
                  <a:schemeClr val="tx1"/>
                </a:solidFill>
              </a:rPr>
              <a:t>문화들을 쉽게 접할 수 있게 된 청소년들은 </a:t>
            </a:r>
            <a:endParaRPr lang="en-US" altLang="ko-KR" sz="1500" dirty="0" smtClean="0">
              <a:solidFill>
                <a:schemeClr val="tx1"/>
              </a:solidFill>
            </a:endParaRPr>
          </a:p>
          <a:p>
            <a:r>
              <a:rPr lang="ko-KR" altLang="en-US" sz="1500" dirty="0" smtClean="0">
                <a:solidFill>
                  <a:srgbClr val="FF0000"/>
                </a:solidFill>
              </a:rPr>
              <a:t>미국식 문화</a:t>
            </a:r>
            <a:r>
              <a:rPr lang="ko-KR" altLang="en-US" sz="1500" dirty="0" smtClean="0">
                <a:solidFill>
                  <a:schemeClr val="tx1"/>
                </a:solidFill>
              </a:rPr>
              <a:t>에 대한 호의를 가지게 되고 그것을 향유 </a:t>
            </a:r>
            <a:r>
              <a:rPr lang="ko-KR" altLang="en-US" sz="1500" dirty="0" err="1" smtClean="0">
                <a:solidFill>
                  <a:schemeClr val="tx1"/>
                </a:solidFill>
              </a:rPr>
              <a:t>하고자는</a:t>
            </a:r>
            <a:r>
              <a:rPr lang="ko-KR" altLang="en-US" sz="1500" dirty="0" smtClean="0">
                <a:solidFill>
                  <a:schemeClr val="tx1"/>
                </a:solidFill>
              </a:rPr>
              <a:t> 욕구가 강해짐 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14" name="아래쪽 화살표 13"/>
          <p:cNvSpPr/>
          <p:nvPr/>
        </p:nvSpPr>
        <p:spPr>
          <a:xfrm>
            <a:off x="2643174" y="3143248"/>
            <a:ext cx="357190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아래쪽 화살표 14"/>
          <p:cNvSpPr/>
          <p:nvPr/>
        </p:nvSpPr>
        <p:spPr>
          <a:xfrm>
            <a:off x="2643174" y="4929198"/>
            <a:ext cx="357190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4097" name="Picture 1" descr="C:\Documents and Settings\Administrator\바탕 화면\새 폴더 (2)\8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857364"/>
            <a:ext cx="2786082" cy="1785950"/>
          </a:xfrm>
          <a:prstGeom prst="rect">
            <a:avLst/>
          </a:prstGeom>
          <a:noFill/>
        </p:spPr>
      </p:pic>
      <p:pic>
        <p:nvPicPr>
          <p:cNvPr id="4098" name="Picture 2" descr="C:\Documents and Settings\Administrator\바탕 화면\새 폴더 (2)\4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357694"/>
            <a:ext cx="2908662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98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r>
              <a:rPr lang="en-US" u="sng" dirty="0" smtClean="0">
                <a:hlinkClick r:id="rId3"/>
              </a:rPr>
              <a:t>http://www.youtube.com/watch?v=7CEbBQYcQ10</a:t>
            </a:r>
            <a:endParaRPr lang="en-US" u="sng" dirty="0" smtClean="0"/>
          </a:p>
          <a:p>
            <a:endParaRPr lang="en-US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48680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051720" y="1484784"/>
            <a:ext cx="6336704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9712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/>
              <a:t>도쿄디즈니랜드의 소비욕구는</a:t>
            </a:r>
            <a:r>
              <a:rPr lang="en-US" altLang="ko-KR" sz="3200" dirty="0" smtClean="0"/>
              <a:t>?</a:t>
            </a:r>
            <a:r>
              <a:rPr lang="ko-KR" altLang="en-US" sz="3200" dirty="0" smtClean="0"/>
              <a:t> </a:t>
            </a:r>
            <a:endParaRPr lang="en-US" altLang="ko-KR" sz="3200" dirty="0" smtClean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928662" y="3857628"/>
            <a:ext cx="4000528" cy="121444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altLang="ko-KR" sz="1500" dirty="0" smtClean="0">
                <a:solidFill>
                  <a:schemeClr val="tx1"/>
                </a:solidFill>
              </a:rPr>
              <a:t>1964</a:t>
            </a:r>
            <a:r>
              <a:rPr lang="ko-KR" altLang="en-US" sz="1500" dirty="0" smtClean="0">
                <a:solidFill>
                  <a:schemeClr val="tx1"/>
                </a:solidFill>
              </a:rPr>
              <a:t>년 해외여행 자유화로 관광을 위한 </a:t>
            </a:r>
            <a:endParaRPr lang="en-US" altLang="ko-KR" sz="1500" dirty="0" smtClean="0">
              <a:solidFill>
                <a:schemeClr val="tx1"/>
              </a:solidFill>
            </a:endParaRPr>
          </a:p>
          <a:p>
            <a:r>
              <a:rPr lang="ko-KR" altLang="en-US" sz="1500" dirty="0" smtClean="0">
                <a:solidFill>
                  <a:srgbClr val="FF0000"/>
                </a:solidFill>
              </a:rPr>
              <a:t>출국</a:t>
            </a:r>
            <a:r>
              <a:rPr lang="ko-KR" altLang="en-US" sz="1500" dirty="0" smtClean="0">
                <a:solidFill>
                  <a:schemeClr val="tx1"/>
                </a:solidFill>
              </a:rPr>
              <a:t>이 폭발적으로 증가함</a:t>
            </a:r>
            <a:r>
              <a:rPr lang="en-US" altLang="ko-KR" sz="1500" dirty="0" smtClean="0">
                <a:solidFill>
                  <a:schemeClr val="tx1"/>
                </a:solidFill>
              </a:rPr>
              <a:t>!</a:t>
            </a:r>
            <a:endParaRPr lang="ko-KR" altLang="en-US" sz="150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 descr="일본항공의 첫 보잉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785926"/>
            <a:ext cx="2780287" cy="1714512"/>
          </a:xfrm>
          <a:prstGeom prst="rect">
            <a:avLst/>
          </a:prstGeom>
          <a:noFill/>
        </p:spPr>
      </p:pic>
      <p:sp>
        <p:nvSpPr>
          <p:cNvPr id="10" name="굽은 화살표 9"/>
          <p:cNvSpPr/>
          <p:nvPr/>
        </p:nvSpPr>
        <p:spPr>
          <a:xfrm>
            <a:off x="3786182" y="2643182"/>
            <a:ext cx="928694" cy="857256"/>
          </a:xfrm>
          <a:prstGeom prst="ben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4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4288" y="26064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endParaRPr lang="ko-KR" altLang="en-US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051720" y="1484784"/>
            <a:ext cx="6336704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9712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/>
              <a:t>5.</a:t>
            </a:r>
            <a:r>
              <a:rPr lang="ko-KR" altLang="en-US" sz="3200" dirty="0" err="1" smtClean="0"/>
              <a:t>후쿠시마</a:t>
            </a:r>
            <a:r>
              <a:rPr lang="ko-KR" altLang="en-US" sz="3200" dirty="0" smtClean="0"/>
              <a:t> 원전 사고</a:t>
            </a:r>
            <a:endParaRPr lang="en-US" altLang="ko-KR" sz="3200" dirty="0" smtClean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571472" y="1857364"/>
            <a:ext cx="4929222" cy="12858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2011</a:t>
            </a:r>
            <a:r>
              <a:rPr lang="ko-KR" altLang="en-US" dirty="0" smtClean="0">
                <a:solidFill>
                  <a:schemeClr val="tx1"/>
                </a:solidFill>
              </a:rPr>
              <a:t>년 </a:t>
            </a:r>
            <a:r>
              <a:rPr lang="en-US" altLang="ko-KR" dirty="0" smtClean="0">
                <a:solidFill>
                  <a:schemeClr val="tx1"/>
                </a:solidFill>
              </a:rPr>
              <a:t>3</a:t>
            </a:r>
            <a:r>
              <a:rPr lang="ko-KR" altLang="en-US" dirty="0" smtClean="0">
                <a:solidFill>
                  <a:schemeClr val="tx1"/>
                </a:solidFill>
              </a:rPr>
              <a:t>월</a:t>
            </a:r>
            <a:r>
              <a:rPr lang="en-US" altLang="ko-KR" dirty="0" smtClean="0">
                <a:solidFill>
                  <a:schemeClr val="tx1"/>
                </a:solidFill>
              </a:rPr>
              <a:t>11</a:t>
            </a:r>
            <a:r>
              <a:rPr lang="ko-KR" altLang="en-US" dirty="0" smtClean="0">
                <a:solidFill>
                  <a:schemeClr val="tx1"/>
                </a:solidFill>
              </a:rPr>
              <a:t>일 도호쿠 지방 태평양 앞바다 지진과 지진으로 인한 </a:t>
            </a:r>
            <a:r>
              <a:rPr lang="ko-KR" altLang="en-US" dirty="0" err="1" smtClean="0">
                <a:solidFill>
                  <a:schemeClr val="tx1"/>
                </a:solidFill>
              </a:rPr>
              <a:t>쓰나미로</a:t>
            </a:r>
            <a:r>
              <a:rPr lang="ko-KR" altLang="en-US" dirty="0" smtClean="0">
                <a:solidFill>
                  <a:schemeClr val="tx1"/>
                </a:solidFill>
              </a:rPr>
              <a:t> 인해 </a:t>
            </a:r>
            <a:r>
              <a:rPr lang="ko-KR" altLang="en-US" dirty="0" err="1" smtClean="0">
                <a:solidFill>
                  <a:schemeClr val="tx1"/>
                </a:solidFill>
              </a:rPr>
              <a:t>후쿠시마</a:t>
            </a:r>
            <a:r>
              <a:rPr lang="ko-KR" altLang="en-US" dirty="0" smtClean="0">
                <a:solidFill>
                  <a:schemeClr val="tx1"/>
                </a:solidFill>
              </a:rPr>
              <a:t> 제</a:t>
            </a:r>
            <a:r>
              <a:rPr lang="en-US" altLang="ko-KR" dirty="0" smtClean="0">
                <a:solidFill>
                  <a:schemeClr val="tx1"/>
                </a:solidFill>
              </a:rPr>
              <a:t>1</a:t>
            </a:r>
            <a:r>
              <a:rPr lang="ko-KR" altLang="en-US" dirty="0" smtClean="0">
                <a:solidFill>
                  <a:schemeClr val="tx1"/>
                </a:solidFill>
              </a:rPr>
              <a:t>원자력 발전소의 냉각 시스템이 고장 나기 시작하면서 발생한 원자력 사고임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71472" y="3500438"/>
            <a:ext cx="4929222" cy="121444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지진 직후에는 피해를 입은 사람들에게 미안한 마음에 소비 자체를 절제하는 풍조가 있었으며 원전의 사고로 인해 </a:t>
            </a:r>
            <a:r>
              <a:rPr lang="ko-KR" altLang="en-US" dirty="0" smtClean="0">
                <a:solidFill>
                  <a:srgbClr val="FF0000"/>
                </a:solidFill>
              </a:rPr>
              <a:t>전력</a:t>
            </a:r>
            <a:r>
              <a:rPr lang="ko-KR" altLang="en-US" dirty="0" smtClean="0">
                <a:solidFill>
                  <a:schemeClr val="tx1"/>
                </a:solidFill>
              </a:rPr>
              <a:t>이 부족한 상황이 맞이함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71472" y="5143512"/>
            <a:ext cx="4929222" cy="10715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에너지 절약</a:t>
            </a:r>
            <a:r>
              <a:rPr lang="ko-KR" altLang="en-US" dirty="0" smtClean="0">
                <a:solidFill>
                  <a:schemeClr val="tx1"/>
                </a:solidFill>
              </a:rPr>
              <a:t>과 </a:t>
            </a:r>
            <a:r>
              <a:rPr lang="ko-KR" altLang="en-US" dirty="0" smtClean="0">
                <a:solidFill>
                  <a:srgbClr val="FF0000"/>
                </a:solidFill>
              </a:rPr>
              <a:t>환경</a:t>
            </a:r>
            <a:r>
              <a:rPr lang="ko-KR" altLang="en-US" dirty="0" smtClean="0">
                <a:solidFill>
                  <a:schemeClr val="tx1"/>
                </a:solidFill>
              </a:rPr>
              <a:t>을 배려하는 </a:t>
            </a:r>
            <a:r>
              <a:rPr lang="ko-KR" altLang="en-US" dirty="0" smtClean="0">
                <a:solidFill>
                  <a:srgbClr val="FF0000"/>
                </a:solidFill>
              </a:rPr>
              <a:t>상품</a:t>
            </a:r>
            <a:r>
              <a:rPr lang="ko-KR" altLang="en-US" dirty="0" smtClean="0">
                <a:solidFill>
                  <a:schemeClr val="tx1"/>
                </a:solidFill>
              </a:rPr>
              <a:t>으로의 관심이 집중</a:t>
            </a:r>
            <a:r>
              <a:rPr lang="en-US" altLang="ko-KR" dirty="0" smtClean="0">
                <a:solidFill>
                  <a:schemeClr val="tx1"/>
                </a:solidFill>
              </a:rPr>
              <a:t>!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user\바탕 화면\원전\후쿠시마원전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714488"/>
            <a:ext cx="3090296" cy="2000264"/>
          </a:xfrm>
          <a:prstGeom prst="rect">
            <a:avLst/>
          </a:prstGeom>
          <a:noFill/>
        </p:spPr>
      </p:pic>
      <p:pic>
        <p:nvPicPr>
          <p:cNvPr id="1027" name="Picture 3" descr="C:\Documents and Settings\user\바탕 화면\원전\hiro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000504"/>
            <a:ext cx="2857499" cy="2143124"/>
          </a:xfrm>
          <a:prstGeom prst="rect">
            <a:avLst/>
          </a:prstGeom>
          <a:noFill/>
        </p:spPr>
      </p:pic>
      <p:sp>
        <p:nvSpPr>
          <p:cNvPr id="16" name="오른쪽으로 구부러진 화살표 15"/>
          <p:cNvSpPr/>
          <p:nvPr/>
        </p:nvSpPr>
        <p:spPr>
          <a:xfrm>
            <a:off x="214282" y="2928934"/>
            <a:ext cx="285752" cy="857256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오른쪽으로 구부러진 화살표 16"/>
          <p:cNvSpPr/>
          <p:nvPr/>
        </p:nvSpPr>
        <p:spPr>
          <a:xfrm>
            <a:off x="214282" y="4429132"/>
            <a:ext cx="285752" cy="857256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98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4288" y="26064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ko-KR" altLang="en-US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051720" y="1484784"/>
            <a:ext cx="6336704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9712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err="1" smtClean="0"/>
              <a:t>후쿠시마</a:t>
            </a:r>
            <a:r>
              <a:rPr lang="ko-KR" altLang="en-US" sz="3200" dirty="0" smtClean="0"/>
              <a:t> 원전 사고의 소비욕구는</a:t>
            </a:r>
            <a:r>
              <a:rPr lang="en-US" altLang="ko-KR" sz="3200" dirty="0" smtClean="0"/>
              <a:t>?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286000" y="3105835"/>
            <a:ext cx="5357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u="sng" dirty="0" smtClean="0"/>
          </a:p>
          <a:p>
            <a:endParaRPr lang="en-US" u="sng" dirty="0" smtClean="0"/>
          </a:p>
          <a:p>
            <a:endParaRPr 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500034" y="3714752"/>
            <a:ext cx="4572032" cy="10715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방사능 누출로 원전에 근접한 마을에 살던 사람들이 집을 떠나 외지로 떠나게 됨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571868" y="1928802"/>
            <a:ext cx="5143536" cy="10001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1. </a:t>
            </a:r>
            <a:r>
              <a:rPr lang="ko-KR" altLang="en-US" dirty="0" smtClean="0">
                <a:solidFill>
                  <a:schemeClr val="tx1"/>
                </a:solidFill>
              </a:rPr>
              <a:t>가족과 친척 동료 애정♥증가</a:t>
            </a:r>
            <a:r>
              <a:rPr lang="en-US" altLang="ko-KR" dirty="0" smtClean="0">
                <a:solidFill>
                  <a:schemeClr val="tx1"/>
                </a:solidFill>
              </a:rPr>
              <a:t>!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2. </a:t>
            </a:r>
            <a:r>
              <a:rPr lang="ko-KR" altLang="en-US" dirty="0" smtClean="0">
                <a:solidFill>
                  <a:schemeClr val="tx1"/>
                </a:solidFill>
              </a:rPr>
              <a:t>가족이 모두 모여 </a:t>
            </a:r>
            <a:r>
              <a:rPr lang="ko-KR" altLang="en-US" dirty="0" err="1" smtClean="0">
                <a:solidFill>
                  <a:schemeClr val="tx1"/>
                </a:solidFill>
              </a:rPr>
              <a:t>먹을수</a:t>
            </a:r>
            <a:r>
              <a:rPr lang="ko-KR" altLang="en-US" dirty="0" smtClean="0">
                <a:solidFill>
                  <a:schemeClr val="tx1"/>
                </a:solidFill>
              </a:rPr>
              <a:t> 있는 전골 </a:t>
            </a:r>
            <a:r>
              <a:rPr lang="en-US" altLang="ko-KR" dirty="0" smtClean="0">
                <a:solidFill>
                  <a:schemeClr val="tx1"/>
                </a:solidFill>
              </a:rPr>
              <a:t>or </a:t>
            </a:r>
            <a:r>
              <a:rPr lang="ko-KR" altLang="en-US" dirty="0" smtClean="0">
                <a:solidFill>
                  <a:schemeClr val="tx1"/>
                </a:solidFill>
              </a:rPr>
              <a:t>찌개 등의 재료 판매량 증가</a:t>
            </a:r>
            <a:r>
              <a:rPr lang="en-US" altLang="ko-KR" dirty="0" smtClean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4" name="굽은 화살표 13"/>
          <p:cNvSpPr/>
          <p:nvPr/>
        </p:nvSpPr>
        <p:spPr>
          <a:xfrm>
            <a:off x="2857488" y="2714620"/>
            <a:ext cx="500066" cy="642942"/>
          </a:xfrm>
          <a:prstGeom prst="ben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050" name="Picture 2" descr="※일본전통음식※ 따끈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857364"/>
            <a:ext cx="1785950" cy="1339462"/>
          </a:xfrm>
          <a:prstGeom prst="rect">
            <a:avLst/>
          </a:prstGeom>
          <a:noFill/>
        </p:spPr>
      </p:pic>
      <p:pic>
        <p:nvPicPr>
          <p:cNvPr id="2052" name="Picture 4" descr="[전골냄비] 일본식 불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3357562"/>
            <a:ext cx="2470911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98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39752" y="83671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6. </a:t>
            </a:r>
            <a:r>
              <a:rPr lang="ko-KR" altLang="en-US" sz="2000" b="1" dirty="0" smtClean="0"/>
              <a:t>현재의 일본 경제</a:t>
            </a:r>
            <a:endParaRPr lang="ko-KR" altLang="en-US" sz="2000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476672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411760" y="1268760"/>
            <a:ext cx="3528392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47399248" descr="EMB000004180d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2285992"/>
            <a:ext cx="4388352" cy="400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줄무늬가 있는 오른쪽 화살표 12"/>
          <p:cNvSpPr/>
          <p:nvPr/>
        </p:nvSpPr>
        <p:spPr>
          <a:xfrm rot="5400000">
            <a:off x="1660901" y="2553885"/>
            <a:ext cx="821537" cy="1571636"/>
          </a:xfrm>
          <a:prstGeom prst="stripedRightArrow">
            <a:avLst>
              <a:gd name="adj1" fmla="val 52709"/>
              <a:gd name="adj2" fmla="val 50392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1876559" y="1052344"/>
            <a:ext cx="461665" cy="30718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accent2">
                    <a:lumMod val="50000"/>
                  </a:schemeClr>
                </a:solidFill>
              </a:rPr>
              <a:t>제 </a:t>
            </a:r>
            <a:r>
              <a:rPr lang="en-US" altLang="ko-KR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ko-KR" altLang="en-US" dirty="0" smtClean="0">
                <a:solidFill>
                  <a:schemeClr val="accent2">
                    <a:lumMod val="50000"/>
                  </a:schemeClr>
                </a:solidFill>
              </a:rPr>
              <a:t>차 세계대전 패전</a:t>
            </a:r>
            <a:endParaRPr lang="ko-KR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876559" y="2552542"/>
            <a:ext cx="461665" cy="30718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accent2">
                    <a:lumMod val="50000"/>
                  </a:schemeClr>
                </a:solidFill>
              </a:rPr>
              <a:t>세계 </a:t>
            </a:r>
            <a:r>
              <a:rPr lang="en-US" altLang="ko-KR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ko-KR" altLang="en-US" dirty="0" smtClean="0">
                <a:solidFill>
                  <a:schemeClr val="accent2">
                    <a:lumMod val="50000"/>
                  </a:schemeClr>
                </a:solidFill>
              </a:rPr>
              <a:t>위 경제대국으로 성장</a:t>
            </a:r>
            <a:endParaRPr lang="ko-KR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1738061" y="4124178"/>
            <a:ext cx="738664" cy="30718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accent2">
                    <a:lumMod val="50000"/>
                  </a:schemeClr>
                </a:solidFill>
              </a:rPr>
              <a:t>1990</a:t>
            </a:r>
            <a:r>
              <a:rPr lang="ko-KR" altLang="en-US" dirty="0" smtClean="0">
                <a:solidFill>
                  <a:schemeClr val="accent2">
                    <a:lumMod val="50000"/>
                  </a:schemeClr>
                </a:solidFill>
              </a:rPr>
              <a:t>년대 초반 버블경제 </a:t>
            </a:r>
            <a:endParaRPr lang="en-US" altLang="ko-K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accent2">
                    <a:lumMod val="50000"/>
                  </a:schemeClr>
                </a:solidFill>
              </a:rPr>
              <a:t>이후 장기불황</a:t>
            </a:r>
            <a:endParaRPr lang="ko-KR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줄무늬가 있는 오른쪽 화살표 18"/>
          <p:cNvSpPr/>
          <p:nvPr/>
        </p:nvSpPr>
        <p:spPr>
          <a:xfrm rot="5400000">
            <a:off x="1660901" y="4054083"/>
            <a:ext cx="821537" cy="1571636"/>
          </a:xfrm>
          <a:prstGeom prst="stripedRightArrow">
            <a:avLst>
              <a:gd name="adj1" fmla="val 52709"/>
              <a:gd name="adj2" fmla="val 50392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4100454" y="-2090363"/>
            <a:ext cx="800219" cy="78581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rgbClr val="C00000"/>
                </a:solidFill>
              </a:rPr>
              <a:t>끝없는 침체</a:t>
            </a:r>
            <a:r>
              <a:rPr lang="en-US" altLang="ko-KR" sz="4000" dirty="0" smtClean="0">
                <a:solidFill>
                  <a:srgbClr val="C00000"/>
                </a:solidFill>
              </a:rPr>
              <a:t>, </a:t>
            </a:r>
            <a:r>
              <a:rPr lang="ko-KR" altLang="en-US" sz="4000" dirty="0" smtClean="0">
                <a:solidFill>
                  <a:srgbClr val="C00000"/>
                </a:solidFill>
              </a:rPr>
              <a:t>일본은 어디로</a:t>
            </a:r>
            <a:r>
              <a:rPr lang="en-US" altLang="ko-KR" sz="4000" dirty="0" smtClean="0">
                <a:solidFill>
                  <a:srgbClr val="C00000"/>
                </a:solidFill>
              </a:rPr>
              <a:t>?</a:t>
            </a:r>
            <a:endParaRPr lang="ko-KR" alt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39752" y="83671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6. </a:t>
            </a:r>
            <a:r>
              <a:rPr lang="ko-KR" altLang="en-US" sz="2000" b="1" dirty="0" smtClean="0"/>
              <a:t>현재의 일본 경제</a:t>
            </a:r>
            <a:endParaRPr lang="ko-KR" altLang="en-US" sz="2000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476672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411760" y="1268760"/>
            <a:ext cx="3528392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674799" y="-317400"/>
            <a:ext cx="3508653" cy="80010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2400" dirty="0" smtClean="0"/>
              <a:t>제조업에 안주하여 정보화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세계화에 뒤처짐</a:t>
            </a:r>
            <a:endParaRPr lang="en-US" altLang="ko-KR" sz="2400" dirty="0" smtClean="0"/>
          </a:p>
          <a:p>
            <a:pPr>
              <a:buFont typeface="Wingdings" pitchFamily="2" charset="2"/>
              <a:buChar char="Ø"/>
            </a:pPr>
            <a:r>
              <a:rPr lang="ko-KR" altLang="en-US" sz="2400" dirty="0" smtClean="0"/>
              <a:t>종신고용제도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연공서열제도와 같은 경직된 구제도로 인한 불합리</a:t>
            </a:r>
            <a:endParaRPr lang="en-US" altLang="ko-KR" sz="2400" dirty="0" smtClean="0"/>
          </a:p>
          <a:p>
            <a:pPr>
              <a:buFont typeface="Wingdings" pitchFamily="2" charset="2"/>
              <a:buChar char="Ø"/>
            </a:pPr>
            <a:r>
              <a:rPr lang="ko-KR" altLang="en-US" sz="2400" dirty="0" smtClean="0"/>
              <a:t>기업의 방만한 경영과 금융기관 부실화</a:t>
            </a:r>
            <a:endParaRPr lang="en-US" altLang="ko-KR" sz="2400" dirty="0" smtClean="0"/>
          </a:p>
          <a:p>
            <a:pPr>
              <a:buFont typeface="Wingdings" pitchFamily="2" charset="2"/>
              <a:buChar char="Ø"/>
            </a:pPr>
            <a:r>
              <a:rPr lang="ko-KR" altLang="en-US" sz="2400" dirty="0" smtClean="0"/>
              <a:t>급속한 고령화로 인한 생산성 저하와 젊은 층의 사회                                                 적 부담 증가</a:t>
            </a:r>
            <a:endParaRPr lang="en-US" altLang="ko-KR" sz="2400" dirty="0" smtClean="0"/>
          </a:p>
          <a:p>
            <a:pPr>
              <a:buFont typeface="Wingdings" pitchFamily="2" charset="2"/>
              <a:buChar char="Ø"/>
            </a:pPr>
            <a:r>
              <a:rPr lang="ko-KR" altLang="en-US" sz="2400" dirty="0" smtClean="0"/>
              <a:t>심각한 재정적자와 막대한 양의 부채</a:t>
            </a:r>
            <a:endParaRPr lang="en-US" altLang="ko-KR" sz="2400" dirty="0" smtClean="0"/>
          </a:p>
          <a:p>
            <a:pPr>
              <a:buFont typeface="Wingdings" pitchFamily="2" charset="2"/>
              <a:buChar char="Ø"/>
            </a:pPr>
            <a:r>
              <a:rPr lang="ko-KR" altLang="en-US" sz="2400" dirty="0" smtClean="0"/>
              <a:t>강한 리더십의 부재와 정부의 무능에 따른 국민의 불신</a:t>
            </a:r>
            <a:endParaRPr lang="en-US" altLang="ko-KR" sz="2400" dirty="0" smtClean="0"/>
          </a:p>
          <a:p>
            <a:pPr>
              <a:buFont typeface="Wingdings" pitchFamily="2" charset="2"/>
              <a:buChar char="Ø"/>
            </a:pPr>
            <a:r>
              <a:rPr lang="ko-KR" altLang="en-US" sz="2400" dirty="0" err="1" smtClean="0"/>
              <a:t>은둔형</a:t>
            </a:r>
            <a:r>
              <a:rPr lang="ko-KR" altLang="en-US" sz="2400" dirty="0" smtClean="0"/>
              <a:t> 외톨이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고독사</a:t>
            </a:r>
            <a:r>
              <a:rPr lang="ko-KR" altLang="en-US" sz="2400" dirty="0" smtClean="0"/>
              <a:t> 등 사회의 각종 병리현상 심화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42153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39752" y="83671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6. </a:t>
            </a:r>
            <a:r>
              <a:rPr lang="ko-KR" altLang="en-US" sz="2000" b="1" dirty="0" smtClean="0"/>
              <a:t>현재의 일본 경제</a:t>
            </a:r>
            <a:endParaRPr lang="ko-KR" altLang="en-US" sz="2000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476672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411760" y="1268760"/>
            <a:ext cx="3528392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0071944"/>
              </p:ext>
            </p:extLst>
          </p:nvPr>
        </p:nvGraphicFramePr>
        <p:xfrm>
          <a:off x="571470" y="2571743"/>
          <a:ext cx="7858179" cy="27146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22597"/>
                <a:gridCol w="1122597"/>
                <a:gridCol w="1122597"/>
                <a:gridCol w="1122597"/>
                <a:gridCol w="1122597"/>
                <a:gridCol w="1122597"/>
                <a:gridCol w="1122597"/>
              </a:tblGrid>
              <a:tr h="58981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</a:rPr>
                        <a:t>연도 및 분기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</a:rPr>
                        <a:t>년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</a:rPr>
                        <a:t>년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874929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2 / 4</a:t>
                      </a:r>
                    </a:p>
                    <a:p>
                      <a:pPr algn="ctr" latinLnBrk="1"/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</a:rPr>
                        <a:t>분기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3 / 4 </a:t>
                      </a:r>
                    </a:p>
                    <a:p>
                      <a:pPr algn="ctr" latinLnBrk="1"/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</a:rPr>
                        <a:t>분기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4 / 4 </a:t>
                      </a:r>
                    </a:p>
                    <a:p>
                      <a:pPr algn="ctr" latinLnBrk="1"/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</a:rPr>
                        <a:t>분기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1 / 4 </a:t>
                      </a:r>
                    </a:p>
                    <a:p>
                      <a:pPr algn="ctr" latinLnBrk="1"/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</a:rPr>
                        <a:t>분기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2 / 4 </a:t>
                      </a:r>
                    </a:p>
                    <a:p>
                      <a:pPr algn="ctr" latinLnBrk="1"/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</a:rPr>
                        <a:t>분기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3 / 4 </a:t>
                      </a:r>
                    </a:p>
                    <a:p>
                      <a:pPr algn="ctr" latinLnBrk="1"/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</a:rPr>
                        <a:t>분기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4989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</a:rPr>
                        <a:t>실질</a:t>
                      </a: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GDP 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</a:rPr>
                        <a:t>성장률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-0.1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-1.1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-2.5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-4.2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1.7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4202668" y="-2416774"/>
            <a:ext cx="738664" cy="84296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FF0000"/>
                </a:solidFill>
              </a:rPr>
              <a:t>일본 실질</a:t>
            </a:r>
            <a:r>
              <a:rPr lang="en-US" altLang="ko-KR" sz="3600" dirty="0" smtClean="0">
                <a:solidFill>
                  <a:srgbClr val="FF0000"/>
                </a:solidFill>
              </a:rPr>
              <a:t>GDP</a:t>
            </a:r>
            <a:r>
              <a:rPr lang="ko-KR" altLang="en-US" sz="3600" dirty="0" smtClean="0">
                <a:solidFill>
                  <a:srgbClr val="FF0000"/>
                </a:solidFill>
              </a:rPr>
              <a:t>성장률</a:t>
            </a:r>
            <a:r>
              <a:rPr lang="en-US" altLang="ko-KR" sz="3600" dirty="0" smtClean="0">
                <a:solidFill>
                  <a:srgbClr val="FF0000"/>
                </a:solidFill>
              </a:rPr>
              <a:t>(2008</a:t>
            </a:r>
            <a:r>
              <a:rPr lang="ko-KR" altLang="en-US" sz="3600" dirty="0" smtClean="0">
                <a:solidFill>
                  <a:srgbClr val="FF0000"/>
                </a:solidFill>
              </a:rPr>
              <a:t>년</a:t>
            </a:r>
            <a:r>
              <a:rPr lang="en-US" altLang="ko-KR" sz="3600" dirty="0" smtClean="0">
                <a:solidFill>
                  <a:srgbClr val="FF0000"/>
                </a:solidFill>
              </a:rPr>
              <a:t>~2009</a:t>
            </a:r>
            <a:r>
              <a:rPr lang="ko-KR" altLang="en-US" sz="3600" dirty="0" smtClean="0">
                <a:solidFill>
                  <a:srgbClr val="FF0000"/>
                </a:solidFill>
              </a:rPr>
              <a:t>년</a:t>
            </a:r>
            <a:r>
              <a:rPr lang="en-US" altLang="ko-KR" sz="3600" dirty="0" smtClean="0">
                <a:solidFill>
                  <a:srgbClr val="FF0000"/>
                </a:solidFill>
              </a:rPr>
              <a:t>)</a:t>
            </a:r>
            <a:endParaRPr lang="ko-KR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7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39752" y="83671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6. </a:t>
            </a:r>
            <a:r>
              <a:rPr lang="ko-KR" altLang="en-US" sz="2000" b="1" dirty="0" smtClean="0"/>
              <a:t>현재의 일본 경제</a:t>
            </a:r>
            <a:endParaRPr lang="ko-KR" altLang="en-US" sz="2000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476672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411760" y="1268760"/>
            <a:ext cx="3528392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8878411"/>
              </p:ext>
            </p:extLst>
          </p:nvPr>
        </p:nvGraphicFramePr>
        <p:xfrm>
          <a:off x="500034" y="2428868"/>
          <a:ext cx="8143932" cy="29289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57322"/>
                <a:gridCol w="1357322"/>
                <a:gridCol w="1357322"/>
                <a:gridCol w="1357322"/>
                <a:gridCol w="1357322"/>
                <a:gridCol w="1357322"/>
              </a:tblGrid>
              <a:tr h="59297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</a:rPr>
                        <a:t>연도 </a:t>
                      </a:r>
                      <a:endParaRPr lang="en-US" altLang="ko-KR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</a:rPr>
                        <a:t>및 분기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</a:rPr>
                        <a:t>년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</a:rPr>
                        <a:t>년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106735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4 / 4 </a:t>
                      </a:r>
                    </a:p>
                    <a:p>
                      <a:pPr algn="ctr" latinLnBrk="1"/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</a:rPr>
                        <a:t>분기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1 / 4 </a:t>
                      </a:r>
                    </a:p>
                    <a:p>
                      <a:pPr algn="ctr" latinLnBrk="1"/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</a:rPr>
                        <a:t>분기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2 / 4 </a:t>
                      </a:r>
                    </a:p>
                    <a:p>
                      <a:pPr algn="ctr" latinLnBrk="1"/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</a:rPr>
                        <a:t>분기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3 / 4 </a:t>
                      </a:r>
                    </a:p>
                    <a:p>
                      <a:pPr algn="ctr" latinLnBrk="1"/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</a:rPr>
                        <a:t>분기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4 / 4 </a:t>
                      </a:r>
                    </a:p>
                    <a:p>
                      <a:pPr algn="ctr" latinLnBrk="1"/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</a:rPr>
                        <a:t>분기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6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</a:rPr>
                        <a:t>실질</a:t>
                      </a:r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GDP</a:t>
                      </a:r>
                    </a:p>
                    <a:p>
                      <a:pPr algn="ctr" latinLnBrk="1"/>
                      <a:r>
                        <a:rPr lang="ko-KR" altLang="en-US" sz="2400" b="0" dirty="0" smtClean="0">
                          <a:solidFill>
                            <a:schemeClr val="tx1"/>
                          </a:solidFill>
                        </a:rPr>
                        <a:t>성장률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1.8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 smtClean="0">
                          <a:solidFill>
                            <a:schemeClr val="tx1"/>
                          </a:solidFill>
                        </a:rPr>
                        <a:t>-0.3</a:t>
                      </a:r>
                      <a:endParaRPr lang="ko-KR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4166950" y="-2305241"/>
            <a:ext cx="738664" cy="85011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0070C0"/>
                </a:solidFill>
              </a:rPr>
              <a:t>일본 실질</a:t>
            </a:r>
            <a:r>
              <a:rPr lang="en-US" altLang="ko-KR" sz="3600" dirty="0" smtClean="0">
                <a:solidFill>
                  <a:srgbClr val="0070C0"/>
                </a:solidFill>
              </a:rPr>
              <a:t>GDP</a:t>
            </a:r>
            <a:r>
              <a:rPr lang="ko-KR" altLang="en-US" sz="3600" dirty="0" smtClean="0">
                <a:solidFill>
                  <a:srgbClr val="0070C0"/>
                </a:solidFill>
              </a:rPr>
              <a:t>성장률</a:t>
            </a:r>
            <a:r>
              <a:rPr lang="en-US" altLang="ko-KR" sz="3600" dirty="0" smtClean="0">
                <a:solidFill>
                  <a:srgbClr val="0070C0"/>
                </a:solidFill>
              </a:rPr>
              <a:t>(2009</a:t>
            </a:r>
            <a:r>
              <a:rPr lang="ko-KR" altLang="en-US" sz="3600" dirty="0" smtClean="0">
                <a:solidFill>
                  <a:srgbClr val="0070C0"/>
                </a:solidFill>
              </a:rPr>
              <a:t>년</a:t>
            </a:r>
            <a:r>
              <a:rPr lang="en-US" altLang="ko-KR" sz="3600" dirty="0" smtClean="0">
                <a:solidFill>
                  <a:srgbClr val="0070C0"/>
                </a:solidFill>
              </a:rPr>
              <a:t>~2010</a:t>
            </a:r>
            <a:r>
              <a:rPr lang="ko-KR" altLang="en-US" sz="3600" dirty="0" smtClean="0">
                <a:solidFill>
                  <a:srgbClr val="0070C0"/>
                </a:solidFill>
              </a:rPr>
              <a:t>년</a:t>
            </a:r>
            <a:r>
              <a:rPr lang="en-US" altLang="ko-KR" sz="3600" dirty="0" smtClean="0">
                <a:solidFill>
                  <a:srgbClr val="0070C0"/>
                </a:solidFill>
              </a:rPr>
              <a:t>)</a:t>
            </a:r>
            <a:endParaRPr lang="ko-KR" alt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5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눈물 방울 4"/>
          <p:cNvSpPr/>
          <p:nvPr/>
        </p:nvSpPr>
        <p:spPr>
          <a:xfrm>
            <a:off x="1475656" y="980728"/>
            <a:ext cx="576064" cy="576064"/>
          </a:xfrm>
          <a:prstGeom prst="teardrop">
            <a:avLst>
              <a:gd name="adj" fmla="val 114089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3</a:t>
            </a:r>
            <a:endParaRPr lang="ko-KR" alt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98072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/>
              <a:t>전전과 전후의 일본인들의 의식변화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611560" y="1772816"/>
            <a:ext cx="8064896" cy="1080120"/>
            <a:chOff x="611560" y="1772816"/>
            <a:chExt cx="8064896" cy="1080120"/>
          </a:xfrm>
        </p:grpSpPr>
        <p:sp>
          <p:nvSpPr>
            <p:cNvPr id="7" name="오각형 6"/>
            <p:cNvSpPr/>
            <p:nvPr/>
          </p:nvSpPr>
          <p:spPr>
            <a:xfrm>
              <a:off x="611560" y="1916832"/>
              <a:ext cx="2664296" cy="936104"/>
            </a:xfrm>
            <a:prstGeom prst="homePlat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제 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1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세대 회사인간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3779912" y="1772816"/>
              <a:ext cx="4896544" cy="108012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1930~1945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년 사이에 태어남</a:t>
              </a:r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가난에서 벗어나기 위해 오로지 </a:t>
              </a:r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일만을 생각하던 세대</a:t>
              </a: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611560" y="3284984"/>
            <a:ext cx="8064896" cy="1080120"/>
            <a:chOff x="611560" y="3284984"/>
            <a:chExt cx="8064896" cy="1080120"/>
          </a:xfrm>
        </p:grpSpPr>
        <p:sp>
          <p:nvSpPr>
            <p:cNvPr id="10" name="오각형 9"/>
            <p:cNvSpPr/>
            <p:nvPr/>
          </p:nvSpPr>
          <p:spPr>
            <a:xfrm>
              <a:off x="611560" y="3356992"/>
              <a:ext cx="2664296" cy="936104"/>
            </a:xfrm>
            <a:prstGeom prst="homePlat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 smtClean="0">
                  <a:solidFill>
                    <a:schemeClr val="tx1"/>
                  </a:solidFill>
                </a:rPr>
                <a:t>단카이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 세대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3779912" y="3284984"/>
              <a:ext cx="4896544" cy="108012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가정을 소중히 여기고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회사는 </a:t>
              </a:r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생계비를 버는 곳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‘마이 홈 주의’증가</a:t>
              </a:r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베이비 붐 세대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39752" y="83671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6. </a:t>
            </a:r>
            <a:r>
              <a:rPr lang="ko-KR" altLang="en-US" sz="2000" b="1" dirty="0" smtClean="0"/>
              <a:t>현재의 일본 경제</a:t>
            </a:r>
            <a:endParaRPr lang="ko-KR" altLang="en-US" sz="2000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476672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411760" y="1268760"/>
            <a:ext cx="3528392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148031872" descr="EMB000004180d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643050"/>
            <a:ext cx="3929090" cy="428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4714877" y="1643051"/>
          <a:ext cx="4143402" cy="428627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81134"/>
                <a:gridCol w="1381134"/>
                <a:gridCol w="1381134"/>
              </a:tblGrid>
              <a:tr h="10943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구분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GDP</a:t>
                      </a:r>
                      <a:r>
                        <a:rPr lang="en-US" altLang="ko-KR" sz="2000" baseline="0" dirty="0" smtClean="0"/>
                        <a:t> 1</a:t>
                      </a:r>
                      <a:r>
                        <a:rPr lang="ko-KR" altLang="en-US" sz="2000" baseline="0" dirty="0" smtClean="0"/>
                        <a:t>인당</a:t>
                      </a:r>
                      <a:r>
                        <a:rPr lang="en-US" altLang="ko-KR" sz="2000" baseline="0" dirty="0" smtClean="0"/>
                        <a:t>(2005</a:t>
                      </a:r>
                      <a:r>
                        <a:rPr lang="ko-KR" altLang="en-US" sz="2000" baseline="0" dirty="0" smtClean="0"/>
                        <a:t>년</a:t>
                      </a:r>
                      <a:r>
                        <a:rPr lang="en-US" altLang="ko-KR" sz="2000" baseline="0" dirty="0" smtClean="0"/>
                        <a:t>)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인구 </a:t>
                      </a:r>
                      <a:r>
                        <a:rPr lang="en-US" altLang="ko-KR" sz="2000" dirty="0" smtClean="0"/>
                        <a:t>(</a:t>
                      </a:r>
                      <a:r>
                        <a:rPr lang="ko-KR" altLang="en-US" sz="2000" dirty="0" smtClean="0"/>
                        <a:t>천명</a:t>
                      </a:r>
                      <a:r>
                        <a:rPr lang="en-US" altLang="ko-KR" sz="2000" dirty="0" smtClean="0"/>
                        <a:t>,</a:t>
                      </a:r>
                      <a:r>
                        <a:rPr lang="ko-KR" altLang="en-US" sz="2000" dirty="0" smtClean="0"/>
                        <a:t> </a:t>
                      </a:r>
                      <a:r>
                        <a:rPr lang="en-US" altLang="ko-KR" sz="2000" dirty="0" smtClean="0"/>
                        <a:t>2005)</a:t>
                      </a:r>
                      <a:endParaRPr lang="ko-KR" altLang="en-US" sz="2000" dirty="0"/>
                    </a:p>
                  </a:txBody>
                  <a:tcPr/>
                </a:tc>
              </a:tr>
              <a:tr h="72957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일본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4554.5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127,768</a:t>
                      </a:r>
                      <a:endParaRPr lang="ko-KR" altLang="en-US" sz="2000" dirty="0"/>
                    </a:p>
                  </a:txBody>
                  <a:tcPr/>
                </a:tc>
              </a:tr>
              <a:tr h="8207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미국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12397.9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296,410</a:t>
                      </a:r>
                      <a:endParaRPr lang="ko-KR" altLang="en-US" sz="2000" dirty="0"/>
                    </a:p>
                  </a:txBody>
                  <a:tcPr/>
                </a:tc>
              </a:tr>
              <a:tr h="8207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중국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2226.1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1,296,075</a:t>
                      </a:r>
                      <a:endParaRPr lang="ko-KR" altLang="en-US" sz="2000" dirty="0"/>
                    </a:p>
                  </a:txBody>
                  <a:tcPr/>
                </a:tc>
              </a:tr>
              <a:tr h="8207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한국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787.6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48,294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634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39752" y="83671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6. </a:t>
            </a:r>
            <a:r>
              <a:rPr lang="ko-KR" altLang="en-US" sz="2000" b="1" dirty="0" smtClean="0"/>
              <a:t>현재의 일본 경제</a:t>
            </a:r>
            <a:endParaRPr lang="ko-KR" altLang="en-US" sz="2000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476672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411760" y="1268760"/>
            <a:ext cx="3528392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47775520" descr="EMB000004180d9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00240"/>
            <a:ext cx="8286808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16200000">
            <a:off x="4238952" y="-2148954"/>
            <a:ext cx="523220" cy="77153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2200" dirty="0" smtClean="0">
                <a:solidFill>
                  <a:srgbClr val="002060"/>
                </a:solidFill>
              </a:rPr>
              <a:t>일본 </a:t>
            </a:r>
            <a:r>
              <a:rPr lang="en-US" altLang="ko-KR" sz="2200" dirty="0" smtClean="0">
                <a:solidFill>
                  <a:srgbClr val="002060"/>
                </a:solidFill>
              </a:rPr>
              <a:t>IT </a:t>
            </a:r>
            <a:r>
              <a:rPr lang="ko-KR" altLang="en-US" sz="2200" dirty="0" smtClean="0">
                <a:solidFill>
                  <a:srgbClr val="002060"/>
                </a:solidFill>
              </a:rPr>
              <a:t>산업 </a:t>
            </a:r>
            <a:r>
              <a:rPr lang="en-US" altLang="ko-KR" sz="2200" dirty="0" smtClean="0">
                <a:solidFill>
                  <a:srgbClr val="002060"/>
                </a:solidFill>
              </a:rPr>
              <a:t>– </a:t>
            </a:r>
            <a:r>
              <a:rPr lang="ko-KR" altLang="en-US" sz="2200" dirty="0" smtClean="0">
                <a:solidFill>
                  <a:srgbClr val="002060"/>
                </a:solidFill>
              </a:rPr>
              <a:t>무너지는 기업들</a:t>
            </a:r>
            <a:r>
              <a:rPr lang="en-US" altLang="ko-KR" sz="2200" dirty="0" smtClean="0">
                <a:solidFill>
                  <a:srgbClr val="002060"/>
                </a:solidFill>
              </a:rPr>
              <a:t>(Sharp, Sony, Panasonic </a:t>
            </a:r>
            <a:r>
              <a:rPr lang="ko-KR" altLang="en-US" sz="2200" dirty="0" smtClean="0">
                <a:solidFill>
                  <a:srgbClr val="002060"/>
                </a:solidFill>
              </a:rPr>
              <a:t>등</a:t>
            </a:r>
            <a:r>
              <a:rPr lang="en-US" altLang="ko-KR" sz="2200" dirty="0" smtClean="0">
                <a:solidFill>
                  <a:srgbClr val="002060"/>
                </a:solidFill>
              </a:rPr>
              <a:t>)</a:t>
            </a:r>
            <a:endParaRPr lang="ko-KR" altLang="en-US" sz="2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043839" y="2048664"/>
            <a:ext cx="984885" cy="8072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2000" dirty="0" smtClean="0"/>
              <a:t>*관련 동영상</a:t>
            </a:r>
          </a:p>
          <a:p>
            <a:r>
              <a:rPr lang="en-US" sz="1400" u="sng" dirty="0" smtClean="0">
                <a:hlinkClick r:id="rId5"/>
              </a:rPr>
              <a:t>http://news.naver.com/main/read.nhn?mode=LPOD&amp;mid=tvh&amp;oid=052&amp;aid=0000392909</a:t>
            </a:r>
            <a:endParaRPr lang="en-US" sz="1400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8559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39752" y="83671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6. </a:t>
            </a:r>
            <a:r>
              <a:rPr lang="ko-KR" altLang="en-US" sz="2000" b="1" dirty="0" smtClean="0"/>
              <a:t>현재의 일본 경제</a:t>
            </a:r>
            <a:endParaRPr lang="ko-KR" altLang="en-US" sz="2000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476672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411760" y="1268760"/>
            <a:ext cx="3528392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09392776" descr="EMB000004180da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2357430"/>
            <a:ext cx="7767744" cy="29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16200000">
            <a:off x="4162008" y="-1947486"/>
            <a:ext cx="677108" cy="75724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ko-KR" altLang="en-US" sz="3200" dirty="0" smtClean="0">
                <a:solidFill>
                  <a:srgbClr val="7030A0"/>
                </a:solidFill>
              </a:rPr>
              <a:t>중국</a:t>
            </a:r>
            <a:r>
              <a:rPr lang="en-US" altLang="ko-KR" sz="3200" dirty="0" smtClean="0">
                <a:solidFill>
                  <a:srgbClr val="7030A0"/>
                </a:solidFill>
              </a:rPr>
              <a:t>, </a:t>
            </a:r>
            <a:r>
              <a:rPr lang="ko-KR" altLang="en-US" sz="3200" dirty="0" smtClean="0">
                <a:solidFill>
                  <a:srgbClr val="7030A0"/>
                </a:solidFill>
              </a:rPr>
              <a:t>일본 제치고 경제규모 세계 </a:t>
            </a:r>
            <a:r>
              <a:rPr lang="en-US" altLang="ko-KR" sz="3200" dirty="0" smtClean="0">
                <a:solidFill>
                  <a:srgbClr val="7030A0"/>
                </a:solidFill>
              </a:rPr>
              <a:t>2</a:t>
            </a:r>
            <a:r>
              <a:rPr lang="ko-KR" altLang="en-US" sz="3200" dirty="0" smtClean="0">
                <a:solidFill>
                  <a:srgbClr val="7030A0"/>
                </a:solidFill>
              </a:rPr>
              <a:t>위로</a:t>
            </a:r>
            <a:r>
              <a:rPr lang="en-US" altLang="ko-KR" sz="3200" dirty="0" smtClean="0">
                <a:solidFill>
                  <a:srgbClr val="7030A0"/>
                </a:solidFill>
              </a:rPr>
              <a:t>!</a:t>
            </a:r>
            <a:endParaRPr lang="ko-KR" altLang="en-US" sz="32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467526" y="5715016"/>
            <a:ext cx="461665" cy="5000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4019627" y="1766797"/>
            <a:ext cx="984885" cy="83098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2000" dirty="0" smtClean="0"/>
              <a:t>*관련 동영상</a:t>
            </a:r>
          </a:p>
          <a:p>
            <a:r>
              <a:rPr lang="en-US" sz="1400" u="sng" dirty="0" smtClean="0">
                <a:hlinkClick r:id="rId5"/>
              </a:rPr>
              <a:t>http://news.naver.com/main/read.nhn?mode=LPOD&amp;mid=tvh&amp;oid=001&amp;aid=0004911513</a:t>
            </a:r>
            <a:endParaRPr lang="en-US" sz="1400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041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39752" y="83671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6. </a:t>
            </a:r>
            <a:r>
              <a:rPr lang="ko-KR" altLang="en-US" sz="2000" b="1" dirty="0" smtClean="0"/>
              <a:t>현재의 일본 경제</a:t>
            </a:r>
            <a:endParaRPr lang="ko-KR" altLang="en-US" sz="2000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476672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411760" y="1268760"/>
            <a:ext cx="3528392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2607737" y="285727"/>
            <a:ext cx="3785652" cy="70009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향후 전망</a:t>
            </a:r>
            <a:r>
              <a:rPr lang="en-US" altLang="ko-KR" dirty="0" smtClean="0"/>
              <a:t>&gt;</a:t>
            </a:r>
          </a:p>
          <a:p>
            <a:r>
              <a:rPr lang="ko-KR" altLang="en-US" dirty="0" smtClean="0"/>
              <a:t>이대로 경기회복</a:t>
            </a:r>
            <a:r>
              <a:rPr lang="en-US" altLang="ko-KR" dirty="0" smtClean="0"/>
              <a:t>(</a:t>
            </a:r>
            <a:r>
              <a:rPr lang="ko-KR" altLang="en-US" dirty="0" smtClean="0"/>
              <a:t>호황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되지 않으면</a:t>
            </a:r>
            <a:r>
              <a:rPr lang="en-US" altLang="ko-KR" dirty="0" smtClean="0"/>
              <a:t>, “</a:t>
            </a:r>
            <a:r>
              <a:rPr lang="ko-KR" altLang="en-US" dirty="0" smtClean="0"/>
              <a:t>잃어버린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이 될 가능성도 있다는 소리도 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이미 그렇게 됐다고 하는 사람들도 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특히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일본경제단체연합회의 연구 기관 </a:t>
            </a:r>
            <a:r>
              <a:rPr lang="en-US" altLang="ko-KR" dirty="0" smtClean="0"/>
              <a:t>"21</a:t>
            </a:r>
            <a:r>
              <a:rPr lang="ko-KR" altLang="en-US" dirty="0" smtClean="0"/>
              <a:t>세기정책연구소</a:t>
            </a:r>
            <a:r>
              <a:rPr lang="en-US" altLang="ko-KR" dirty="0" smtClean="0"/>
              <a:t>"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2012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4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"</a:t>
            </a:r>
            <a:r>
              <a:rPr lang="ko-KR" altLang="en-US" dirty="0" smtClean="0"/>
              <a:t>잃어버린</a:t>
            </a:r>
            <a:r>
              <a:rPr lang="en-US" altLang="ko-KR" dirty="0" smtClean="0"/>
              <a:t>20</a:t>
            </a:r>
            <a:r>
              <a:rPr lang="ko-KR" altLang="en-US" dirty="0" smtClean="0"/>
              <a:t>년의 상황이 이대로 계속된다면 일본은 </a:t>
            </a:r>
            <a:r>
              <a:rPr lang="en-US" altLang="ko-KR" dirty="0" smtClean="0"/>
              <a:t>2030</a:t>
            </a:r>
            <a:r>
              <a:rPr lang="ko-KR" altLang="en-US" dirty="0" smtClean="0"/>
              <a:t>년경에 성장도면에서 한국에 추월되어 더 이상 선진국이 아니게 된다</a:t>
            </a:r>
            <a:r>
              <a:rPr lang="en-US" altLang="ko-KR" dirty="0" smtClean="0"/>
              <a:t>."</a:t>
            </a:r>
            <a:r>
              <a:rPr lang="ko-KR" altLang="en-US" dirty="0" smtClean="0"/>
              <a:t>라고 하는 예측 결과를 내 놓았을 만큼 </a:t>
            </a:r>
            <a:r>
              <a:rPr lang="en-US" altLang="ko-KR" dirty="0" smtClean="0"/>
              <a:t>2011</a:t>
            </a:r>
            <a:r>
              <a:rPr lang="ko-KR" altLang="en-US" dirty="0" smtClean="0"/>
              <a:t>년의 유럽금융불안으로 주가가 폭락하고 일본의 많은 주요기업의 주가는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년 전 주가까지 떨어져 버렸다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주식 관련해서는 이러한 상황을 </a:t>
            </a:r>
            <a:r>
              <a:rPr lang="en-US" altLang="ko-KR" dirty="0" smtClean="0"/>
              <a:t>"</a:t>
            </a:r>
            <a:r>
              <a:rPr lang="ko-KR" altLang="en-US" dirty="0" smtClean="0"/>
              <a:t>잃어버린</a:t>
            </a:r>
            <a:r>
              <a:rPr lang="en-US" altLang="ko-KR" dirty="0" smtClean="0"/>
              <a:t>30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"</a:t>
            </a:r>
            <a:r>
              <a:rPr lang="ko-KR" altLang="en-US" dirty="0" smtClean="0"/>
              <a:t>이라고 부르는 사람도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그렇기에 일본은 경제성장을 목표로 경기회복에 주력하기 위해 최선의 노력을 다해야 하는 과제에 직면해 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308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4288" y="26064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000" dirty="0">
              <a:solidFill>
                <a:schemeClr val="tx1"/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48680"/>
            <a:ext cx="1152128" cy="1152128"/>
          </a:xfrm>
          <a:prstGeom prst="rect">
            <a:avLst/>
          </a:prstGeom>
        </p:spPr>
      </p:pic>
      <p:cxnSp>
        <p:nvCxnSpPr>
          <p:cNvPr id="22" name="직선 연결선 21"/>
          <p:cNvCxnSpPr/>
          <p:nvPr/>
        </p:nvCxnSpPr>
        <p:spPr>
          <a:xfrm>
            <a:off x="2051720" y="1484784"/>
            <a:ext cx="6336704" cy="0"/>
          </a:xfrm>
          <a:prstGeom prst="line">
            <a:avLst/>
          </a:prstGeom>
          <a:ln w="50800" cmpd="dbl">
            <a:solidFill>
              <a:srgbClr val="E68E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9712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/>
              <a:t>참고 자료</a:t>
            </a:r>
            <a:r>
              <a:rPr lang="en-US" altLang="ko-KR" sz="3200" dirty="0" smtClean="0"/>
              <a:t>&amp; </a:t>
            </a:r>
            <a:r>
              <a:rPr lang="ko-KR" altLang="en-US" sz="3200" dirty="0" smtClean="0"/>
              <a:t>사진 출처</a:t>
            </a:r>
            <a:endParaRPr lang="en-US" altLang="ko-KR" sz="3200" dirty="0" smtClean="0"/>
          </a:p>
        </p:txBody>
      </p:sp>
      <p:sp>
        <p:nvSpPr>
          <p:cNvPr id="11" name="직사각형 10"/>
          <p:cNvSpPr/>
          <p:nvPr/>
        </p:nvSpPr>
        <p:spPr>
          <a:xfrm>
            <a:off x="2286000" y="3105835"/>
            <a:ext cx="5357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u="sng" dirty="0" smtClean="0"/>
          </a:p>
          <a:p>
            <a:endParaRPr lang="en-US" u="sng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1643050"/>
            <a:ext cx="792961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000" dirty="0" smtClean="0">
              <a:hlinkClick r:id="rId4"/>
            </a:endParaRPr>
          </a:p>
          <a:p>
            <a:endParaRPr lang="en-US" altLang="ko-KR" sz="1000" dirty="0" smtClean="0">
              <a:hlinkClick r:id="rId4"/>
            </a:endParaRPr>
          </a:p>
          <a:p>
            <a:endParaRPr lang="en-US" altLang="ko-KR" sz="1000" dirty="0" smtClean="0">
              <a:hlinkClick r:id="rId4"/>
            </a:endParaRPr>
          </a:p>
          <a:p>
            <a:endParaRPr lang="en-US" altLang="ko-KR" sz="1000" dirty="0" smtClean="0">
              <a:hlinkClick r:id="rId4"/>
            </a:endParaRPr>
          </a:p>
          <a:p>
            <a:r>
              <a:rPr lang="en-US" altLang="ko-KR" sz="1000" dirty="0" smtClean="0">
                <a:hlinkClick r:id="rId4"/>
              </a:rPr>
              <a:t>http://www.dailygame.co.kr/news/read.php?id=55655</a:t>
            </a:r>
          </a:p>
          <a:p>
            <a:endParaRPr lang="en-US" altLang="ko-KR" sz="1000" dirty="0" smtClean="0">
              <a:hlinkClick r:id="rId4"/>
            </a:endParaRPr>
          </a:p>
          <a:p>
            <a:r>
              <a:rPr lang="en-US" altLang="ko-KR" sz="1000" dirty="0" smtClean="0">
                <a:hlinkClick r:id="rId4"/>
              </a:rPr>
              <a:t>http://www.betanews.net/article/577944</a:t>
            </a:r>
          </a:p>
          <a:p>
            <a:endParaRPr lang="en-US" altLang="ko-KR" sz="1000" dirty="0" smtClean="0">
              <a:hlinkClick r:id="rId4"/>
            </a:endParaRPr>
          </a:p>
          <a:p>
            <a:r>
              <a:rPr lang="en-US" altLang="ko-KR" sz="1000" dirty="0" smtClean="0">
                <a:hlinkClick r:id="rId4"/>
              </a:rPr>
              <a:t>http://animemo.kr/zuntata/textyle/407696</a:t>
            </a:r>
          </a:p>
          <a:p>
            <a:endParaRPr lang="en-US" altLang="ko-KR" sz="1000" dirty="0" smtClean="0">
              <a:hlinkClick r:id="rId4"/>
            </a:endParaRPr>
          </a:p>
          <a:p>
            <a:endParaRPr lang="en-US" altLang="ko-KR" sz="1000" dirty="0" smtClean="0">
              <a:hlinkClick r:id="rId4"/>
            </a:endParaRPr>
          </a:p>
          <a:p>
            <a:r>
              <a:rPr lang="en-US" altLang="ko-KR" sz="1000" dirty="0" smtClean="0">
                <a:hlinkClick r:id="rId4"/>
              </a:rPr>
              <a:t>http://blog.joinsmsn.com/media/folderlistslide.asp?uid=liberum&amp;folder=62&amp;list_id=12893565</a:t>
            </a:r>
            <a:r>
              <a:rPr lang="en-US" altLang="ko-KR" sz="1000" dirty="0" smtClean="0"/>
              <a:t> </a:t>
            </a:r>
            <a:r>
              <a:rPr lang="ko-KR" altLang="en-US" sz="1000" dirty="0" err="1" smtClean="0"/>
              <a:t>아키히토</a:t>
            </a:r>
            <a:r>
              <a:rPr lang="ko-KR" altLang="en-US" sz="1000" dirty="0" smtClean="0"/>
              <a:t> 황태자 결혼식 사진</a:t>
            </a:r>
            <a:endParaRPr lang="en-US" altLang="ko-KR" sz="1000" dirty="0" smtClean="0"/>
          </a:p>
          <a:p>
            <a:endParaRPr lang="en-US" altLang="ko-KR" sz="1000" dirty="0" smtClean="0"/>
          </a:p>
          <a:p>
            <a:endParaRPr lang="en-US" altLang="ko-KR" sz="1000" dirty="0" smtClean="0"/>
          </a:p>
          <a:p>
            <a:endParaRPr lang="en-US" altLang="ko-KR" sz="1000" dirty="0" smtClean="0"/>
          </a:p>
          <a:p>
            <a:endParaRPr lang="en-US" altLang="ko-KR" sz="1000" dirty="0" smtClean="0"/>
          </a:p>
          <a:p>
            <a:endParaRPr lang="en-US" altLang="ko-KR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15498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pink-69529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2" y="2571744"/>
            <a:ext cx="4500562" cy="1214446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61274" y="2714620"/>
            <a:ext cx="4019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Thank You</a:t>
            </a:r>
            <a:endParaRPr lang="ko-KR" altLang="en-US" sz="6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3786190"/>
            <a:ext cx="2863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대구대학교 일본어 일본학과 </a:t>
            </a:r>
            <a:endParaRPr lang="ko-KR" altLang="en-US" sz="16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눈물 방울 4"/>
          <p:cNvSpPr/>
          <p:nvPr/>
        </p:nvSpPr>
        <p:spPr>
          <a:xfrm>
            <a:off x="1979712" y="836712"/>
            <a:ext cx="576064" cy="576064"/>
          </a:xfrm>
          <a:prstGeom prst="teardrop">
            <a:avLst>
              <a:gd name="adj" fmla="val 114089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4</a:t>
            </a:r>
            <a:endParaRPr lang="ko-KR" alt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83671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/>
              <a:t>의식향상에 따른 문제점</a:t>
            </a:r>
          </a:p>
        </p:txBody>
      </p:sp>
      <p:sp>
        <p:nvSpPr>
          <p:cNvPr id="8" name="오각형 7"/>
          <p:cNvSpPr/>
          <p:nvPr/>
        </p:nvSpPr>
        <p:spPr>
          <a:xfrm>
            <a:off x="395536" y="1772816"/>
            <a:ext cx="3312368" cy="1008112"/>
          </a:xfrm>
          <a:prstGeom prst="homePlat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고도성장과 생활안정 이면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851920" y="1844824"/>
            <a:ext cx="4824536" cy="100811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환경파괴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지방의 소외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청소년 문제 등의 후유증이 심각하게 나타남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오각형 10"/>
          <p:cNvSpPr/>
          <p:nvPr/>
        </p:nvSpPr>
        <p:spPr>
          <a:xfrm>
            <a:off x="395536" y="3284984"/>
            <a:ext cx="3312368" cy="1008112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회사인간의 비극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923928" y="3284984"/>
            <a:ext cx="4824536" cy="100811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회사인간들에게서 회사를 앗아가면 무엇이 남는가</a:t>
            </a:r>
            <a:r>
              <a:rPr lang="en-US" altLang="ko-KR" dirty="0" smtClean="0">
                <a:solidFill>
                  <a:schemeClr val="tx1"/>
                </a:solidFill>
              </a:rPr>
              <a:t>?</a:t>
            </a:r>
            <a:endParaRPr lang="ko-KR" altLang="en-US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정년에 취미도 없고</a:t>
            </a:r>
            <a:r>
              <a:rPr lang="en-US" altLang="ko-KR" dirty="0" smtClean="0">
                <a:solidFill>
                  <a:schemeClr val="tx1"/>
                </a:solidFill>
              </a:rPr>
              <a:t>,</a:t>
            </a:r>
            <a:r>
              <a:rPr lang="ko-KR" altLang="en-US" dirty="0" smtClean="0"/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‘</a:t>
            </a:r>
            <a:r>
              <a:rPr lang="ko-KR" altLang="en-US" dirty="0" smtClean="0">
                <a:solidFill>
                  <a:schemeClr val="tx1"/>
                </a:solidFill>
              </a:rPr>
              <a:t>젖은 </a:t>
            </a:r>
            <a:r>
              <a:rPr lang="ko-KR" altLang="en-US" dirty="0" err="1" smtClean="0">
                <a:solidFill>
                  <a:schemeClr val="tx1"/>
                </a:solidFill>
              </a:rPr>
              <a:t>낙엽족</a:t>
            </a:r>
            <a:r>
              <a:rPr lang="en-US" altLang="ko-KR" dirty="0" smtClean="0">
                <a:solidFill>
                  <a:schemeClr val="tx1"/>
                </a:solidFill>
              </a:rPr>
              <a:t>’</a:t>
            </a:r>
            <a:r>
              <a:rPr lang="ko-KR" altLang="en-US" dirty="0" smtClean="0">
                <a:solidFill>
                  <a:schemeClr val="tx1"/>
                </a:solidFill>
              </a:rPr>
              <a:t> 증가</a:t>
            </a:r>
          </a:p>
        </p:txBody>
      </p:sp>
      <p:pic>
        <p:nvPicPr>
          <p:cNvPr id="14" name="그림 13" descr="젖은 낙엽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365104"/>
            <a:ext cx="2129108" cy="2232248"/>
          </a:xfrm>
          <a:prstGeom prst="rect">
            <a:avLst/>
          </a:prstGeom>
        </p:spPr>
      </p:pic>
      <p:pic>
        <p:nvPicPr>
          <p:cNvPr id="15" name="그림 14" descr="젖은 낙엽족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4365104"/>
            <a:ext cx="3816974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눈물 방울 4"/>
          <p:cNvSpPr/>
          <p:nvPr/>
        </p:nvSpPr>
        <p:spPr>
          <a:xfrm>
            <a:off x="1907704" y="1124744"/>
            <a:ext cx="576064" cy="576064"/>
          </a:xfrm>
          <a:prstGeom prst="teardrop">
            <a:avLst>
              <a:gd name="adj" fmla="val 114089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5</a:t>
            </a:r>
            <a:endParaRPr lang="ko-KR" alt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112474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/>
              <a:t>회사인간이 사라지는 이유</a:t>
            </a:r>
            <a:endParaRPr lang="ko-KR" alt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2348880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000" dirty="0" smtClean="0"/>
              <a:t>젊은 층 속에서 회사의 삶의 방식에 반발</a:t>
            </a:r>
            <a:endParaRPr lang="en-US" altLang="ko-KR" sz="2000" dirty="0" smtClean="0"/>
          </a:p>
          <a:p>
            <a:pPr>
              <a:buFont typeface="Arial" pitchFamily="34" charset="0"/>
              <a:buChar char="•"/>
            </a:pPr>
            <a:endParaRPr lang="en-US" altLang="ko-KR" sz="20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2000" dirty="0" smtClean="0"/>
              <a:t>유연한 탈회사인간의 발상을 중시</a:t>
            </a:r>
          </a:p>
          <a:p>
            <a:pPr>
              <a:buFont typeface="Arial" pitchFamily="34" charset="0"/>
              <a:buChar char="•"/>
            </a:pPr>
            <a:endParaRPr lang="en-US" altLang="ko-KR" sz="20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2000" dirty="0" smtClean="0"/>
              <a:t>연공서열에 안주하다가 무능하게 밀려난 회사인간을 보고 </a:t>
            </a:r>
            <a:endParaRPr lang="en-US" altLang="ko-KR" sz="2000" dirty="0" smtClean="0"/>
          </a:p>
          <a:p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중고년층들이</a:t>
            </a:r>
            <a:r>
              <a:rPr lang="ko-KR" altLang="en-US" sz="2000" dirty="0" smtClean="0"/>
              <a:t> 자기 변혁을 시도하기 시작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eautiful-6953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>
          <a:xfrm>
            <a:off x="227534" y="285728"/>
            <a:ext cx="8643998" cy="6286544"/>
          </a:xfrm>
          <a:prstGeom prst="round2DiagRect">
            <a:avLst>
              <a:gd name="adj1" fmla="val 27414"/>
              <a:gd name="adj2" fmla="val 0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43608" y="2204864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000" dirty="0" smtClean="0"/>
              <a:t>고속도로의 건설과 잇달아 개통되는 </a:t>
            </a:r>
            <a:r>
              <a:rPr lang="ko-KR" altLang="en-US" sz="2000" dirty="0" err="1" smtClean="0"/>
              <a:t>신칸센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국내선으로서 대형 제트기의 도입 등 대량 고속교통 시스템이 정비</a:t>
            </a:r>
            <a:endParaRPr lang="en-US" altLang="ko-KR" sz="2000" dirty="0" smtClean="0"/>
          </a:p>
          <a:p>
            <a:pPr>
              <a:buFont typeface="Arial" pitchFamily="34" charset="0"/>
              <a:buChar char="•"/>
            </a:pPr>
            <a:endParaRPr lang="en-US" altLang="ko-KR" sz="20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2000" dirty="0" smtClean="0"/>
              <a:t>통신망의 고도화에 따라 사람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물자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정보의 지역간 교류가 더욱 용이해짐에 따라 그 </a:t>
            </a:r>
            <a:r>
              <a:rPr lang="ko-KR" altLang="en-US" sz="2000" dirty="0" err="1" smtClean="0"/>
              <a:t>교류량도</a:t>
            </a:r>
            <a:r>
              <a:rPr lang="ko-KR" altLang="en-US" sz="2000" dirty="0" smtClean="0"/>
              <a:t> 현저히 증가해 왔다</a:t>
            </a:r>
          </a:p>
          <a:p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112474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/>
              <a:t>전후 일본의 교통 및 통신망</a:t>
            </a:r>
            <a:endParaRPr lang="ko-KR" altLang="en-US" sz="2800" b="1" dirty="0"/>
          </a:p>
        </p:txBody>
      </p:sp>
      <p:sp>
        <p:nvSpPr>
          <p:cNvPr id="7" name="눈물 방울 6"/>
          <p:cNvSpPr/>
          <p:nvPr/>
        </p:nvSpPr>
        <p:spPr>
          <a:xfrm>
            <a:off x="2051720" y="1124744"/>
            <a:ext cx="576064" cy="576064"/>
          </a:xfrm>
          <a:prstGeom prst="teardrop">
            <a:avLst>
              <a:gd name="adj" fmla="val 114089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6</a:t>
            </a:r>
            <a:endParaRPr lang="ko-KR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wordArtVertRtl"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4513</TotalTime>
  <Words>2259</Words>
  <Application>Microsoft Office PowerPoint</Application>
  <PresentationFormat>화면 슬라이드 쇼(4:3)</PresentationFormat>
  <Paragraphs>577</Paragraphs>
  <Slides>65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65</vt:i4>
      </vt:variant>
    </vt:vector>
  </HeadingPairs>
  <TitlesOfParts>
    <vt:vector size="66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전후 일본경제 및 소비문화</dc:title>
  <dc:creator>이경희</dc:creator>
  <cp:lastModifiedBy>user</cp:lastModifiedBy>
  <cp:revision>416</cp:revision>
  <dcterms:created xsi:type="dcterms:W3CDTF">2013-03-29T10:18:18Z</dcterms:created>
  <dcterms:modified xsi:type="dcterms:W3CDTF">2013-05-21T10:13:50Z</dcterms:modified>
</cp:coreProperties>
</file>