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9/30/2017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쇼와 천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4C73C75-8956-4D82-A1B4-2E06D1175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16836"/>
            <a:ext cx="9144000" cy="1470025"/>
          </a:xfrm>
        </p:spPr>
        <p:txBody>
          <a:bodyPr>
            <a:noAutofit/>
          </a:bodyPr>
          <a:lstStyle/>
          <a:p>
            <a:r>
              <a:rPr lang="ko-KR" altLang="en-US" sz="9600" b="1" dirty="0">
                <a:solidFill>
                  <a:srgbClr val="FF0000"/>
                </a:solidFill>
              </a:rPr>
              <a:t>쇼와</a:t>
            </a:r>
            <a:r>
              <a:rPr lang="ko-KR" altLang="en-US" sz="9600" b="1" dirty="0"/>
              <a:t> 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26A65A5B-E522-44F2-8B11-BB29B811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016220"/>
          </a:xfrm>
        </p:spPr>
        <p:txBody>
          <a:bodyPr>
            <a:noAutofit/>
          </a:bodyPr>
          <a:lstStyle/>
          <a:p>
            <a:r>
              <a:rPr lang="en-US" altLang="ko-KR" sz="6000" b="1" dirty="0" smtClean="0">
                <a:solidFill>
                  <a:schemeClr val="tx1"/>
                </a:solidFill>
              </a:rPr>
              <a:t>6</a:t>
            </a:r>
            <a:r>
              <a:rPr lang="ko-KR" altLang="en-US" sz="6000" b="1" dirty="0" smtClean="0">
                <a:solidFill>
                  <a:schemeClr val="tx1"/>
                </a:solidFill>
              </a:rPr>
              <a:t>조</a:t>
            </a:r>
            <a:endParaRPr lang="en-US" altLang="ko-KR" sz="6000" b="1" dirty="0" smtClean="0">
              <a:solidFill>
                <a:schemeClr val="tx1"/>
              </a:solidFill>
            </a:endParaRPr>
          </a:p>
          <a:p>
            <a:r>
              <a:rPr lang="ko-KR" altLang="en-US" sz="6000" b="1" dirty="0" err="1" smtClean="0">
                <a:solidFill>
                  <a:schemeClr val="tx1"/>
                </a:solidFill>
              </a:rPr>
              <a:t>김성</a:t>
            </a:r>
            <a:r>
              <a:rPr lang="en-US" altLang="ko-KR" sz="6000" b="1" dirty="0" smtClean="0">
                <a:solidFill>
                  <a:schemeClr val="tx1"/>
                </a:solidFill>
              </a:rPr>
              <a:t>*,</a:t>
            </a:r>
            <a:r>
              <a:rPr lang="ko-KR" altLang="en-US" sz="6000" b="1" dirty="0" smtClean="0">
                <a:solidFill>
                  <a:schemeClr val="tx1"/>
                </a:solidFill>
              </a:rPr>
              <a:t>조영</a:t>
            </a:r>
            <a:r>
              <a:rPr lang="en-US" altLang="ko-KR" sz="6000" b="1" dirty="0" smtClean="0">
                <a:solidFill>
                  <a:schemeClr val="tx1"/>
                </a:solidFill>
              </a:rPr>
              <a:t>*</a:t>
            </a:r>
            <a:endParaRPr lang="ko-KR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1930</a:t>
            </a:r>
            <a:r>
              <a:rPr lang="ko-KR" altLang="en-US" sz="6600" b="1" dirty="0" smtClean="0"/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중일 전쟁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092E441A-2C8F-4FA4-A229-BBE3B16295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9234" y="1268760"/>
            <a:ext cx="3742840" cy="4320480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302218" y="1772816"/>
            <a:ext cx="4010186" cy="3672408"/>
          </a:xfrm>
          <a:prstGeom prst="wedgeEllipseCallout">
            <a:avLst>
              <a:gd name="adj1" fmla="val 77279"/>
              <a:gd name="adj2" fmla="val -427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이 전쟁을 빌미로 경제를 대폭 회복 하는 거야</a:t>
            </a:r>
            <a:r>
              <a:rPr lang="en-US" altLang="ko-KR" sz="4000" b="1" dirty="0" smtClean="0"/>
              <a:t>!</a:t>
            </a:r>
            <a:endParaRPr lang="ko-KR" altLang="en-US" sz="4000" b="1" dirty="0"/>
          </a:p>
        </p:txBody>
      </p:sp>
      <p:sp>
        <p:nvSpPr>
          <p:cNvPr id="6" name="제목 1">
            <a:extLst>
              <a:ext uri="{FF2B5EF4-FFF2-40B4-BE49-F238E27FC236}">
                <a16:creationId xmlns="" xmlns:a16="http://schemas.microsoft.com/office/drawing/2014/main" id="{DB6C0743-15F4-4E87-BD82-5AAF988064FB}"/>
              </a:ext>
            </a:extLst>
          </p:cNvPr>
          <p:cNvSpPr txBox="1">
            <a:spLocks/>
          </p:cNvSpPr>
          <p:nvPr/>
        </p:nvSpPr>
        <p:spPr>
          <a:xfrm>
            <a:off x="4742482" y="5679706"/>
            <a:ext cx="3673098" cy="795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 b="1" dirty="0">
                <a:solidFill>
                  <a:srgbClr val="0000CC"/>
                </a:solidFill>
              </a:rPr>
              <a:t>중일전쟁 </a:t>
            </a:r>
            <a:endParaRPr lang="en-US" altLang="ko-KR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포츠담회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05" y="1775051"/>
            <a:ext cx="4381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>
            <a:extLst>
              <a:ext uri="{FF2B5EF4-FFF2-40B4-BE49-F238E27FC236}">
                <a16:creationId xmlns="" xmlns:a16="http://schemas.microsoft.com/office/drawing/2014/main" id="{8047B1B3-E048-4A8D-93BB-2CF45510AB7F}"/>
              </a:ext>
            </a:extLst>
          </p:cNvPr>
          <p:cNvSpPr txBox="1">
            <a:spLocks/>
          </p:cNvSpPr>
          <p:nvPr/>
        </p:nvSpPr>
        <p:spPr>
          <a:xfrm>
            <a:off x="467544" y="5807987"/>
            <a:ext cx="4176464" cy="751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포츠담 회의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108486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1930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태평양전쟁</a:t>
            </a:r>
            <a:endParaRPr lang="en-US" altLang="ko-KR" sz="6600" b="1" dirty="0" smtClean="0">
              <a:solidFill>
                <a:srgbClr val="FF0000"/>
              </a:solidFill>
            </a:endParaRPr>
          </a:p>
        </p:txBody>
      </p:sp>
      <p:grpSp>
        <p:nvGrpSpPr>
          <p:cNvPr id="2" name="그룹 19"/>
          <p:cNvGrpSpPr/>
          <p:nvPr/>
        </p:nvGrpSpPr>
        <p:grpSpPr>
          <a:xfrm rot="707907">
            <a:off x="3941308" y="1152364"/>
            <a:ext cx="5065878" cy="3845367"/>
            <a:chOff x="7576458" y="1131376"/>
            <a:chExt cx="7622214" cy="3409627"/>
          </a:xfrm>
        </p:grpSpPr>
        <p:sp>
          <p:nvSpPr>
            <p:cNvPr id="19" name="타원형 설명선 18"/>
            <p:cNvSpPr/>
            <p:nvPr/>
          </p:nvSpPr>
          <p:spPr>
            <a:xfrm>
              <a:off x="7576458" y="1131376"/>
              <a:ext cx="7622214" cy="3409627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272" y="1658120"/>
              <a:ext cx="6906709" cy="270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 smtClean="0"/>
                <a:t>항복을 하든지 아니면 멸망에 직면하든지 </a:t>
              </a:r>
              <a:endParaRPr lang="en-US" altLang="ko-KR" sz="4800" b="1" dirty="0" smtClean="0"/>
            </a:p>
            <a:p>
              <a:pPr algn="ctr"/>
              <a:r>
                <a:rPr lang="ko-KR" altLang="en-US" sz="4800" b="1" dirty="0" smtClean="0"/>
                <a:t>택하시오</a:t>
              </a:r>
              <a:r>
                <a:rPr lang="en-US" altLang="ko-KR" sz="4800" b="1" dirty="0" smtClean="0"/>
                <a:t>!</a:t>
              </a:r>
              <a:endParaRPr lang="ko-KR" altLang="en-US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158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1930</a:t>
            </a:r>
            <a:r>
              <a:rPr lang="ko-KR" altLang="en-US" sz="6600" b="1" dirty="0" smtClean="0"/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태평양전쟁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내용 개체 틀 4">
            <a:extLst>
              <a:ext uri="{FF2B5EF4-FFF2-40B4-BE49-F238E27FC236}">
                <a16:creationId xmlns="" xmlns:a16="http://schemas.microsoft.com/office/drawing/2014/main" id="{18C50CE4-A482-45C1-B242-5E54DFEF58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718" y="1486732"/>
            <a:ext cx="4204268" cy="3833349"/>
          </a:xfrm>
          <a:prstGeom prst="rect">
            <a:avLst/>
          </a:prstGeom>
        </p:spPr>
      </p:pic>
      <p:grpSp>
        <p:nvGrpSpPr>
          <p:cNvPr id="3" name="그룹 4"/>
          <p:cNvGrpSpPr/>
          <p:nvPr/>
        </p:nvGrpSpPr>
        <p:grpSpPr>
          <a:xfrm>
            <a:off x="5002768" y="1124744"/>
            <a:ext cx="3902528" cy="4842103"/>
            <a:chOff x="6988629" y="2139043"/>
            <a:chExt cx="5203371" cy="3804557"/>
          </a:xfrm>
        </p:grpSpPr>
        <p:sp>
          <p:nvSpPr>
            <p:cNvPr id="6" name="폭발 1 5"/>
            <p:cNvSpPr/>
            <p:nvPr/>
          </p:nvSpPr>
          <p:spPr>
            <a:xfrm>
              <a:off x="6988629" y="2139043"/>
              <a:ext cx="5203371" cy="3804557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0389" y="3475690"/>
              <a:ext cx="4068022" cy="149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rgbClr val="FF0000"/>
                  </a:solidFill>
                </a:rPr>
                <a:t>원자폭탄 투하</a:t>
              </a:r>
              <a:endParaRPr lang="ko-KR" alt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제목 1">
            <a:extLst>
              <a:ext uri="{FF2B5EF4-FFF2-40B4-BE49-F238E27FC236}">
                <a16:creationId xmlns="" xmlns:a16="http://schemas.microsoft.com/office/drawing/2014/main" id="{8047B1B3-E048-4A8D-93BB-2CF45510AB7F}"/>
              </a:ext>
            </a:extLst>
          </p:cNvPr>
          <p:cNvSpPr txBox="1">
            <a:spLocks/>
          </p:cNvSpPr>
          <p:nvPr/>
        </p:nvSpPr>
        <p:spPr>
          <a:xfrm>
            <a:off x="579110" y="5599930"/>
            <a:ext cx="4058758" cy="686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히로시마 원폭 돔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9EC609F-E076-4A85-825F-CF9F9C30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16" y="5813988"/>
            <a:ext cx="7723735" cy="424070"/>
          </a:xfrm>
        </p:spPr>
        <p:txBody>
          <a:bodyPr>
            <a:noAutofit/>
          </a:bodyPr>
          <a:lstStyle/>
          <a:p>
            <a:pPr algn="ctr"/>
            <a:r>
              <a:rPr lang="ko-KR" altLang="en-US" sz="6000" b="1" dirty="0" smtClean="0">
                <a:solidFill>
                  <a:srgbClr val="0000CC"/>
                </a:solidFill>
              </a:rPr>
              <a:t>맥아더 </a:t>
            </a:r>
            <a:r>
              <a:rPr lang="ko-KR" altLang="en-US" sz="6000" b="1" dirty="0">
                <a:solidFill>
                  <a:srgbClr val="0000CC"/>
                </a:solidFill>
              </a:rPr>
              <a:t>장군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81508414-5B45-433B-9686-EAE53043B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919" y="1363846"/>
            <a:ext cx="7706532" cy="4045062"/>
          </a:xfr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" y="123984"/>
            <a:ext cx="91439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1940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패전 후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 일본</a:t>
            </a:r>
            <a:endParaRPr lang="en-US" altLang="ko-KR" sz="6600" b="1" dirty="0" smtClean="0">
              <a:solidFill>
                <a:schemeClr val="tx1"/>
              </a:solidFill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6160337" y="1565329"/>
            <a:ext cx="2766687" cy="3022169"/>
          </a:xfrm>
          <a:prstGeom prst="wedgeEllipseCallout">
            <a:avLst>
              <a:gd name="adj1" fmla="val -69583"/>
              <a:gd name="adj2" fmla="val -112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/>
              <a:t>이제 일본은 우리가 통치한다</a:t>
            </a:r>
            <a:r>
              <a:rPr lang="en-US" altLang="ko-KR" sz="3600" b="1" dirty="0" smtClean="0"/>
              <a:t>!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53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667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패전 후 일본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A6DA97A1-CA81-4F64-B860-C236319DE9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068" y="1393619"/>
            <a:ext cx="8090115" cy="4061787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="" xmlns:a16="http://schemas.microsoft.com/office/drawing/2014/main" id="{C7111092-D237-40DD-9247-FC9119345D9A}"/>
              </a:ext>
            </a:extLst>
          </p:cNvPr>
          <p:cNvSpPr txBox="1">
            <a:spLocks/>
          </p:cNvSpPr>
          <p:nvPr/>
        </p:nvSpPr>
        <p:spPr>
          <a:xfrm>
            <a:off x="601058" y="5906434"/>
            <a:ext cx="8023748" cy="424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도쿄에 진주한 연합군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667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패전 후 일본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아라히토카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265" y="1234381"/>
            <a:ext cx="6892871" cy="40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="" xmlns:a16="http://schemas.microsoft.com/office/drawing/2014/main" id="{B9EC609F-E076-4A85-825F-CF9F9C3097B3}"/>
              </a:ext>
            </a:extLst>
          </p:cNvPr>
          <p:cNvSpPr txBox="1">
            <a:spLocks/>
          </p:cNvSpPr>
          <p:nvPr/>
        </p:nvSpPr>
        <p:spPr>
          <a:xfrm>
            <a:off x="1005517" y="5779347"/>
            <a:ext cx="6898619" cy="424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b="1" dirty="0" err="1" smtClean="0">
                <a:solidFill>
                  <a:schemeClr val="tx1"/>
                </a:solidFill>
              </a:rPr>
              <a:t>아라히토카미</a:t>
            </a:r>
            <a:r>
              <a:rPr lang="ko-KR" altLang="en-US" sz="4800" b="1" dirty="0" smtClean="0">
                <a:solidFill>
                  <a:schemeClr val="tx1"/>
                </a:solidFill>
              </a:rPr>
              <a:t> 선</a:t>
            </a:r>
            <a:r>
              <a:rPr lang="ko-KR" altLang="en-US" sz="4800" b="1" dirty="0">
                <a:solidFill>
                  <a:schemeClr val="tx1"/>
                </a:solidFill>
              </a:rPr>
              <a:t>언</a:t>
            </a:r>
          </a:p>
        </p:txBody>
      </p:sp>
      <p:sp>
        <p:nvSpPr>
          <p:cNvPr id="7" name="타원형 설명선 6"/>
          <p:cNvSpPr/>
          <p:nvPr/>
        </p:nvSpPr>
        <p:spPr>
          <a:xfrm rot="10800000">
            <a:off x="251520" y="1358249"/>
            <a:ext cx="3328594" cy="2718822"/>
          </a:xfrm>
          <a:prstGeom prst="wedgeEllipseCallout">
            <a:avLst>
              <a:gd name="adj1" fmla="val -69583"/>
              <a:gd name="adj2" fmla="val -112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42" y="1906293"/>
            <a:ext cx="283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난 이제 더 이상 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신</a:t>
            </a:r>
            <a:r>
              <a:rPr lang="ko-KR" altLang="en-US" sz="3600" b="1" dirty="0" smtClean="0"/>
              <a:t>이 아니에요 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9A4F75F-DF2B-40B5-A0F7-1C82BF37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923727"/>
            <a:ext cx="4576739" cy="601617"/>
          </a:xfrm>
        </p:spPr>
        <p:txBody>
          <a:bodyPr>
            <a:no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여성</a:t>
            </a:r>
            <a:r>
              <a:rPr lang="ko-KR" altLang="en-US" b="1" dirty="0"/>
              <a:t>의 </a:t>
            </a:r>
            <a:r>
              <a:rPr lang="ko-KR" altLang="en-US" b="1" dirty="0">
                <a:solidFill>
                  <a:srgbClr val="FF0000"/>
                </a:solidFill>
              </a:rPr>
              <a:t>보통선거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85CEB3FD-B233-467B-92FB-E5CD5C2CD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55" y="1425844"/>
            <a:ext cx="4231037" cy="4379419"/>
          </a:xfr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0" y="139482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1940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년대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일본의 발전</a:t>
            </a:r>
            <a:endParaRPr lang="en-US" altLang="ko-KR" sz="6600" b="1" dirty="0" smtClean="0">
              <a:solidFill>
                <a:srgbClr val="0000CC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52170" y="1527814"/>
            <a:ext cx="3694007" cy="3802371"/>
            <a:chOff x="5052170" y="1527814"/>
            <a:chExt cx="3694007" cy="3802371"/>
          </a:xfrm>
        </p:grpSpPr>
        <p:sp>
          <p:nvSpPr>
            <p:cNvPr id="3" name="타원형 설명선 2"/>
            <p:cNvSpPr/>
            <p:nvPr/>
          </p:nvSpPr>
          <p:spPr>
            <a:xfrm rot="1927596">
              <a:off x="5052170" y="1527814"/>
              <a:ext cx="3694007" cy="3802371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4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0112" y="1844824"/>
              <a:ext cx="259228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이제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모두</a:t>
              </a:r>
              <a:r>
                <a:rPr lang="ko-KR" altLang="en-US" sz="4400" b="1" dirty="0" smtClean="0"/>
                <a:t>가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선거권</a:t>
              </a:r>
              <a:r>
                <a:rPr lang="ko-KR" altLang="en-US" sz="4400" b="1" dirty="0" smtClean="0"/>
                <a:t>을 가졌어</a:t>
              </a:r>
              <a:r>
                <a:rPr lang="en-US" altLang="ko-KR" sz="4400" b="1" dirty="0" smtClean="0"/>
                <a:t>!</a:t>
              </a: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998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1940</a:t>
            </a:r>
            <a:r>
              <a:rPr lang="ko-KR" altLang="en-US" sz="6600" b="1" dirty="0" smtClean="0"/>
              <a:t>년대 일본의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발전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C:\Users\user\Desktop\국제 군사재판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1858"/>
            <a:ext cx="7128791" cy="45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="" xmlns:a16="http://schemas.microsoft.com/office/drawing/2014/main" id="{09A4F75F-DF2B-40B5-A0F7-1C82BF371B37}"/>
              </a:ext>
            </a:extLst>
          </p:cNvPr>
          <p:cNvSpPr txBox="1">
            <a:spLocks/>
          </p:cNvSpPr>
          <p:nvPr/>
        </p:nvSpPr>
        <p:spPr>
          <a:xfrm>
            <a:off x="2374630" y="6021288"/>
            <a:ext cx="4429618" cy="601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b="1" dirty="0" smtClean="0">
                <a:solidFill>
                  <a:srgbClr val="0000CC"/>
                </a:solidFill>
              </a:rPr>
              <a:t>국제 군사 재판</a:t>
            </a:r>
            <a:endParaRPr lang="ko-KR" altLang="en-US" sz="4800" b="1" dirty="0">
              <a:solidFill>
                <a:srgbClr val="0000CC"/>
              </a:solidFill>
            </a:endParaRPr>
          </a:p>
        </p:txBody>
      </p:sp>
      <p:grpSp>
        <p:nvGrpSpPr>
          <p:cNvPr id="3" name="그룹 7"/>
          <p:cNvGrpSpPr/>
          <p:nvPr/>
        </p:nvGrpSpPr>
        <p:grpSpPr>
          <a:xfrm>
            <a:off x="1043608" y="980729"/>
            <a:ext cx="6840760" cy="4608512"/>
            <a:chOff x="2355742" y="1208868"/>
            <a:chExt cx="7609668" cy="4293029"/>
          </a:xfrm>
        </p:grpSpPr>
        <p:sp>
          <p:nvSpPr>
            <p:cNvPr id="6" name="폭발 1 5"/>
            <p:cNvSpPr/>
            <p:nvPr/>
          </p:nvSpPr>
          <p:spPr>
            <a:xfrm>
              <a:off x="2355742" y="1208868"/>
              <a:ext cx="7609668" cy="4293029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0817" y="2080889"/>
              <a:ext cx="4912963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 smtClean="0">
                  <a:solidFill>
                    <a:srgbClr val="FF0000"/>
                  </a:solidFill>
                </a:rPr>
                <a:t>전쟁 주도자 다 나와</a:t>
              </a:r>
              <a:r>
                <a:rPr lang="en-US" altLang="ko-KR" sz="6600" b="1" dirty="0" smtClean="0">
                  <a:solidFill>
                    <a:srgbClr val="FF0000"/>
                  </a:solidFill>
                </a:rPr>
                <a:t>!</a:t>
              </a:r>
              <a:endParaRPr lang="ko-KR" altLang="en-US" sz="6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549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1940</a:t>
            </a:r>
            <a:r>
              <a:rPr lang="ko-KR" altLang="en-US" sz="6600" b="1" dirty="0" smtClean="0"/>
              <a:t>년대 일본의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발전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C:\Users\user\Desktop\맥아더 장군과 쇼와 천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61" y="1460411"/>
            <a:ext cx="4277531" cy="39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="" xmlns:a16="http://schemas.microsoft.com/office/drawing/2014/main" id="{09A4F75F-DF2B-40B5-A0F7-1C82BF371B37}"/>
              </a:ext>
            </a:extLst>
          </p:cNvPr>
          <p:cNvSpPr txBox="1">
            <a:spLocks/>
          </p:cNvSpPr>
          <p:nvPr/>
        </p:nvSpPr>
        <p:spPr>
          <a:xfrm>
            <a:off x="115133" y="5906302"/>
            <a:ext cx="4697096" cy="601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200" b="1" dirty="0">
                <a:solidFill>
                  <a:schemeClr val="tx1"/>
                </a:solidFill>
              </a:rPr>
              <a:t>맥아더 장군과 </a:t>
            </a:r>
            <a:endParaRPr lang="en-US" altLang="ko-KR" sz="4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4200" b="1" dirty="0" smtClean="0">
                <a:solidFill>
                  <a:schemeClr val="tx1"/>
                </a:solidFill>
              </a:rPr>
              <a:t>쇼와 </a:t>
            </a:r>
            <a:r>
              <a:rPr lang="ko-KR" altLang="en-US" sz="4200" b="1" dirty="0">
                <a:solidFill>
                  <a:schemeClr val="tx1"/>
                </a:solidFill>
              </a:rPr>
              <a:t>천황</a:t>
            </a:r>
          </a:p>
        </p:txBody>
      </p:sp>
      <p:grpSp>
        <p:nvGrpSpPr>
          <p:cNvPr id="3" name="그룹 7"/>
          <p:cNvGrpSpPr/>
          <p:nvPr/>
        </p:nvGrpSpPr>
        <p:grpSpPr>
          <a:xfrm rot="5400000">
            <a:off x="4495849" y="1704952"/>
            <a:ext cx="5075152" cy="4202769"/>
            <a:chOff x="6571285" y="1246267"/>
            <a:chExt cx="5434739" cy="4147142"/>
          </a:xfrm>
        </p:grpSpPr>
        <p:sp>
          <p:nvSpPr>
            <p:cNvPr id="6" name="타원형 설명선 5"/>
            <p:cNvSpPr/>
            <p:nvPr/>
          </p:nvSpPr>
          <p:spPr>
            <a:xfrm>
              <a:off x="6571285" y="1456844"/>
              <a:ext cx="5434739" cy="3936565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7599194" y="1000644"/>
              <a:ext cx="3661504" cy="415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800" b="1" dirty="0" smtClean="0"/>
                <a:t>신앙의 자유</a:t>
              </a:r>
              <a:r>
                <a:rPr lang="en-US" altLang="ko-KR" sz="3800" b="1" dirty="0" smtClean="0"/>
                <a:t>, </a:t>
              </a:r>
              <a:r>
                <a:rPr lang="ko-KR" altLang="en-US" sz="3800" b="1" dirty="0" smtClean="0"/>
                <a:t>노동 조합법 제정</a:t>
              </a:r>
              <a:r>
                <a:rPr lang="en-US" altLang="ko-KR" sz="3800" b="1" dirty="0" smtClean="0"/>
                <a:t>, </a:t>
              </a:r>
              <a:r>
                <a:rPr lang="ko-KR" altLang="en-US" sz="3800" b="1" dirty="0" smtClean="0"/>
                <a:t>국군주의 폐지</a:t>
              </a:r>
              <a:r>
                <a:rPr lang="en-US" altLang="ko-KR" sz="3800" b="1" dirty="0" smtClean="0"/>
                <a:t>, </a:t>
              </a:r>
              <a:r>
                <a:rPr lang="ko-KR" altLang="en-US" sz="3800" b="1" dirty="0" smtClean="0"/>
                <a:t>농지 개혁</a:t>
              </a:r>
              <a:r>
                <a:rPr lang="en-US" altLang="ko-KR" sz="3800" b="1" dirty="0" smtClean="0"/>
                <a:t>…. </a:t>
              </a:r>
              <a:r>
                <a:rPr lang="ko-KR" altLang="en-US" sz="3800" b="1" dirty="0" smtClean="0"/>
                <a:t>아직도 할 게 많군</a:t>
              </a:r>
              <a:r>
                <a:rPr lang="en-US" altLang="ko-KR" sz="3800" b="1" dirty="0" smtClean="0"/>
                <a:t>.</a:t>
              </a:r>
              <a:endParaRPr lang="ko-KR" altLang="en-US" sz="3800" b="1" dirty="0" smtClean="0"/>
            </a:p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조민정\Desktop\21401454조영화\쇼와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목차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0" y="1152128"/>
            <a:ext cx="9144000" cy="587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AutoNum type="arabicPeriod"/>
            </a:pPr>
            <a:r>
              <a:rPr lang="ko-KR" altLang="en-US" sz="3600" b="1" dirty="0" smtClean="0"/>
              <a:t>만주사변에서 시작되는 군국주의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중일전쟁과</a:t>
            </a:r>
            <a:r>
              <a:rPr lang="en-US" altLang="ko-KR" sz="3600" b="1" dirty="0" smtClean="0"/>
              <a:t> </a:t>
            </a:r>
            <a:r>
              <a:rPr lang="ko-KR" altLang="en-US" sz="3600" b="1" dirty="0" err="1" smtClean="0"/>
              <a:t>난징</a:t>
            </a:r>
            <a:r>
              <a:rPr lang="ko-KR" altLang="en-US" sz="3600" b="1" dirty="0" smtClean="0"/>
              <a:t> 대학살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3. </a:t>
            </a:r>
            <a:r>
              <a:rPr lang="ko-KR" altLang="en-US" sz="3600" b="1" dirty="0" smtClean="0"/>
              <a:t>영</a:t>
            </a:r>
            <a:r>
              <a:rPr lang="en-US" altLang="ko-KR" sz="3600" b="1" dirty="0" smtClean="0"/>
              <a:t>,</a:t>
            </a:r>
            <a:r>
              <a:rPr lang="ko-KR" altLang="en-US" sz="3600" b="1" dirty="0" smtClean="0"/>
              <a:t>미에 대한 감정악화와</a:t>
            </a:r>
            <a:r>
              <a:rPr lang="en-US" altLang="ko-KR" sz="3600" b="1" dirty="0" smtClean="0"/>
              <a:t> </a:t>
            </a:r>
          </a:p>
          <a:p>
            <a:pPr marL="0" indent="0" algn="ctr">
              <a:buNone/>
            </a:pPr>
            <a:r>
              <a:rPr lang="ko-KR" altLang="en-US" sz="3600" b="1" dirty="0" smtClean="0"/>
              <a:t>계속되는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전쟁준비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4. </a:t>
            </a:r>
            <a:r>
              <a:rPr lang="ko-KR" altLang="en-US" sz="3600" b="1" dirty="0" smtClean="0"/>
              <a:t>쇼와 </a:t>
            </a:r>
            <a:r>
              <a:rPr lang="en-US" altLang="ko-KR" sz="3600" b="1" dirty="0" smtClean="0"/>
              <a:t>14</a:t>
            </a:r>
            <a:r>
              <a:rPr lang="ko-KR" altLang="en-US" sz="3600" b="1" dirty="0" smtClean="0"/>
              <a:t>년 일본 국내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국외적 문제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5. </a:t>
            </a:r>
            <a:r>
              <a:rPr lang="ko-KR" altLang="en-US" sz="3600" b="1" dirty="0" smtClean="0"/>
              <a:t>삼국동맹결성과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ko-KR" altLang="en-US" sz="3600" b="1" dirty="0" smtClean="0"/>
              <a:t> 세계</a:t>
            </a:r>
            <a:r>
              <a:rPr lang="en-US" altLang="ko-KR" sz="3600" b="1" dirty="0" smtClean="0"/>
              <a:t>2</a:t>
            </a:r>
            <a:r>
              <a:rPr lang="ko-KR" altLang="en-US" sz="3600" b="1" dirty="0" smtClean="0"/>
              <a:t>차 대전 발발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 태평양전쟁과 그 끝</a:t>
            </a:r>
          </a:p>
          <a:p>
            <a:pPr marL="0" indent="0" algn="ctr">
              <a:buNone/>
            </a:pPr>
            <a:endParaRPr lang="ko-KR" alt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o-KR" alt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o-KR" alt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o-KR" altLang="en-US" dirty="0" smtClean="0">
              <a:solidFill>
                <a:srgbClr val="FF0000"/>
              </a:solidFill>
            </a:endParaRPr>
          </a:p>
          <a:p>
            <a:pPr marL="514350" indent="-514350" algn="ctr">
              <a:buFont typeface="Arial" pitchFamily="34" charset="0"/>
              <a:buAutoNum type="arabicPeriod"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407696" y="5906067"/>
            <a:ext cx="2736304" cy="928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1500" dirty="0" smtClean="0">
                <a:solidFill>
                  <a:schemeClr val="bg1"/>
                </a:solidFill>
              </a:rPr>
              <a:t>중국어중국학과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ko-KR" sz="1500" dirty="0" smtClean="0">
                <a:solidFill>
                  <a:schemeClr val="bg1"/>
                </a:solidFill>
              </a:rPr>
              <a:t>21401454</a:t>
            </a:r>
          </a:p>
          <a:p>
            <a:pPr marL="0" indent="0" algn="ctr">
              <a:buFont typeface="Arial" pitchFamily="34" charset="0"/>
              <a:buNone/>
            </a:pPr>
            <a:r>
              <a:rPr lang="ko-KR" altLang="en-US" sz="1500" dirty="0" smtClean="0">
                <a:solidFill>
                  <a:schemeClr val="bg1"/>
                </a:solidFill>
              </a:rPr>
              <a:t>조영</a:t>
            </a:r>
            <a:r>
              <a:rPr lang="ko-KR" altLang="en-US" sz="1500" dirty="0">
                <a:solidFill>
                  <a:schemeClr val="bg1"/>
                </a:solidFill>
              </a:rPr>
              <a:t>화</a:t>
            </a:r>
            <a:endParaRPr lang="en-US" altLang="ko-KR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1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C535A50-E086-479F-A662-5CD4F3CC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7DC48D5-D0FC-4F92-A59E-58671F2D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1349"/>
            <a:ext cx="9144000" cy="4525963"/>
          </a:xfrm>
        </p:spPr>
        <p:txBody>
          <a:bodyPr>
            <a:normAutofit/>
          </a:bodyPr>
          <a:lstStyle/>
          <a:p>
            <a:r>
              <a:rPr lang="ko-KR" altLang="en-US" sz="6600" dirty="0"/>
              <a:t>쇼와 </a:t>
            </a:r>
            <a:r>
              <a:rPr lang="ko-KR" altLang="en-US" sz="6600" dirty="0" smtClean="0"/>
              <a:t>시대 란</a:t>
            </a:r>
            <a:r>
              <a:rPr lang="en-US" altLang="ko-KR" sz="6600" dirty="0" smtClean="0"/>
              <a:t>?</a:t>
            </a:r>
            <a:endParaRPr lang="en-US" altLang="ko-KR" sz="6600" dirty="0"/>
          </a:p>
          <a:p>
            <a:r>
              <a:rPr lang="ko-KR" altLang="en-US" sz="6600" dirty="0" smtClean="0"/>
              <a:t>쇼와 시대의 주요 사건</a:t>
            </a:r>
            <a:endParaRPr lang="en-US" altLang="ko-KR" sz="6600" dirty="0" smtClean="0"/>
          </a:p>
          <a:p>
            <a:r>
              <a:rPr lang="ko-KR" altLang="en-US" sz="6600" dirty="0" smtClean="0"/>
              <a:t>쇼와 </a:t>
            </a:r>
            <a:r>
              <a:rPr lang="ko-KR" altLang="en-US" sz="6600" dirty="0"/>
              <a:t>시대의 발전 모습</a:t>
            </a:r>
          </a:p>
        </p:txBody>
      </p:sp>
    </p:spTree>
    <p:extLst>
      <p:ext uri="{BB962C8B-B14F-4D97-AF65-F5344CB8AC3E}">
        <p14:creationId xmlns:p14="http://schemas.microsoft.com/office/powerpoint/2010/main" xmlns="" val="32757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군국주의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새 폴더\쇼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44416" cy="4586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새 폴더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88431" cy="4586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939453" y="5900619"/>
            <a:ext cx="2552427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쇼와 천황</a:t>
            </a:r>
            <a:endParaRPr lang="ko-KR" altLang="en-US" sz="4000" b="1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5508104" y="5900619"/>
            <a:ext cx="2552427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군국주의</a:t>
            </a:r>
            <a:endParaRPr lang="ko-KR" alt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1035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새 폴더\만주사변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만주사변과 군국주의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979712" y="2420888"/>
            <a:ext cx="525658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6000" b="1" dirty="0" smtClean="0">
                <a:solidFill>
                  <a:srgbClr val="0000FF"/>
                </a:solidFill>
              </a:rPr>
              <a:t>만주사변은</a:t>
            </a:r>
            <a:endParaRPr lang="en-US" altLang="ko-KR" sz="6000" b="1" dirty="0" smtClean="0">
              <a:solidFill>
                <a:srgbClr val="0000FF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ko-KR" altLang="en-US" sz="6000" b="1" dirty="0" smtClean="0">
                <a:solidFill>
                  <a:srgbClr val="0000FF"/>
                </a:solidFill>
              </a:rPr>
              <a:t>왜 일어났는가</a:t>
            </a:r>
            <a:r>
              <a:rPr lang="en-US" altLang="ko-KR" sz="6000" b="1" dirty="0" smtClean="0">
                <a:solidFill>
                  <a:srgbClr val="0000FF"/>
                </a:solidFill>
              </a:rPr>
              <a:t>?</a:t>
            </a:r>
            <a:endParaRPr lang="ko-KR" altLang="en-US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새 폴더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만주사변과 군국주의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2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새 폴더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3816424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새 폴더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7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만주사변과 군국주의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44008" y="5949280"/>
            <a:ext cx="4104456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4000" b="1" dirty="0" smtClean="0"/>
              <a:t>2.26 </a:t>
            </a:r>
            <a:r>
              <a:rPr lang="ko-KR" altLang="en-US" sz="4000" b="1" dirty="0" smtClean="0"/>
              <a:t>사건</a:t>
            </a:r>
            <a:endParaRPr lang="ko-KR" altLang="en-US" sz="4000" b="1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67544" y="5949280"/>
            <a:ext cx="3816424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600" b="1" dirty="0" smtClean="0"/>
              <a:t>국제연맹 탈퇴</a:t>
            </a:r>
            <a:endParaRPr lang="ko-KR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0981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새 폴더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64488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191562" y="5733256"/>
            <a:ext cx="2844933" cy="936104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en-US" altLang="ko-KR" dirty="0"/>
              <a:t>https://www.youtube.com/watch?v=GTRKjbWZl5E&amp;list=PLfr-gXWcT2L0imlOkhYQy5bIW7N4M6NbC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만주사변과 군국주의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08621" y="5733256"/>
            <a:ext cx="5619563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800" b="1" dirty="0" smtClean="0"/>
              <a:t>군국주의의 </a:t>
            </a:r>
            <a:r>
              <a:rPr lang="ko-KR" altLang="en-US" sz="4800" b="1" dirty="0" smtClean="0">
                <a:solidFill>
                  <a:srgbClr val="0000FF"/>
                </a:solidFill>
              </a:rPr>
              <a:t>과정</a:t>
            </a:r>
            <a:endParaRPr lang="ko-KR" alt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5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중일전쟁과 </a:t>
            </a:r>
            <a:r>
              <a:rPr lang="ko-KR" altLang="en-US" sz="6600" b="1" dirty="0" err="1" smtClean="0"/>
              <a:t>난징대학살</a:t>
            </a:r>
            <a:endParaRPr lang="ko-KR" altLang="en-US" sz="6600" b="1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32040" y="3284984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err="1" smtClean="0"/>
              <a:t>무타구치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렌야</a:t>
            </a:r>
            <a:endParaRPr lang="ko-KR" altLang="en-US" b="1" dirty="0"/>
          </a:p>
        </p:txBody>
      </p:sp>
      <p:pic>
        <p:nvPicPr>
          <p:cNvPr id="6146" name="Picture 2" descr="C:\Users\user\Desktop\새 폴더\노구교사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31915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새 폴더\무타구치 렌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16424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새 폴더\가와베 마사구치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816424" cy="2212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827584" y="5805264"/>
            <a:ext cx="3600400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400" b="1" dirty="0" smtClean="0"/>
              <a:t>노구교사건</a:t>
            </a:r>
            <a:endParaRPr lang="ko-KR" altLang="en-US" sz="4400" b="1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4932040" y="6237312"/>
            <a:ext cx="3816424" cy="56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err="1" smtClean="0"/>
              <a:t>가와베</a:t>
            </a:r>
            <a:r>
              <a:rPr lang="ko-KR" altLang="en-US" b="1" dirty="0" smtClean="0"/>
              <a:t> 마사구치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413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6181328"/>
            <a:ext cx="2098576" cy="676672"/>
          </a:xfrm>
        </p:spPr>
        <p:txBody>
          <a:bodyPr>
            <a:normAutofit fontScale="47500" lnSpcReduction="20000"/>
          </a:bodyPr>
          <a:lstStyle/>
          <a:p>
            <a:r>
              <a:rPr lang="en-US" altLang="ko-KR" dirty="0"/>
              <a:t>https://www.youtube.com/watch?v=VObVWh2KXaA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중일전쟁과 </a:t>
            </a:r>
            <a:r>
              <a:rPr lang="ko-KR" altLang="en-US" sz="6600" b="1" dirty="0" err="1" smtClean="0"/>
              <a:t>난징대학살</a:t>
            </a:r>
            <a:endParaRPr lang="ko-KR" altLang="en-US" sz="6600" b="1" dirty="0"/>
          </a:p>
        </p:txBody>
      </p:sp>
      <p:pic>
        <p:nvPicPr>
          <p:cNvPr id="7170" name="Picture 2" descr="C:\Users\user\Desktop\새 폴더\중일전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72408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새 폴더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81642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새 폴더\난징대학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88843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323528" y="5517232"/>
            <a:ext cx="3384376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진격하는 일본군</a:t>
            </a:r>
            <a:endParaRPr lang="ko-KR" altLang="en-US" b="1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5227931" y="6106519"/>
            <a:ext cx="2723909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600" b="1" dirty="0" err="1" smtClean="0"/>
              <a:t>난징대학살</a:t>
            </a:r>
            <a:endParaRPr lang="ko-KR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636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영</a:t>
            </a:r>
            <a:r>
              <a:rPr lang="en-US" altLang="ko-KR" sz="66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미</a:t>
            </a:r>
            <a:r>
              <a:rPr lang="ko-KR" altLang="en-US" sz="6600" b="1" dirty="0" smtClean="0"/>
              <a:t>에 대한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감정악화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새 폴더\런던해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67544" y="5733256"/>
            <a:ext cx="3960440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런던 해군군축조약</a:t>
            </a:r>
            <a:endParaRPr lang="ko-KR" altLang="en-US" b="1" dirty="0"/>
          </a:p>
        </p:txBody>
      </p:sp>
      <p:pic>
        <p:nvPicPr>
          <p:cNvPr id="8195" name="Picture 3" descr="C:\Users\user\Desktop\새 폴더\고노에 수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5226269" y="5733255"/>
            <a:ext cx="3162155" cy="648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err="1" smtClean="0"/>
              <a:t>고노에</a:t>
            </a:r>
            <a:r>
              <a:rPr lang="ko-KR" altLang="en-US" b="1" dirty="0" smtClean="0"/>
              <a:t>  </a:t>
            </a:r>
            <a:r>
              <a:rPr lang="ko-KR" altLang="en-US" b="1" dirty="0" err="1" smtClean="0"/>
              <a:t>후미마로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07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국내</a:t>
            </a:r>
            <a:r>
              <a:rPr lang="en-US" altLang="ko-KR" sz="6600" b="1" dirty="0" smtClean="0"/>
              <a:t>, </a:t>
            </a:r>
            <a:r>
              <a:rPr lang="ko-KR" altLang="en-US" sz="6600" b="1" dirty="0" smtClean="0"/>
              <a:t>국외적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문제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새 폴더\추축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902690" y="5733256"/>
            <a:ext cx="3162155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추축국</a:t>
            </a:r>
            <a:endParaRPr lang="ko-KR" altLang="en-US" b="1" dirty="0"/>
          </a:p>
        </p:txBody>
      </p:sp>
      <p:pic>
        <p:nvPicPr>
          <p:cNvPr id="9219" name="Picture 3" descr="C:\Users\user\Desktop\새 폴더\야마모토 이소로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5"/>
            <a:ext cx="1152128" cy="3672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새 폴더\요나이 미쓰마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5"/>
            <a:ext cx="1050798" cy="3672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새 폴더\이노우에 시게요시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72817"/>
            <a:ext cx="1080120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5417852" y="5733256"/>
            <a:ext cx="3162155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해군 </a:t>
            </a:r>
            <a:r>
              <a:rPr lang="en-US" altLang="ko-KR" b="1" dirty="0" smtClean="0"/>
              <a:t>3</a:t>
            </a:r>
            <a:r>
              <a:rPr lang="ko-KR" altLang="en-US" b="1" dirty="0" err="1" smtClean="0"/>
              <a:t>인방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8036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/>
              <a:t>국내</a:t>
            </a:r>
            <a:r>
              <a:rPr lang="en-US" altLang="ko-KR" sz="6600" b="1" dirty="0" smtClean="0"/>
              <a:t>, </a:t>
            </a:r>
            <a:r>
              <a:rPr lang="ko-KR" altLang="en-US" sz="6600" b="1" dirty="0" smtClean="0"/>
              <a:t>국외적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문제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새 폴더\제로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4207062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062005" y="3544718"/>
            <a:ext cx="3162155" cy="389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제로기</a:t>
            </a:r>
            <a:endParaRPr lang="ko-KR" altLang="en-US" dirty="0"/>
          </a:p>
        </p:txBody>
      </p:sp>
      <p:pic>
        <p:nvPicPr>
          <p:cNvPr id="10243" name="Picture 3" descr="C:\Users\user\Desktop\새 폴더\내선일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4150"/>
            <a:ext cx="4207062" cy="1852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1526303" y="5791782"/>
            <a:ext cx="2233559" cy="373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내선일체</a:t>
            </a:r>
            <a:endParaRPr lang="ko-KR" altLang="en-US" dirty="0"/>
          </a:p>
        </p:txBody>
      </p:sp>
      <p:pic>
        <p:nvPicPr>
          <p:cNvPr id="10244" name="Picture 4" descr="C:\Users\user\Desktop\새 폴더\무솔리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9"/>
            <a:ext cx="1656184" cy="1843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새 폴더\히틀러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9"/>
            <a:ext cx="1656184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5223170" y="3646605"/>
            <a:ext cx="3162155" cy="287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 smtClean="0"/>
              <a:t>무솔리니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히틀</a:t>
            </a:r>
            <a:r>
              <a:rPr lang="ko-KR" altLang="en-US" dirty="0"/>
              <a:t>러</a:t>
            </a:r>
          </a:p>
        </p:txBody>
      </p:sp>
      <p:pic>
        <p:nvPicPr>
          <p:cNvPr id="10246" name="Picture 6" descr="C:\Users\user\Desktop\새 폴더\폴란드침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56" y="3982006"/>
            <a:ext cx="3614700" cy="1804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5552606" y="6057602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폴란드침공과 세계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차대전</a:t>
            </a:r>
            <a:r>
              <a:rPr lang="ko-KR" altLang="en-US" dirty="0" smtClean="0"/>
              <a:t> 발발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553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" y="88570"/>
            <a:ext cx="9143999" cy="914400"/>
          </a:xfrm>
        </p:spPr>
        <p:txBody>
          <a:bodyPr>
            <a:noAutofit/>
          </a:bodyPr>
          <a:lstStyle/>
          <a:p>
            <a:pPr algn="ctr"/>
            <a:r>
              <a:rPr lang="ko-KR" altLang="en-US" sz="6600" b="1" dirty="0" smtClean="0">
                <a:solidFill>
                  <a:srgbClr val="0000CC"/>
                </a:solidFill>
              </a:rPr>
              <a:t>쇼와 시대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1193" y="1655939"/>
            <a:ext cx="5402036" cy="2442029"/>
          </a:xfrm>
        </p:spPr>
        <p:txBody>
          <a:bodyPr>
            <a:noAutofit/>
          </a:bodyPr>
          <a:lstStyle/>
          <a:p>
            <a:r>
              <a:rPr lang="en-US" altLang="ko-KR" sz="3600" b="1" dirty="0" smtClean="0"/>
              <a:t>1926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12</a:t>
            </a:r>
            <a:r>
              <a:rPr lang="ko-KR" altLang="en-US" sz="3600" b="1" dirty="0"/>
              <a:t>월 </a:t>
            </a:r>
            <a:r>
              <a:rPr lang="en-US" altLang="ko-KR" sz="3600" b="1" dirty="0"/>
              <a:t>25</a:t>
            </a:r>
            <a:r>
              <a:rPr lang="ko-KR" altLang="en-US" sz="3600" b="1" dirty="0"/>
              <a:t>일부터 </a:t>
            </a:r>
            <a:r>
              <a:rPr lang="en-US" altLang="ko-KR" sz="3600" b="1" dirty="0"/>
              <a:t>1989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1</a:t>
            </a:r>
            <a:r>
              <a:rPr lang="ko-KR" altLang="en-US" sz="3600" b="1" dirty="0"/>
              <a:t>월 </a:t>
            </a:r>
            <a:r>
              <a:rPr lang="en-US" altLang="ko-KR" sz="3600" b="1" dirty="0"/>
              <a:t>7</a:t>
            </a:r>
            <a:r>
              <a:rPr lang="ko-KR" altLang="en-US" sz="3600" b="1" dirty="0" smtClean="0"/>
              <a:t>일</a:t>
            </a:r>
            <a:r>
              <a:rPr lang="en-US" altLang="ko-KR" sz="3600" b="1" dirty="0" smtClean="0"/>
              <a:t>.</a:t>
            </a:r>
          </a:p>
          <a:p>
            <a:r>
              <a:rPr lang="en-US" altLang="ko-KR" sz="3600" b="1" dirty="0" smtClean="0"/>
              <a:t> 1945</a:t>
            </a:r>
            <a:r>
              <a:rPr lang="ko-KR" altLang="en-US" sz="3600" b="1" dirty="0"/>
              <a:t>년 이전의 쇼와 시대</a:t>
            </a:r>
            <a:r>
              <a:rPr lang="en-US" altLang="ko-KR" sz="3600" b="1" dirty="0"/>
              <a:t>(1927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~ 1945</a:t>
            </a:r>
            <a:r>
              <a:rPr lang="ko-KR" altLang="en-US" sz="3600" b="1" dirty="0"/>
              <a:t>년</a:t>
            </a:r>
            <a:r>
              <a:rPr lang="en-US" altLang="ko-KR" sz="3600" b="1" dirty="0" smtClean="0"/>
              <a:t>)</a:t>
            </a:r>
            <a:r>
              <a:rPr lang="ko-KR" altLang="en-US" sz="3600" b="1" dirty="0"/>
              <a:t> </a:t>
            </a:r>
            <a:r>
              <a:rPr lang="en-US" altLang="ko-KR" sz="3600" b="1" dirty="0" smtClean="0"/>
              <a:t>: </a:t>
            </a:r>
            <a:r>
              <a:rPr lang="ko-KR" altLang="en-US" sz="3600" b="1" dirty="0" smtClean="0"/>
              <a:t>일본 제국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1945</a:t>
            </a:r>
            <a:r>
              <a:rPr lang="ko-KR" altLang="en-US" sz="3600" b="1" dirty="0"/>
              <a:t>년 이후의 쇼와 시대</a:t>
            </a:r>
            <a:r>
              <a:rPr lang="en-US" altLang="ko-KR" sz="3600" b="1" dirty="0"/>
              <a:t>(1945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~ 1989</a:t>
            </a:r>
            <a:r>
              <a:rPr lang="ko-KR" altLang="en-US" sz="3600" b="1" dirty="0"/>
              <a:t>년</a:t>
            </a:r>
            <a:r>
              <a:rPr lang="en-US" altLang="ko-KR" sz="3600" b="1" dirty="0" smtClean="0"/>
              <a:t>) :</a:t>
            </a:r>
            <a:r>
              <a:rPr lang="ko-KR" altLang="en-US" sz="3600" b="1" dirty="0" smtClean="0"/>
              <a:t> 일본 국</a:t>
            </a:r>
            <a:endParaRPr lang="ko-KR" altLang="en-US" sz="3600" b="1" dirty="0"/>
          </a:p>
        </p:txBody>
      </p:sp>
      <p:pic>
        <p:nvPicPr>
          <p:cNvPr id="3074" name="Picture 2" descr="C:\Users\user\Desktop\쇼와천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736" y="1332854"/>
            <a:ext cx="3126784" cy="45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2457" y="6027686"/>
            <a:ext cx="275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쇼와 천황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241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새 폴더\삼국동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960440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새 폴더\삼국동맹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05" y="3789040"/>
            <a:ext cx="3951560" cy="206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451744" y="6057602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삼국동맹 결성</a:t>
            </a:r>
            <a:endParaRPr lang="ko-KR" altLang="en-US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057544" y="6044604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어전회의</a:t>
            </a:r>
            <a:endParaRPr lang="ko-KR" altLang="en-US" dirty="0"/>
          </a:p>
        </p:txBody>
      </p:sp>
      <p:pic>
        <p:nvPicPr>
          <p:cNvPr id="2051" name="Picture 3" descr="C:\Users\조민정\Desktop\21401454조영화\어전회의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84784"/>
            <a:ext cx="3744416" cy="4368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삼국동맹과 제 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차 세계대전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새 폴더\인도차이나 침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44" y="1268760"/>
            <a:ext cx="3829496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436096" y="3573016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인도차이나 침공</a:t>
            </a:r>
            <a:endParaRPr lang="ko-KR" altLang="en-US" dirty="0"/>
          </a:p>
        </p:txBody>
      </p:sp>
      <p:pic>
        <p:nvPicPr>
          <p:cNvPr id="12291" name="Picture 3" descr="C:\Users\user\Desktop\새 폴더\스탈린 마쓰오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8164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5307728" y="6083372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소일 중립조약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77951" y="5949280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일본건국 기원 </a:t>
            </a:r>
            <a:r>
              <a:rPr lang="en-US" altLang="ko-KR" dirty="0" smtClean="0"/>
              <a:t>2600</a:t>
            </a:r>
            <a:r>
              <a:rPr lang="ko-KR" altLang="en-US" dirty="0" smtClean="0"/>
              <a:t>년 기념식</a:t>
            </a:r>
            <a:endParaRPr lang="ko-KR" altLang="en-US" dirty="0"/>
          </a:p>
        </p:txBody>
      </p:sp>
      <p:pic>
        <p:nvPicPr>
          <p:cNvPr id="3074" name="Picture 2" descr="C:\Users\조민정\Desktop\21401454조영화\기원 2600년 축하기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478759" cy="448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삼국동맹과 제 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차 세계대전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4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새 폴더\고노에 수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2" y="1772816"/>
            <a:ext cx="349123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077837" y="5949280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 smtClean="0"/>
              <a:t>고노에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후미마로</a:t>
            </a:r>
            <a:endParaRPr lang="ko-KR" altLang="en-US" dirty="0"/>
          </a:p>
        </p:txBody>
      </p:sp>
      <p:pic>
        <p:nvPicPr>
          <p:cNvPr id="13315" name="Picture 3" descr="C:\Users\user\Desktop\새 폴더\abcd포위망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7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5199716" y="5949280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/>
              <a:t>ABCD</a:t>
            </a:r>
            <a:r>
              <a:rPr lang="ko-KR" altLang="en-US" dirty="0" smtClean="0"/>
              <a:t>작전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삼국동맹과 제 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차 세계대전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9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삼국동맹과 제 </a:t>
            </a:r>
            <a:r>
              <a:rPr lang="en-US" altLang="ko-KR" sz="5400" b="1" dirty="0" smtClean="0"/>
              <a:t>2</a:t>
            </a:r>
            <a:r>
              <a:rPr lang="ko-KR" altLang="en-US" sz="5400" b="1" dirty="0" smtClean="0"/>
              <a:t>차 세계대전</a:t>
            </a:r>
            <a:endParaRPr lang="ko-KR" altLang="en-US" sz="5400" b="1" dirty="0"/>
          </a:p>
        </p:txBody>
      </p:sp>
      <p:pic>
        <p:nvPicPr>
          <p:cNvPr id="14338" name="Picture 2" descr="C:\Users\user\Desktop\새 폴더\도조 히데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384376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292080" y="6101680"/>
            <a:ext cx="3096344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 smtClean="0"/>
              <a:t>야마모토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이소로쿠</a:t>
            </a:r>
            <a:endParaRPr lang="ko-KR" altLang="en-US" dirty="0"/>
          </a:p>
        </p:txBody>
      </p:sp>
      <p:pic>
        <p:nvPicPr>
          <p:cNvPr id="7" name="Picture 3" descr="C:\Users\user\Desktop\새 폴더\야마모토 이소로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28392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1311284" y="6101680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도조 </a:t>
            </a:r>
            <a:r>
              <a:rPr lang="ko-KR" altLang="en-US" dirty="0" err="1" smtClean="0"/>
              <a:t>히데키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580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새 폴더\진주만 공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816424" cy="4482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1347288" y="6021288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진주만 공습</a:t>
            </a:r>
            <a:endParaRPr lang="ko-KR" altLang="en-US" dirty="0"/>
          </a:p>
        </p:txBody>
      </p:sp>
      <p:pic>
        <p:nvPicPr>
          <p:cNvPr id="15363" name="Picture 3" descr="C:\Users\user\Desktop\새 폴더\대동아전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4796"/>
            <a:ext cx="3384376" cy="4338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5451744" y="6021288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대동아전쟁</a:t>
            </a:r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태평양 전쟁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1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347288" y="6021288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 smtClean="0"/>
              <a:t>둘리틀</a:t>
            </a:r>
            <a:r>
              <a:rPr lang="ko-KR" altLang="en-US" dirty="0" smtClean="0"/>
              <a:t> 특공대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739776" y="5607397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 smtClean="0"/>
              <a:t>미드웨이</a:t>
            </a:r>
            <a:r>
              <a:rPr lang="ko-KR" altLang="en-US" dirty="0" smtClean="0"/>
              <a:t> 해전</a:t>
            </a:r>
            <a:endParaRPr lang="ko-KR" altLang="en-US" dirty="0"/>
          </a:p>
        </p:txBody>
      </p:sp>
      <p:pic>
        <p:nvPicPr>
          <p:cNvPr id="1026" name="Picture 2" descr="C:\Users\조민정\Desktop\21401454조영화\둘리틀 특공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26" y="1484784"/>
            <a:ext cx="3539282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조민정\Desktop\21401454조영화\미드웨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0344"/>
            <a:ext cx="3384376" cy="403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6511001" y="6237312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https://www.youtube.com/watch?v=41EE3oRY-Dk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태평양 전쟁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8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347288" y="6021288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 smtClean="0"/>
              <a:t>과달카날</a:t>
            </a:r>
            <a:r>
              <a:rPr lang="ko-KR" altLang="en-US" dirty="0" smtClean="0"/>
              <a:t> 전투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663410" y="3392996"/>
            <a:ext cx="2632999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 smtClean="0"/>
              <a:t>오니시</a:t>
            </a:r>
            <a:r>
              <a:rPr lang="ko-KR" altLang="en-US" dirty="0" smtClean="0"/>
              <a:t> 중장</a:t>
            </a:r>
            <a:endParaRPr lang="ko-KR" altLang="en-US" dirty="0"/>
          </a:p>
        </p:txBody>
      </p:sp>
      <p:pic>
        <p:nvPicPr>
          <p:cNvPr id="4098" name="Picture 2" descr="C:\Users\조민정\Desktop\21401454조영화\과달카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25044"/>
            <a:ext cx="3960440" cy="2052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조민정\Desktop\21401454조영화\오니시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60440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조민정\Desktop\21401454조영화\과달카날 일장기 획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2756"/>
            <a:ext cx="396044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조민정\Desktop\21401454조영화\가미카제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1"/>
            <a:ext cx="3960439" cy="2052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5523752" y="6021288"/>
            <a:ext cx="2632999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 smtClean="0"/>
              <a:t>가미카제</a:t>
            </a:r>
            <a:r>
              <a:rPr lang="ko-KR" altLang="en-US" dirty="0" smtClean="0"/>
              <a:t> 특공대</a:t>
            </a:r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6511001" y="6318250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https://www.youtube.com/watch?v=kJBYv5M6tUY</a:t>
            </a:r>
            <a:endParaRPr lang="ko-KR" altLang="en-US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0" y="0"/>
            <a:ext cx="91440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태평양 전쟁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4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347288" y="6021288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얄타 회담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451744" y="6021288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도쿄 </a:t>
            </a:r>
            <a:r>
              <a:rPr lang="ko-KR" altLang="en-US" dirty="0" err="1" smtClean="0"/>
              <a:t>대공습</a:t>
            </a:r>
            <a:endParaRPr lang="ko-KR" altLang="en-US" dirty="0"/>
          </a:p>
        </p:txBody>
      </p:sp>
      <p:pic>
        <p:nvPicPr>
          <p:cNvPr id="5122" name="Picture 2" descr="C:\Users\조민정\Desktop\21401454조영화\얄타회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528392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조민정\Desktop\21401454조영화\도쿄대공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85496"/>
            <a:ext cx="3867150" cy="188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조민정\Desktop\21401454조영화\도쿄대공습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861048"/>
            <a:ext cx="3867150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0" y="0"/>
            <a:ext cx="91440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태평양 전쟁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4162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태평양 전쟁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11560" y="6021288"/>
            <a:ext cx="3672408" cy="8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포츠담 선언</a:t>
            </a:r>
            <a:endParaRPr lang="ko-KR" altLang="en-US" sz="4000" b="1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716016" y="6021288"/>
            <a:ext cx="3816424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일본 최대영토</a:t>
            </a:r>
            <a:endParaRPr lang="ko-KR" altLang="en-US" sz="4000" b="1" dirty="0"/>
          </a:p>
        </p:txBody>
      </p:sp>
      <p:pic>
        <p:nvPicPr>
          <p:cNvPr id="6146" name="Picture 2" descr="C:\Users\조민정\Desktop\21401454조영화\포츠담 선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5699"/>
            <a:ext cx="3672408" cy="4489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조민정\Desktop\21401454조영화\일본최대영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15699"/>
            <a:ext cx="3816424" cy="4489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88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354162"/>
          </a:xfrm>
        </p:spPr>
        <p:txBody>
          <a:bodyPr>
            <a:no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태평양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전쟁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278118" y="5851533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500" dirty="0" smtClean="0"/>
              <a:t>항복문서 서명</a:t>
            </a:r>
            <a:endParaRPr lang="ko-KR" altLang="en-US" sz="2500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451744" y="6021288"/>
            <a:ext cx="279266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/>
              <a:t>종전 이후 맥아더와 </a:t>
            </a:r>
            <a:r>
              <a:rPr lang="ko-KR" altLang="en-US" dirty="0" err="1" smtClean="0"/>
              <a:t>쇼와천황</a:t>
            </a:r>
            <a:endParaRPr lang="ko-KR" altLang="en-US" dirty="0"/>
          </a:p>
        </p:txBody>
      </p:sp>
      <p:pic>
        <p:nvPicPr>
          <p:cNvPr id="7170" name="Picture 2" descr="C:\Users\조민정\Desktop\21401454조영화\항복문서 서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4" y="3861048"/>
            <a:ext cx="381074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조민정\Desktop\21401454조영화\GH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3463"/>
            <a:ext cx="3816424" cy="438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조민정\Desktop\21401454조영화\히로시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4" y="1423463"/>
            <a:ext cx="38164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1278117" y="3406047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500" dirty="0" smtClean="0"/>
              <a:t>원자폭탄 투하</a:t>
            </a:r>
            <a:endParaRPr lang="ko-KR" alt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27258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44E817D-D2C6-4336-96D2-ADCF7DA3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1" y="5747824"/>
            <a:ext cx="5043383" cy="463826"/>
          </a:xfrm>
        </p:spPr>
        <p:txBody>
          <a:bodyPr>
            <a:noAutofit/>
          </a:bodyPr>
          <a:lstStyle/>
          <a:p>
            <a:r>
              <a:rPr lang="ko-KR" altLang="en-US" sz="4000" b="1" dirty="0" smtClean="0"/>
              <a:t> 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ko-KR" altLang="en-US" sz="4000" b="1" dirty="0" smtClean="0"/>
              <a:t>신 여성 모가라</a:t>
            </a:r>
            <a:endParaRPr lang="ko-KR" altLang="en-US" sz="4000" b="1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261F369B-2EF4-4D23-9284-466A736C9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207" y="1363850"/>
            <a:ext cx="5151806" cy="4369406"/>
          </a:xfr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" y="103326"/>
            <a:ext cx="91439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1920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 문화의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발달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6114082" y="1322344"/>
            <a:ext cx="2871062" cy="3761100"/>
          </a:xfrm>
          <a:prstGeom prst="wedgeEllipseCallout">
            <a:avLst>
              <a:gd name="adj1" fmla="val -73240"/>
              <a:gd name="adj2" fmla="val 449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 latinLnBrk="1"/>
            <a:r>
              <a:rPr lang="ko-KR" altLang="en-US" sz="4400" b="1" dirty="0" smtClean="0"/>
              <a:t>우린 신세대 </a:t>
            </a:r>
            <a:r>
              <a:rPr lang="ko-KR" altLang="en-US" sz="4400" b="1" dirty="0" err="1" smtClean="0">
                <a:solidFill>
                  <a:srgbClr val="0000CC"/>
                </a:solidFill>
              </a:rPr>
              <a:t>모가라</a:t>
            </a:r>
            <a:r>
              <a:rPr lang="ko-KR" altLang="en-US" sz="4400" b="1" dirty="0" smtClean="0"/>
              <a:t> 들이야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18862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새콤달콤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32793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0" b="1" dirty="0" smtClean="0">
                <a:solidFill>
                  <a:srgbClr val="FF0000"/>
                </a:solidFill>
              </a:rPr>
              <a:t>감</a:t>
            </a:r>
            <a:r>
              <a:rPr lang="ko-KR" altLang="en-US" sz="9000" b="1" dirty="0" smtClean="0">
                <a:solidFill>
                  <a:srgbClr val="FF3300"/>
                </a:solidFill>
              </a:rPr>
              <a:t>사</a:t>
            </a:r>
            <a:r>
              <a:rPr lang="ko-KR" altLang="en-US" sz="9000" b="1" dirty="0" smtClean="0">
                <a:solidFill>
                  <a:srgbClr val="FFFF00"/>
                </a:solidFill>
              </a:rPr>
              <a:t>합</a:t>
            </a:r>
            <a:r>
              <a:rPr lang="ko-KR" altLang="en-US" sz="9000" b="1" dirty="0" smtClean="0">
                <a:solidFill>
                  <a:srgbClr val="00FF00"/>
                </a:solidFill>
              </a:rPr>
              <a:t>니</a:t>
            </a:r>
            <a:r>
              <a:rPr lang="ko-KR" altLang="en-US" sz="9000" b="1" dirty="0" smtClean="0">
                <a:solidFill>
                  <a:srgbClr val="0000FF"/>
                </a:solidFill>
              </a:rPr>
              <a:t>다</a:t>
            </a:r>
            <a:r>
              <a:rPr lang="en-US" altLang="ko-KR" sz="9000" b="1" dirty="0" smtClean="0">
                <a:solidFill>
                  <a:srgbClr val="660066"/>
                </a:solidFill>
              </a:rPr>
              <a:t>.</a:t>
            </a:r>
            <a:endParaRPr lang="ko-KR" alt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49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ko-KR" sz="6600" b="1" dirty="0" smtClean="0">
                <a:solidFill>
                  <a:schemeClr val="tx1"/>
                </a:solidFill>
              </a:rPr>
              <a:t/>
            </a:r>
            <a:br>
              <a:rPr lang="en-US" altLang="ko-KR" sz="6600" b="1" dirty="0" smtClean="0">
                <a:solidFill>
                  <a:schemeClr val="tx1"/>
                </a:solidFill>
              </a:rPr>
            </a:br>
            <a:r>
              <a:rPr lang="en-US" altLang="ko-KR" sz="6600" b="1" dirty="0" smtClean="0">
                <a:solidFill>
                  <a:schemeClr val="tx1"/>
                </a:solidFill>
              </a:rPr>
              <a:t>1920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 문화의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발달</a:t>
            </a:r>
            <a:br>
              <a:rPr lang="ko-KR" altLang="en-US" sz="6600" b="1" dirty="0" smtClean="0">
                <a:solidFill>
                  <a:srgbClr val="0000CC"/>
                </a:solidFill>
              </a:rPr>
            </a:br>
            <a:endParaRPr lang="ko-KR" altLang="en-US" sz="6600" dirty="0"/>
          </a:p>
        </p:txBody>
      </p:sp>
      <p:pic>
        <p:nvPicPr>
          <p:cNvPr id="4" name="Picture 3" descr="C:\Users\user\Desktop\라디오방송의 시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463" y="1301857"/>
            <a:ext cx="4346721" cy="40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="" xmlns:a16="http://schemas.microsoft.com/office/drawing/2014/main" id="{744E817D-D2C6-4336-96D2-ADCF7DA302A9}"/>
              </a:ext>
            </a:extLst>
          </p:cNvPr>
          <p:cNvSpPr txBox="1">
            <a:spLocks/>
          </p:cNvSpPr>
          <p:nvPr/>
        </p:nvSpPr>
        <p:spPr>
          <a:xfrm>
            <a:off x="4281344" y="5408910"/>
            <a:ext cx="42737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 b="1" dirty="0" smtClean="0">
                <a:solidFill>
                  <a:srgbClr val="0000FF"/>
                </a:solidFill>
              </a:rPr>
              <a:t>라디오</a:t>
            </a:r>
            <a:r>
              <a:rPr lang="ko-KR" altLang="en-US" sz="4000" b="1" dirty="0" smtClean="0">
                <a:solidFill>
                  <a:schemeClr val="tx1"/>
                </a:solidFill>
              </a:rPr>
              <a:t> </a:t>
            </a:r>
            <a:endParaRPr lang="en-US" altLang="ko-KR" sz="4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방송의 시작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337088" y="1982578"/>
            <a:ext cx="3874872" cy="3612308"/>
          </a:xfrm>
          <a:prstGeom prst="wedgeEllipseCallout">
            <a:avLst>
              <a:gd name="adj1" fmla="val 62710"/>
              <a:gd name="adj2" fmla="val -39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4400" b="1" dirty="0" smtClean="0"/>
              <a:t>이제 </a:t>
            </a:r>
            <a:endParaRPr lang="en-US" altLang="ko-KR" sz="4400" b="1" dirty="0" smtClean="0"/>
          </a:p>
          <a:p>
            <a:pPr algn="ctr" fontAlgn="base" latinLnBrk="1"/>
            <a:r>
              <a:rPr lang="ko-KR" altLang="en-US" sz="4400" b="1" dirty="0" smtClean="0"/>
              <a:t>라디오도 </a:t>
            </a:r>
            <a:endParaRPr lang="en-US" altLang="ko-KR" sz="4400" b="1" dirty="0" smtClean="0"/>
          </a:p>
          <a:p>
            <a:pPr algn="ctr" fontAlgn="base" latinLnBrk="1"/>
            <a:r>
              <a:rPr lang="ko-KR" altLang="en-US" sz="4400" b="1" dirty="0" smtClean="0"/>
              <a:t>들을 수 있어</a:t>
            </a:r>
            <a:r>
              <a:rPr lang="en-US" altLang="ko-KR" sz="4400" b="1" dirty="0" smtClean="0"/>
              <a:t>!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199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1920</a:t>
            </a:r>
            <a:r>
              <a:rPr lang="ko-KR" altLang="en-US" sz="6600" b="1" dirty="0" smtClean="0"/>
              <a:t>년 문화의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발달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C:\Users\user\Desktop\하부노미나토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395" y="1456839"/>
            <a:ext cx="4149671" cy="38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형 설명선 4"/>
          <p:cNvSpPr/>
          <p:nvPr/>
        </p:nvSpPr>
        <p:spPr>
          <a:xfrm>
            <a:off x="192708" y="1438133"/>
            <a:ext cx="3731220" cy="3893285"/>
          </a:xfrm>
          <a:prstGeom prst="wedgeEllipseCallout">
            <a:avLst>
              <a:gd name="adj1" fmla="val 89837"/>
              <a:gd name="adj2" fmla="val 142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 latinLnBrk="1"/>
            <a:r>
              <a:rPr lang="ko-KR" altLang="en-US" sz="4400" b="1" dirty="0" smtClean="0"/>
              <a:t>난 </a:t>
            </a:r>
            <a:r>
              <a:rPr lang="en-US" altLang="ko-KR" sz="4400" b="1" dirty="0" smtClean="0"/>
              <a:t>1600</a:t>
            </a:r>
            <a:r>
              <a:rPr lang="ko-KR" altLang="en-US" sz="4400" b="1" dirty="0" smtClean="0"/>
              <a:t>만 장이나 </a:t>
            </a:r>
            <a:endParaRPr lang="en-US" altLang="ko-KR" sz="4400" b="1" dirty="0" smtClean="0"/>
          </a:p>
          <a:p>
            <a:pPr fontAlgn="base" latinLnBrk="1"/>
            <a:r>
              <a:rPr lang="ko-KR" altLang="en-US" sz="4400" b="1" dirty="0" smtClean="0"/>
              <a:t>팔렸지</a:t>
            </a:r>
            <a:endParaRPr lang="ko-KR" altLang="en-US" sz="4400" b="1" dirty="0"/>
          </a:p>
        </p:txBody>
      </p:sp>
      <p:sp>
        <p:nvSpPr>
          <p:cNvPr id="6" name="제목 1">
            <a:extLst>
              <a:ext uri="{FF2B5EF4-FFF2-40B4-BE49-F238E27FC236}">
                <a16:creationId xmlns="" xmlns:a16="http://schemas.microsoft.com/office/drawing/2014/main" id="{744E817D-D2C6-4336-96D2-ADCF7DA302A9}"/>
              </a:ext>
            </a:extLst>
          </p:cNvPr>
          <p:cNvSpPr txBox="1">
            <a:spLocks/>
          </p:cNvSpPr>
          <p:nvPr/>
        </p:nvSpPr>
        <p:spPr>
          <a:xfrm>
            <a:off x="4404296" y="5639895"/>
            <a:ext cx="4115898" cy="46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b="1" dirty="0" err="1" smtClean="0">
                <a:solidFill>
                  <a:schemeClr val="tx1"/>
                </a:solidFill>
              </a:rPr>
              <a:t>하부노미나토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600" b="1" dirty="0" err="1">
                <a:solidFill>
                  <a:schemeClr val="tx1"/>
                </a:solidFill>
              </a:rPr>
              <a:t>波浮</a:t>
            </a:r>
            <a:r>
              <a:rPr lang="ja-JP" altLang="en-US" sz="3600" b="1" dirty="0">
                <a:solidFill>
                  <a:schemeClr val="tx1"/>
                </a:solidFill>
              </a:rPr>
              <a:t>の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港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DAC82F7F-08E2-4069-832E-A8361D3CC8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278" y="1268961"/>
            <a:ext cx="7294074" cy="4480910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="" xmlns:a16="http://schemas.microsoft.com/office/drawing/2014/main" id="{BA308841-BD58-4097-89C9-59DBA98B23A6}"/>
              </a:ext>
            </a:extLst>
          </p:cNvPr>
          <p:cNvSpPr txBox="1">
            <a:spLocks/>
          </p:cNvSpPr>
          <p:nvPr/>
        </p:nvSpPr>
        <p:spPr>
          <a:xfrm>
            <a:off x="877412" y="6038684"/>
            <a:ext cx="7328941" cy="362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b="1" dirty="0" smtClean="0">
                <a:solidFill>
                  <a:srgbClr val="0000CC"/>
                </a:solidFill>
              </a:rPr>
              <a:t>금융공황</a:t>
            </a:r>
            <a:endParaRPr lang="ko-KR" altLang="en-US" sz="4800" b="1" dirty="0">
              <a:solidFill>
                <a:srgbClr val="0000CC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92988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6600" b="1" dirty="0" smtClean="0">
                <a:solidFill>
                  <a:srgbClr val="FF0000"/>
                </a:solidFill>
              </a:rPr>
              <a:t>세계대공황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 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전쟁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 발발</a:t>
            </a:r>
            <a:endParaRPr lang="en-US" altLang="ko-KR" sz="6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5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199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세계대공황</a:t>
            </a:r>
            <a:r>
              <a:rPr lang="ko-KR" altLang="en-US" sz="6600" b="1" dirty="0" smtClean="0"/>
              <a:t>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전쟁</a:t>
            </a:r>
            <a:r>
              <a:rPr lang="ko-KR" altLang="en-US" sz="6600" b="1" dirty="0" smtClean="0"/>
              <a:t> 발발</a:t>
            </a:r>
            <a:endParaRPr lang="ko-KR" altLang="en-US" sz="6600" b="1" dirty="0"/>
          </a:p>
        </p:txBody>
      </p:sp>
      <p:pic>
        <p:nvPicPr>
          <p:cNvPr id="4" name="내용 개체 틀 4">
            <a:extLst>
              <a:ext uri="{FF2B5EF4-FFF2-40B4-BE49-F238E27FC236}">
                <a16:creationId xmlns="" xmlns:a16="http://schemas.microsoft.com/office/drawing/2014/main" id="{2822098D-513A-450D-9D25-8830DAB3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2641" y="1460716"/>
            <a:ext cx="4774640" cy="4118677"/>
          </a:xfrm>
        </p:spPr>
      </p:pic>
      <p:sp>
        <p:nvSpPr>
          <p:cNvPr id="5" name="타원형 설명선 4"/>
          <p:cNvSpPr/>
          <p:nvPr/>
        </p:nvSpPr>
        <p:spPr>
          <a:xfrm>
            <a:off x="383585" y="1379344"/>
            <a:ext cx="3591731" cy="3905578"/>
          </a:xfrm>
          <a:prstGeom prst="wedgeEllipseCallout">
            <a:avLst>
              <a:gd name="adj1" fmla="val 63446"/>
              <a:gd name="adj2" fmla="val 37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</a:rPr>
              <a:t>이걸로 잠깐 위기를 극복하자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="" xmlns:a16="http://schemas.microsoft.com/office/drawing/2014/main" id="{8B3411D0-F3F7-4B95-B067-E16E3F2F6571}"/>
              </a:ext>
            </a:extLst>
          </p:cNvPr>
          <p:cNvSpPr txBox="1">
            <a:spLocks/>
          </p:cNvSpPr>
          <p:nvPr/>
        </p:nvSpPr>
        <p:spPr>
          <a:xfrm>
            <a:off x="4078170" y="5790712"/>
            <a:ext cx="4744241" cy="5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채권발행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788978" y="2169763"/>
            <a:ext cx="3417376" cy="24642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35471" y="2557222"/>
            <a:ext cx="334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전쟁비용 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마련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40FE79B-49F2-42B8-874E-5A71E4E0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78" y="5897321"/>
            <a:ext cx="4426197" cy="452895"/>
          </a:xfrm>
        </p:spPr>
        <p:txBody>
          <a:bodyPr>
            <a:noAutofit/>
          </a:bodyPr>
          <a:lstStyle/>
          <a:p>
            <a:pPr algn="ctr"/>
            <a:r>
              <a:rPr lang="ko-KR" altLang="en-US" sz="4800" b="1" dirty="0" err="1" smtClean="0">
                <a:solidFill>
                  <a:srgbClr val="0000CC"/>
                </a:solidFill>
              </a:rPr>
              <a:t>유조구</a:t>
            </a:r>
            <a:r>
              <a:rPr lang="ko-KR" altLang="en-US" sz="48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4800" b="1" dirty="0">
                <a:solidFill>
                  <a:srgbClr val="0000CC"/>
                </a:solidFill>
              </a:rPr>
              <a:t>사건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F756151C-7E79-4BBC-B60F-41DD09CD2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2648"/>
            <a:ext cx="4534437" cy="4038600"/>
          </a:xfr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" y="108486"/>
            <a:ext cx="91439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1930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중일 전쟁</a:t>
            </a:r>
            <a:endParaRPr lang="en-US" altLang="ko-KR" sz="6600" b="1" dirty="0" smtClean="0">
              <a:solidFill>
                <a:srgbClr val="FF0000"/>
              </a:solidFill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4900109" y="1340768"/>
            <a:ext cx="4136387" cy="4464496"/>
          </a:xfrm>
          <a:prstGeom prst="wedgeEllipseCallout">
            <a:avLst>
              <a:gd name="adj1" fmla="val -52872"/>
              <a:gd name="adj2" fmla="val 598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/>
              <a:t>일부러 만철 노선을 폭파했지만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중국 군이 먼저 공격했다고 거짓말 해야겠다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339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449</Words>
  <Application>Microsoft Office PowerPoint</Application>
  <PresentationFormat>화면 슬라이드 쇼(4:3)</PresentationFormat>
  <Paragraphs>148</Paragraphs>
  <Slides>40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쇼와 </vt:lpstr>
      <vt:lpstr>목차</vt:lpstr>
      <vt:lpstr>쇼와 시대</vt:lpstr>
      <vt:lpstr>  신 여성 모가라</vt:lpstr>
      <vt:lpstr> 1920년 문화의 발달 </vt:lpstr>
      <vt:lpstr>1920년 문화의 발달</vt:lpstr>
      <vt:lpstr>슬라이드 7</vt:lpstr>
      <vt:lpstr>세계대공황 전쟁 발발</vt:lpstr>
      <vt:lpstr>유조구 사건</vt:lpstr>
      <vt:lpstr>1930년대 중일 전쟁</vt:lpstr>
      <vt:lpstr>슬라이드 11</vt:lpstr>
      <vt:lpstr>1930년대 태평양전쟁</vt:lpstr>
      <vt:lpstr>맥아더 장군</vt:lpstr>
      <vt:lpstr>패전 후 일본</vt:lpstr>
      <vt:lpstr>패전 후 일본</vt:lpstr>
      <vt:lpstr>여성의 보통선거</vt:lpstr>
      <vt:lpstr>1940년대 일본의 발전</vt:lpstr>
      <vt:lpstr>1940년대 일본의 발전</vt:lpstr>
      <vt:lpstr>목차</vt:lpstr>
      <vt:lpstr>군국주의</vt:lpstr>
      <vt:lpstr>만주사변과 군국주의</vt:lpstr>
      <vt:lpstr>만주사변과 군국주의</vt:lpstr>
      <vt:lpstr>만주사변과 군국주의</vt:lpstr>
      <vt:lpstr>만주사변과 군국주의</vt:lpstr>
      <vt:lpstr>중일전쟁과 난징대학살</vt:lpstr>
      <vt:lpstr>중일전쟁과 난징대학살</vt:lpstr>
      <vt:lpstr>영,미에 대한 감정악화</vt:lpstr>
      <vt:lpstr>국내, 국외적 문제</vt:lpstr>
      <vt:lpstr>국내, 국외적 문제</vt:lpstr>
      <vt:lpstr>슬라이드 30</vt:lpstr>
      <vt:lpstr>슬라이드 31</vt:lpstr>
      <vt:lpstr>슬라이드 32</vt:lpstr>
      <vt:lpstr>삼국동맹과 제 2차 세계대전</vt:lpstr>
      <vt:lpstr>태평양 전쟁</vt:lpstr>
      <vt:lpstr>태평양 전쟁</vt:lpstr>
      <vt:lpstr> </vt:lpstr>
      <vt:lpstr>슬라이드 37</vt:lpstr>
      <vt:lpstr>태평양 전쟁</vt:lpstr>
      <vt:lpstr>태평양 전쟁</vt:lpstr>
      <vt:lpstr>슬라이드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쇼와 </dc:title>
  <dc:creator>samsung</dc:creator>
  <cp:lastModifiedBy>samsung</cp:lastModifiedBy>
  <cp:revision>1</cp:revision>
  <dcterms:created xsi:type="dcterms:W3CDTF">2017-09-30T12:09:08Z</dcterms:created>
  <dcterms:modified xsi:type="dcterms:W3CDTF">2017-09-30T12:11:25Z</dcterms:modified>
</cp:coreProperties>
</file>