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1" r:id="rId21"/>
    <p:sldMasterId id="2147483672" r:id="rId23"/>
  </p:sld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prstClr val="red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6956"/>
    <p:restoredTop sz="95199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54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slide" Target="slides/slide13.xml"  /><Relationship Id="rId14" Type="http://schemas.openxmlformats.org/officeDocument/2006/relationships/slide" Target="slides/slide14.xml"  /><Relationship Id="rId15" Type="http://schemas.openxmlformats.org/officeDocument/2006/relationships/slide" Target="slides/slide15.xml"  /><Relationship Id="rId16" Type="http://schemas.openxmlformats.org/officeDocument/2006/relationships/slide" Target="slides/slide16.xml"  /><Relationship Id="rId17" Type="http://schemas.openxmlformats.org/officeDocument/2006/relationships/slide" Target="slides/slide17.xml"  /><Relationship Id="rId18" Type="http://schemas.openxmlformats.org/officeDocument/2006/relationships/slide" Target="slides/slide18.xml"  /><Relationship Id="rId19" Type="http://schemas.openxmlformats.org/officeDocument/2006/relationships/presProps" Target="presProps.xml"  /><Relationship Id="rId2" Type="http://schemas.openxmlformats.org/officeDocument/2006/relationships/slide" Target="slides/slide2.xml"  /><Relationship Id="rId20" Type="http://schemas.openxmlformats.org/officeDocument/2006/relationships/viewProps" Target="viewProps.xml"  /><Relationship Id="rId21" Type="http://schemas.openxmlformats.org/officeDocument/2006/relationships/slideMaster" Target="slideMasters/slideMaster1.xml"  /><Relationship Id="rId22" Type="http://schemas.openxmlformats.org/officeDocument/2006/relationships/theme" Target="theme/theme1.xml"  /><Relationship Id="rId23" Type="http://schemas.openxmlformats.org/officeDocument/2006/relationships/slideMaster" Target="slideMasters/slideMaster2.xml"  /><Relationship Id="rId24" Type="http://schemas.openxmlformats.org/officeDocument/2006/relationships/tableStyles" Target="tableStyles.xml"  /><Relationship Id="rId3" Type="http://schemas.openxmlformats.org/officeDocument/2006/relationships/slide" Target="slides/slide3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Relationship Id="rId10" Type="http://schemas.openxmlformats.org/officeDocument/2006/relationships/slideLayout" Target="../slideLayouts/slideLayout20.xml"  /><Relationship Id="rId11" Type="http://schemas.openxmlformats.org/officeDocument/2006/relationships/slideLayout" Target="../slideLayouts/slideLayout21.xml"  /><Relationship Id="rId12" Type="http://schemas.openxmlformats.org/officeDocument/2006/relationships/slideLayout" Target="../slideLayouts/slideLayout22.xml"  /><Relationship Id="rId2" Type="http://schemas.openxmlformats.org/officeDocument/2006/relationships/slideLayout" Target="../slideLayouts/slideLayout12.xml"  /><Relationship Id="rId3" Type="http://schemas.openxmlformats.org/officeDocument/2006/relationships/slideLayout" Target="../slideLayouts/slideLayout13.xml"  /><Relationship Id="rId4" Type="http://schemas.openxmlformats.org/officeDocument/2006/relationships/slideLayout" Target="../slideLayouts/slideLayout14.xml"  /><Relationship Id="rId5" Type="http://schemas.openxmlformats.org/officeDocument/2006/relationships/slideLayout" Target="../slideLayouts/slideLayout15.xml"  /><Relationship Id="rId6" Type="http://schemas.openxmlformats.org/officeDocument/2006/relationships/slideLayout" Target="../slideLayouts/slideLayout16.xml"  /><Relationship Id="rId7" Type="http://schemas.openxmlformats.org/officeDocument/2006/relationships/slideLayout" Target="../slideLayouts/slideLayout17.xml"  /><Relationship Id="rId8" Type="http://schemas.openxmlformats.org/officeDocument/2006/relationships/slideLayout" Target="../slideLayouts/slideLayout18.xml"  /><Relationship Id="rId9" Type="http://schemas.openxmlformats.org/officeDocument/2006/relationships/slideLayout" Target="../slideLayouts/slideLayout1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Pr shadeToTitle="0">
        <a:gradFill flip="none" rotWithShape="1">
          <a:gsLst>
            <a:gs pos="98000">
              <a:schemeClr val="bg1">
                <a:lumMod val="78000"/>
              </a:schemeClr>
            </a:gs>
            <a:gs pos="0">
              <a:schemeClr val="bg1"/>
            </a:gs>
            <a:gs pos="57000">
              <a:schemeClr val="bg1">
                <a:lumMod val="95000"/>
              </a:schemeClr>
            </a:gs>
          </a:gsLst>
          <a:lin ang="540000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855F4FD-5171-4F9F-9D88-340B4A3697FD}" type="datetimeFigureOut">
              <a:rPr lang="ko-KR" altLang="en-US"/>
              <a:pPr lvl="0"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749DA06-8688-4659-87DC-18F07D7217B3}" type="slidenum">
              <a:rPr lang="ko-KR" altLang="en-US"/>
              <a:pPr lvl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98000">
              <a:schemeClr val="bg1">
                <a:lumMod val="78000"/>
              </a:schemeClr>
            </a:gs>
            <a:gs pos="0">
              <a:schemeClr val="bg1"/>
            </a:gs>
            <a:gs pos="57000">
              <a:schemeClr val="bg1">
                <a:lumMod val="95000"/>
              </a:schemeClr>
            </a:gs>
          </a:gsLst>
          <a:lin ang="540000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/>
              <a:t>2017-10-07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/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Relationship Id="rId4" Type="http://schemas.openxmlformats.org/officeDocument/2006/relationships/hyperlink" Target="http://krdic.naver.com/detail.nhn?docid=24427100&amp;directAnchor=s245326p156883d214499" TargetMode="External"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9.png"  /><Relationship Id="rId3" Type="http://schemas.openxmlformats.org/officeDocument/2006/relationships/image" Target="../media/image20.jpeg"  /><Relationship Id="rId4" Type="http://schemas.openxmlformats.org/officeDocument/2006/relationships/hyperlink" Target="http://krdic.naver.com/detail.nhn?docid=37327900&amp;directAnchor=s506061p316514d363033" TargetMode="External"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1.png"  /><Relationship Id="rId3" Type="http://schemas.openxmlformats.org/officeDocument/2006/relationships/image" Target="../media/image22.gif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4.png"  /><Relationship Id="rId3" Type="http://schemas.openxmlformats.org/officeDocument/2006/relationships/image" Target="../media/image2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.png"  /><Relationship Id="rId3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Relationship Id="rId3" Type="http://schemas.openxmlformats.org/officeDocument/2006/relationships/hyperlink" Target="http://terms.naver.com/entry.nhn?docId=1152542&amp;ref=y" TargetMode="External" /><Relationship Id="rId4" Type="http://schemas.openxmlformats.org/officeDocument/2006/relationships/image" Target="../media/image9.png"  /><Relationship Id="rId5" Type="http://schemas.openxmlformats.org/officeDocument/2006/relationships/image" Target="../media/image10.png"  /><Relationship Id="rId6" Type="http://schemas.openxmlformats.org/officeDocument/2006/relationships/hyperlink" Target="https://youtu.be/cIcc_YIgO70" TargetMode="External"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5.png"  /><Relationship Id="rId3" Type="http://schemas.openxmlformats.org/officeDocument/2006/relationships/hyperlink" Target="http://m.post.naver.com/viewer/postView.nhn?volumeNo=6560805&amp;memberNo=11466887&amp;vType=VERTICAL" TargetMode="External" /><Relationship Id="rId4" Type="http://schemas.openxmlformats.org/officeDocument/2006/relationships/hyperlink" Target="http://blog.naver.com/davidj09/220920309833" TargetMode="External" /><Relationship Id="rId5" Type="http://schemas.openxmlformats.org/officeDocument/2006/relationships/hyperlink" Target="http://news.naver.com/main/read.nhn?mode=LSD&amp;mid=sec&amp;sid1=104&amp;oid=001&amp;aid=0009497067" TargetMode="External" /><Relationship Id="rId6" Type="http://schemas.openxmlformats.org/officeDocument/2006/relationships/hyperlink" Target="http://blog.naver.com/playalsgud01/220626817339" TargetMode="External" /><Relationship Id="rId7" Type="http://schemas.openxmlformats.org/officeDocument/2006/relationships/hyperlink" Target="http://blog.naver.com/yufei21/220447486383" TargetMode="External" /><Relationship Id="rId8" Type="http://schemas.openxmlformats.org/officeDocument/2006/relationships/hyperlink" Target="http://blog.naver.com/den_magazine/221020168698" TargetMode="External"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5494" y="2785115"/>
            <a:ext cx="9143999" cy="1556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간도영유권분쟁해결을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위한 대응전략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5494" y="2785115"/>
            <a:ext cx="9143999" cy="1556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간도영유권에관한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한국과중국의주장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520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송화강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2" name="Picture 4" descr="남양만, 송화강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3823237" y="980728"/>
            <a:ext cx="5288740" cy="50949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512" y="1556792"/>
            <a:ext cx="2375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/>
              <a:t>영토구분선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7987" y="2393514"/>
            <a:ext cx="383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중국 둥베이 지방 길림성</a:t>
            </a:r>
            <a:r>
              <a:rPr lang="en-US" altLang="ko-KR" b="1"/>
              <a:t>(</a:t>
            </a:r>
            <a:r>
              <a:rPr lang="ko-KR" altLang="en-US" b="1" i="1"/>
              <a:t>吉林省</a:t>
            </a:r>
            <a:r>
              <a:rPr lang="en-US" altLang="ko-KR" b="1"/>
              <a:t>) </a:t>
            </a:r>
            <a:r>
              <a:rPr lang="ko-KR" altLang="en-US" b="1"/>
              <a:t>및 흑룡강성</a:t>
            </a:r>
            <a:r>
              <a:rPr lang="en-US" altLang="ko-KR" b="1"/>
              <a:t>(</a:t>
            </a:r>
            <a:r>
              <a:rPr lang="ko-KR" altLang="en-US" b="1" i="1"/>
              <a:t>黑龍江省</a:t>
            </a:r>
            <a:r>
              <a:rPr lang="en-US" altLang="ko-KR" b="1"/>
              <a:t>)</a:t>
            </a:r>
            <a:r>
              <a:rPr lang="ko-KR" altLang="en-US" b="1"/>
              <a:t>을 흐르는 강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8510" y="3429000"/>
            <a:ext cx="3754727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백두산 천지</a:t>
            </a:r>
            <a:r>
              <a:rPr lang="en-US" altLang="ko-KR" b="1"/>
              <a:t>(</a:t>
            </a:r>
            <a:r>
              <a:rPr lang="ko-KR" altLang="en-US" b="1" i="1"/>
              <a:t>天池</a:t>
            </a:r>
            <a:r>
              <a:rPr lang="en-US" altLang="ko-KR" b="1"/>
              <a:t>)</a:t>
            </a:r>
            <a:r>
              <a:rPr lang="ko-KR" altLang="en-US" b="1"/>
              <a:t>에서 시작하여 북으로 흘러 넌장강</a:t>
            </a:r>
            <a:r>
              <a:rPr lang="en-US" altLang="ko-KR" b="1"/>
              <a:t>(</a:t>
            </a:r>
            <a:r>
              <a:rPr lang="ko-KR" altLang="en-US" b="1" i="1"/>
              <a:t>嫩江江</a:t>
            </a:r>
            <a:r>
              <a:rPr lang="en-US" altLang="ko-KR" b="1"/>
              <a:t>)</a:t>
            </a:r>
            <a:r>
              <a:rPr lang="ko-KR" altLang="en-US" b="1"/>
              <a:t>과 합류하여 아무르강으로 흐르며</a:t>
            </a:r>
            <a:r>
              <a:rPr lang="en-US" altLang="ko-KR" b="1"/>
              <a:t>, </a:t>
            </a:r>
            <a:r>
              <a:rPr lang="ko-KR" altLang="en-US" b="1"/>
              <a:t>강기슭에는 길림</a:t>
            </a:r>
            <a:r>
              <a:rPr lang="en-US" altLang="ko-KR" b="1"/>
              <a:t>(</a:t>
            </a:r>
            <a:r>
              <a:rPr lang="ko-KR" altLang="en-US" b="1" i="1"/>
              <a:t>吉林</a:t>
            </a:r>
            <a:r>
              <a:rPr lang="en-US" altLang="ko-KR" b="1"/>
              <a:t>) </a:t>
            </a:r>
            <a:r>
              <a:rPr lang="ko-KR" altLang="en-US" b="1"/>
              <a:t>따위의 도시가 있어 지방 경제의 중심지를 이룬다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8510" y="5301208"/>
            <a:ext cx="3754727" cy="118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상류의 펑만</a:t>
            </a:r>
            <a:r>
              <a:rPr lang="en-US" altLang="ko-KR" b="1"/>
              <a:t>(</a:t>
            </a:r>
            <a:r>
              <a:rPr lang="ko-KR" altLang="en-US" b="1" i="1"/>
              <a:t>豐滿</a:t>
            </a:r>
            <a:r>
              <a:rPr lang="en-US" altLang="ko-KR" b="1"/>
              <a:t>)</a:t>
            </a:r>
            <a:r>
              <a:rPr lang="ko-KR" altLang="en-US" b="1"/>
              <a:t>에는 세계적으로 큰 댐과 인공호인 송화호</a:t>
            </a:r>
            <a:r>
              <a:rPr lang="en-US" altLang="ko-KR" b="1"/>
              <a:t>(</a:t>
            </a:r>
            <a:r>
              <a:rPr lang="ko-KR" altLang="en-US" b="1" i="1"/>
              <a:t>松花湖</a:t>
            </a:r>
            <a:r>
              <a:rPr lang="en-US" altLang="ko-KR" b="1"/>
              <a:t>)</a:t>
            </a:r>
            <a:r>
              <a:rPr lang="ko-KR" altLang="en-US" b="1"/>
              <a:t>가 있다</a:t>
            </a:r>
            <a:r>
              <a:rPr lang="en-US" altLang="ko-KR" b="1"/>
              <a:t>. </a:t>
            </a:r>
            <a:r>
              <a:rPr lang="ko-KR" altLang="en-US" b="1"/>
              <a:t>길이는 </a:t>
            </a:r>
            <a:r>
              <a:rPr lang="en-US" altLang="ko-KR" b="1"/>
              <a:t>1,927km. [</a:t>
            </a:r>
            <a:r>
              <a:rPr lang="ko-KR" altLang="en-US" b="1"/>
              <a:t>비슷한 말</a:t>
            </a:r>
            <a:r>
              <a:rPr lang="en-US" altLang="ko-KR" b="1"/>
              <a:t>] </a:t>
            </a:r>
            <a:r>
              <a:rPr lang="ko-KR" altLang="en-US" b="1">
                <a:hlinkClick r:id="rId4"/>
              </a:rPr>
              <a:t>쑹화 강</a:t>
            </a:r>
            <a:r>
              <a:rPr lang="en-US" altLang="ko-KR" b="1">
                <a:hlinkClick r:id="rId4"/>
              </a:rPr>
              <a:t>.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대동여지도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 descr="첨부 이미지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100389" y="762963"/>
            <a:ext cx="4010447" cy="5616624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18052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o-KR" altLang="en-US" b="1"/>
              <a:t>조선 철종 </a:t>
            </a:r>
            <a:r>
              <a:rPr lang="en-US" altLang="ko-KR" b="1"/>
              <a:t>12</a:t>
            </a:r>
            <a:r>
              <a:rPr lang="ko-KR" altLang="en-US" b="1"/>
              <a:t>년</a:t>
            </a:r>
            <a:r>
              <a:rPr lang="en-US" altLang="ko-KR" b="1"/>
              <a:t>(1861)</a:t>
            </a:r>
            <a:r>
              <a:rPr lang="ko-KR" altLang="en-US" b="1"/>
              <a:t>에 김정호가 제작한 우리나라의 대축척 지도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80528" y="2782669"/>
            <a:ext cx="4572000" cy="6349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o-KR" altLang="en-US" b="1"/>
              <a:t>순조 </a:t>
            </a:r>
            <a:r>
              <a:rPr lang="en-US" altLang="ko-KR" b="1"/>
              <a:t>34</a:t>
            </a:r>
            <a:r>
              <a:rPr lang="ko-KR" altLang="en-US" b="1"/>
              <a:t>년</a:t>
            </a:r>
            <a:r>
              <a:rPr lang="en-US" altLang="ko-KR" b="1"/>
              <a:t>(1834)</a:t>
            </a:r>
            <a:r>
              <a:rPr lang="ko-KR" altLang="en-US" b="1"/>
              <a:t>에 김정호 자신이 제작한 ‘</a:t>
            </a:r>
            <a:r>
              <a:rPr lang="ko-KR" altLang="en-US" b="1">
                <a:hlinkClick r:id="rId4"/>
              </a:rPr>
              <a:t>청구선표도</a:t>
            </a:r>
            <a:r>
              <a:rPr lang="ko-KR" altLang="en-US" b="1"/>
              <a:t>’를 </a:t>
            </a:r>
            <a:r>
              <a:rPr lang="en-US" altLang="ko-KR" b="1"/>
              <a:t>27</a:t>
            </a:r>
            <a:r>
              <a:rPr lang="ko-KR" altLang="en-US" b="1"/>
              <a:t>년 후에 수정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0528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ko-KR" b="1"/>
              <a:t>27</a:t>
            </a:r>
            <a:r>
              <a:rPr lang="ko-KR" altLang="en-US" b="1"/>
              <a:t>년간 전국을 직접 답사하고 실측하여 </a:t>
            </a:r>
            <a:endParaRPr lang="ko-KR" altLang="en-US" b="1"/>
          </a:p>
          <a:p>
            <a:pPr lvl="0"/>
            <a:r>
              <a:rPr lang="ko-KR" altLang="en-US" b="1"/>
              <a:t>만듬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두만강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 descr="두만강 - 두만강 본문 이미지 1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4499992" y="1124744"/>
            <a:ext cx="4644008" cy="5184576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03398" y="1556792"/>
            <a:ext cx="321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b="1"/>
              <a:t>우리나라 동북부를 흐르는 강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03398" y="2479239"/>
            <a:ext cx="408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백두산에서 시작하여 동해로 흘러 들어간다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03398" y="3683992"/>
            <a:ext cx="4080570" cy="11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배는 강 입구에서 </a:t>
            </a:r>
            <a:r>
              <a:rPr lang="en-US" altLang="ko-KR" b="1"/>
              <a:t>85</a:t>
            </a:r>
            <a:r>
              <a:rPr lang="ko-KR" altLang="en-US" b="1"/>
              <a:t>미터까지 운항할 수 있지만</a:t>
            </a:r>
            <a:r>
              <a:rPr lang="en-US" altLang="ko-KR" b="1"/>
              <a:t>, </a:t>
            </a:r>
            <a:r>
              <a:rPr lang="ko-KR" altLang="en-US" b="1"/>
              <a:t>얼음이 얼지 않는 계절에는 유목</a:t>
            </a:r>
            <a:r>
              <a:rPr lang="en-US" altLang="ko-KR" b="1"/>
              <a:t>(</a:t>
            </a:r>
            <a:r>
              <a:rPr lang="ko-KR" altLang="en-US" b="1" i="1"/>
              <a:t>流木</a:t>
            </a:r>
            <a:r>
              <a:rPr lang="en-US" altLang="ko-KR" b="1"/>
              <a:t>)</a:t>
            </a:r>
            <a:r>
              <a:rPr lang="ko-KR" altLang="en-US" b="1"/>
              <a:t>이 활발하다</a:t>
            </a:r>
            <a:r>
              <a:rPr lang="en-US" altLang="ko-KR" b="1"/>
              <a:t>. </a:t>
            </a:r>
            <a:r>
              <a:rPr lang="ko-KR" altLang="en-US" b="1"/>
              <a:t>길이는 </a:t>
            </a:r>
            <a:r>
              <a:rPr lang="en-US" altLang="ko-KR" b="1"/>
              <a:t>521km.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5494" y="2785115"/>
            <a:ext cx="9143999" cy="1556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간도영유권확보를위한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해결방안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530" y="118372"/>
            <a:ext cx="7955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간도문제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395486" y="1799652"/>
            <a:ext cx="3960490" cy="2217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000"/>
              <a:t>간도는 백두산 북쪽의 만주 지방 일대를 일컫는다</a:t>
            </a:r>
            <a:r>
              <a:rPr lang="en-US" altLang="ko-KR" sz="2000"/>
              <a:t>. </a:t>
            </a:r>
            <a:r>
              <a:rPr lang="ko-KR" altLang="en-US" sz="2000"/>
              <a:t>고조선과 고구려</a:t>
            </a:r>
            <a:r>
              <a:rPr lang="en-US" altLang="ko-KR" sz="2000"/>
              <a:t>, </a:t>
            </a:r>
            <a:r>
              <a:rPr lang="ko-KR" altLang="en-US" sz="2000"/>
              <a:t>발해의 영역이었으며 조선 시대에도 우리나라 사람들이 많이 살았지만</a:t>
            </a:r>
            <a:r>
              <a:rPr lang="en-US" altLang="ko-KR" sz="2000"/>
              <a:t>, 1909</a:t>
            </a:r>
            <a:r>
              <a:rPr lang="ko-KR" altLang="en-US" sz="2000"/>
              <a:t>년 일본과 청이 간도 협약을 체결한 이후부터 중국에 속하게 되었다</a:t>
            </a:r>
            <a:r>
              <a:rPr lang="en-US" altLang="ko-KR" sz="2000"/>
              <a:t>.</a:t>
            </a:r>
            <a:endParaRPr lang="ko-KR" altLang="en-US"/>
          </a:p>
        </p:txBody>
      </p:sp>
      <p:pic>
        <p:nvPicPr>
          <p:cNvPr id="16" name="그림 개체 틀 12"/>
          <p:cNvPicPr>
            <a:picLocks noGrp="1" noChangeAspect="1"/>
          </p:cNvPicPr>
          <p:nvPr/>
        </p:nvPicPr>
        <p:blipFill rotWithShape="1">
          <a:blip r:embed="rId3">
            <a:alphaModFix/>
            <a:lum/>
          </a:blip>
          <a:srcRect l="2820" r="2820"/>
          <a:stretch>
            <a:fillRect/>
          </a:stretch>
        </p:blipFill>
        <p:spPr>
          <a:xfrm>
            <a:off x="5184068" y="1664804"/>
            <a:ext cx="3600400" cy="410445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530" y="118372"/>
            <a:ext cx="7955870" cy="1184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간도문제를 해결하기위해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                고려할점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395486" y="2430705"/>
            <a:ext cx="7236854" cy="254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/>
              <a:t>1. </a:t>
            </a:r>
            <a:r>
              <a:rPr lang="ko-KR" altLang="en-US"/>
              <a:t>국제법상 영토취득방법의 하나인 </a:t>
            </a:r>
            <a:r>
              <a:rPr lang="ko-KR" altLang="en-US">
                <a:solidFill>
                  <a:srgbClr val="ff0000"/>
                </a:solidFill>
              </a:rPr>
              <a:t>선점</a:t>
            </a:r>
            <a:r>
              <a:rPr lang="en-US" altLang="ko-KR">
                <a:solidFill>
                  <a:srgbClr val="ff0000"/>
                </a:solidFill>
              </a:rPr>
              <a:t>(occupation)</a:t>
            </a:r>
            <a:r>
              <a:rPr lang="ko-KR" altLang="en-US">
                <a:solidFill>
                  <a:srgbClr val="ff0000"/>
                </a:solidFill>
              </a:rPr>
              <a:t>의 원칙</a:t>
            </a:r>
            <a:r>
              <a:rPr lang="ko-KR" altLang="en-US"/>
              <a:t>에 의거할 때</a:t>
            </a:r>
            <a:r>
              <a:rPr lang="en-US" altLang="ko-KR"/>
              <a:t>, </a:t>
            </a:r>
            <a:r>
              <a:rPr lang="ko-KR" altLang="en-US"/>
              <a:t>간도지역은 한국 영토가 분명하다는 점이다</a:t>
            </a:r>
            <a:r>
              <a:rPr lang="en-US" altLang="ko-KR"/>
              <a:t>.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/>
              <a:t>2. </a:t>
            </a:r>
            <a:r>
              <a:rPr lang="ko-KR" altLang="en-US"/>
              <a:t>간도지역에 이주한 한ㆍ중 </a:t>
            </a:r>
            <a:r>
              <a:rPr lang="ko-KR" altLang="en-US">
                <a:solidFill>
                  <a:srgbClr val="ff0000"/>
                </a:solidFill>
              </a:rPr>
              <a:t>양국의 주민 비율</a:t>
            </a:r>
            <a:r>
              <a:rPr lang="ko-KR" altLang="en-US"/>
              <a:t>을 고려해야 한다</a:t>
            </a:r>
            <a:r>
              <a:rPr lang="en-US" altLang="ko-KR"/>
              <a:t>.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/>
              <a:t>3. </a:t>
            </a:r>
            <a:r>
              <a:rPr lang="ko-KR" altLang="en-US"/>
              <a:t>이 지역에서 어느 나라가 역사적으로 평화적 주권을 지속적으로 유지했는가 하는 점이다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4.</a:t>
            </a:r>
            <a:r>
              <a:rPr lang="ko-KR" altLang="en-US"/>
              <a:t> 간도분쟁의 결정적인 시점을 어디로 정할 것인가가 매우 중요하다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530" y="118372"/>
            <a:ext cx="7955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해결방안 및 마지막 말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564" y="1376772"/>
            <a:ext cx="8100900" cy="3793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/>
              <a:t>해결방안으로는 사람들에게 간도에 대해 알려주고 </a:t>
            </a:r>
            <a:r>
              <a:rPr lang="ko-KR" altLang="en-US" b="1"/>
              <a:t>관심</a:t>
            </a:r>
            <a:r>
              <a:rPr lang="ko-KR" altLang="en-US"/>
              <a:t>을 가지게 만들어야 한다</a:t>
            </a:r>
            <a:r>
              <a:rPr lang="en-US" altLang="ko-KR"/>
              <a:t>. </a:t>
            </a:r>
            <a:r>
              <a:rPr lang="ko-KR" altLang="en-US"/>
              <a:t>또한</a:t>
            </a:r>
            <a:r>
              <a:rPr lang="en-US" altLang="ko-KR"/>
              <a:t>, </a:t>
            </a:r>
            <a:r>
              <a:rPr lang="ko-KR" altLang="en-US"/>
              <a:t>지리학자들이 우리가 </a:t>
            </a:r>
            <a:r>
              <a:rPr lang="ko-KR" altLang="en-US">
                <a:solidFill>
                  <a:srgbClr val="ff0000"/>
                </a:solidFill>
              </a:rPr>
              <a:t>중국의 동북정책에 대응 할 만한 해결책</a:t>
            </a:r>
            <a:r>
              <a:rPr lang="ko-KR" altLang="en-US"/>
              <a:t>을 찾는 것이다</a:t>
            </a:r>
            <a:r>
              <a:rPr lang="en-US" altLang="ko-KR"/>
              <a:t>.</a:t>
            </a:r>
            <a:endParaRPr lang="en-US" altLang="ko-KR"/>
          </a:p>
          <a:p>
            <a:pPr>
              <a:lnSpc>
                <a:spcPct val="150000"/>
              </a:lnSpc>
            </a:pPr>
            <a:endParaRPr lang="en-US" altLang="ko-KR"/>
          </a:p>
          <a:p>
            <a:pPr>
              <a:lnSpc>
                <a:spcPct val="150000"/>
              </a:lnSpc>
            </a:pPr>
            <a:r>
              <a:rPr lang="ko-KR" altLang="en-US"/>
              <a:t>마지막으로</a:t>
            </a:r>
            <a:r>
              <a:rPr lang="en-US" altLang="ko-KR"/>
              <a:t> </a:t>
            </a:r>
            <a:r>
              <a:rPr lang="ko-KR" altLang="en-US"/>
              <a:t>아직 우리가 중국에게 간도를 되찾기에는 불가능하다</a:t>
            </a:r>
            <a:r>
              <a:rPr lang="en-US" altLang="ko-KR"/>
              <a:t>. </a:t>
            </a:r>
            <a:r>
              <a:rPr lang="ko-KR" altLang="en-US"/>
              <a:t>하지만</a:t>
            </a:r>
            <a:r>
              <a:rPr lang="en-US" altLang="ko-KR"/>
              <a:t>, </a:t>
            </a:r>
            <a:r>
              <a:rPr lang="ko-KR" altLang="en-US"/>
              <a:t>국민들은 간도에 대해 관심을 가지고</a:t>
            </a:r>
            <a:r>
              <a:rPr lang="en-US" altLang="ko-KR"/>
              <a:t> </a:t>
            </a:r>
            <a:r>
              <a:rPr lang="ko-KR" altLang="en-US"/>
              <a:t>지리학자들은 간도에 대해 계속 관심을 가진다면 몇 년이 걸릴지 모르겠지만</a:t>
            </a:r>
            <a:r>
              <a:rPr lang="en-US" altLang="ko-KR"/>
              <a:t>, </a:t>
            </a:r>
            <a:r>
              <a:rPr lang="ko-KR" altLang="en-US"/>
              <a:t>언젠가는 간도를 되찾을 수 있을 것이다</a:t>
            </a:r>
            <a:r>
              <a:rPr lang="en-US" altLang="ko-KR"/>
              <a:t>. </a:t>
            </a:r>
            <a:r>
              <a:rPr lang="ko-KR" altLang="en-US"/>
              <a:t>그리고 </a:t>
            </a:r>
            <a:r>
              <a:rPr lang="en-US" altLang="ko-KR"/>
              <a:t>“</a:t>
            </a:r>
            <a:r>
              <a:rPr lang="ko-KR" altLang="en-US">
                <a:solidFill>
                  <a:srgbClr val="0000ff"/>
                </a:solidFill>
              </a:rPr>
              <a:t>우리가 역사를 기억하지 못하면 역사는 반복 된다</a:t>
            </a:r>
            <a:r>
              <a:rPr lang="en-US" altLang="ko-KR">
                <a:solidFill>
                  <a:srgbClr val="0000ff"/>
                </a:solidFill>
              </a:rPr>
              <a:t>.</a:t>
            </a:r>
            <a:r>
              <a:rPr lang="en-US" altLang="ko-KR"/>
              <a:t>”</a:t>
            </a:r>
            <a:r>
              <a:rPr lang="ko-KR" altLang="en-US"/>
              <a:t>라는 말이 있듯이 우리가 간도를 기억하지 않으면 또 다시 우리의 영토를 빼앗길 수 있다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>
            <a:off x="-5030730" y="1128079"/>
            <a:ext cx="9770263" cy="2167533"/>
          </a:xfrm>
          <a:custGeom>
            <a:avLst/>
            <a:gdLst>
              <a:gd name="connsiteX0" fmla="*/ 677485 w 5210617"/>
              <a:gd name="connsiteY0" fmla="*/ 101309 h 2780814"/>
              <a:gd name="connsiteX1" fmla="*/ 2559294 w 5210617"/>
              <a:gd name="connsiteY1" fmla="*/ 300092 h 2780814"/>
              <a:gd name="connsiteX2" fmla="*/ 4123050 w 5210617"/>
              <a:gd name="connsiteY2" fmla="*/ 2354179 h 2780814"/>
              <a:gd name="connsiteX3" fmla="*/ 5209729 w 5210617"/>
              <a:gd name="connsiteY3" fmla="*/ 2672231 h 2780814"/>
              <a:gd name="connsiteX4" fmla="*/ 3950772 w 5210617"/>
              <a:gd name="connsiteY4" fmla="*/ 2605970 h 2780814"/>
              <a:gd name="connsiteX5" fmla="*/ 2294250 w 5210617"/>
              <a:gd name="connsiteY5" fmla="*/ 737414 h 2780814"/>
              <a:gd name="connsiteX6" fmla="*/ 346181 w 5210617"/>
              <a:gd name="connsiteY6" fmla="*/ 843431 h 2780814"/>
              <a:gd name="connsiteX7" fmla="*/ 28129 w 5210617"/>
              <a:gd name="connsiteY7" fmla="*/ 1174736 h 2780814"/>
              <a:gd name="connsiteX8" fmla="*/ 677485 w 5210617"/>
              <a:gd name="connsiteY8" fmla="*/ 101309 h 2780814"/>
              <a:gd name="connsiteX0" fmla="*/ 677485 w 5210437"/>
              <a:gd name="connsiteY0" fmla="*/ 101309 h 2724550"/>
              <a:gd name="connsiteX1" fmla="*/ 2559294 w 5210437"/>
              <a:gd name="connsiteY1" fmla="*/ 300092 h 2724550"/>
              <a:gd name="connsiteX2" fmla="*/ 4123050 w 5210437"/>
              <a:gd name="connsiteY2" fmla="*/ 2354179 h 2724550"/>
              <a:gd name="connsiteX3" fmla="*/ 5209729 w 5210437"/>
              <a:gd name="connsiteY3" fmla="*/ 2672231 h 2724550"/>
              <a:gd name="connsiteX4" fmla="*/ 3969822 w 5210437"/>
              <a:gd name="connsiteY4" fmla="*/ 2514745 h 2724550"/>
              <a:gd name="connsiteX5" fmla="*/ 2294250 w 5210437"/>
              <a:gd name="connsiteY5" fmla="*/ 737414 h 2724550"/>
              <a:gd name="connsiteX6" fmla="*/ 346181 w 5210437"/>
              <a:gd name="connsiteY6" fmla="*/ 843431 h 2724550"/>
              <a:gd name="connsiteX7" fmla="*/ 28129 w 5210437"/>
              <a:gd name="connsiteY7" fmla="*/ 1174736 h 2724550"/>
              <a:gd name="connsiteX8" fmla="*/ 677485 w 5210437"/>
              <a:gd name="connsiteY8" fmla="*/ 101309 h 2724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0437" h="2724550">
                <a:moveTo>
                  <a:pt x="677485" y="101309"/>
                </a:moveTo>
                <a:cubicBezTo>
                  <a:pt x="1099346" y="-44465"/>
                  <a:pt x="1985033" y="-75386"/>
                  <a:pt x="2559294" y="300092"/>
                </a:cubicBezTo>
                <a:cubicBezTo>
                  <a:pt x="3133555" y="675570"/>
                  <a:pt x="3681311" y="1958822"/>
                  <a:pt x="4123050" y="2354179"/>
                </a:cubicBezTo>
                <a:cubicBezTo>
                  <a:pt x="4564789" y="2749536"/>
                  <a:pt x="5235267" y="2645470"/>
                  <a:pt x="5209729" y="2672231"/>
                </a:cubicBezTo>
                <a:cubicBezTo>
                  <a:pt x="5184191" y="2698992"/>
                  <a:pt x="4455735" y="2837214"/>
                  <a:pt x="3969822" y="2514745"/>
                </a:cubicBezTo>
                <a:cubicBezTo>
                  <a:pt x="3483909" y="2192276"/>
                  <a:pt x="2898190" y="1015966"/>
                  <a:pt x="2294250" y="737414"/>
                </a:cubicBezTo>
                <a:cubicBezTo>
                  <a:pt x="1690310" y="458862"/>
                  <a:pt x="723868" y="770544"/>
                  <a:pt x="346181" y="843431"/>
                </a:cubicBezTo>
                <a:cubicBezTo>
                  <a:pt x="-31506" y="916318"/>
                  <a:pt x="-29297" y="1296214"/>
                  <a:pt x="28129" y="1174736"/>
                </a:cubicBezTo>
                <a:cubicBezTo>
                  <a:pt x="85555" y="1053258"/>
                  <a:pt x="255624" y="247083"/>
                  <a:pt x="677485" y="101309"/>
                </a:cubicBezTo>
              </a:path>
            </a:pathLst>
          </a:custGeom>
          <a:solidFill>
            <a:srgbClr val="ef2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162005">
            <a:off x="-5366003" y="1596612"/>
            <a:ext cx="10140043" cy="1479690"/>
          </a:xfrm>
          <a:custGeom>
            <a:avLst/>
            <a:gdLst>
              <a:gd name="connsiteX0" fmla="*/ 677485 w 5210617"/>
              <a:gd name="connsiteY0" fmla="*/ 101309 h 2780814"/>
              <a:gd name="connsiteX1" fmla="*/ 2559294 w 5210617"/>
              <a:gd name="connsiteY1" fmla="*/ 300092 h 2780814"/>
              <a:gd name="connsiteX2" fmla="*/ 4123050 w 5210617"/>
              <a:gd name="connsiteY2" fmla="*/ 2354179 h 2780814"/>
              <a:gd name="connsiteX3" fmla="*/ 5209729 w 5210617"/>
              <a:gd name="connsiteY3" fmla="*/ 2672231 h 2780814"/>
              <a:gd name="connsiteX4" fmla="*/ 3950772 w 5210617"/>
              <a:gd name="connsiteY4" fmla="*/ 2605970 h 2780814"/>
              <a:gd name="connsiteX5" fmla="*/ 2294250 w 5210617"/>
              <a:gd name="connsiteY5" fmla="*/ 737414 h 2780814"/>
              <a:gd name="connsiteX6" fmla="*/ 346181 w 5210617"/>
              <a:gd name="connsiteY6" fmla="*/ 843431 h 2780814"/>
              <a:gd name="connsiteX7" fmla="*/ 28129 w 5210617"/>
              <a:gd name="connsiteY7" fmla="*/ 1174736 h 2780814"/>
              <a:gd name="connsiteX8" fmla="*/ 677485 w 5210617"/>
              <a:gd name="connsiteY8" fmla="*/ 101309 h 27808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0617" h="2780814">
                <a:moveTo>
                  <a:pt x="677485" y="101309"/>
                </a:moveTo>
                <a:cubicBezTo>
                  <a:pt x="1099346" y="-44465"/>
                  <a:pt x="1985033" y="-75386"/>
                  <a:pt x="2559294" y="300092"/>
                </a:cubicBezTo>
                <a:cubicBezTo>
                  <a:pt x="3133555" y="675570"/>
                  <a:pt x="3681311" y="1958822"/>
                  <a:pt x="4123050" y="2354179"/>
                </a:cubicBezTo>
                <a:cubicBezTo>
                  <a:pt x="4564789" y="2749536"/>
                  <a:pt x="5238442" y="2630266"/>
                  <a:pt x="5209729" y="2672231"/>
                </a:cubicBezTo>
                <a:cubicBezTo>
                  <a:pt x="5181016" y="2714196"/>
                  <a:pt x="4436685" y="2928439"/>
                  <a:pt x="3950772" y="2605970"/>
                </a:cubicBezTo>
                <a:cubicBezTo>
                  <a:pt x="3464859" y="2283501"/>
                  <a:pt x="2895015" y="1031170"/>
                  <a:pt x="2294250" y="737414"/>
                </a:cubicBezTo>
                <a:cubicBezTo>
                  <a:pt x="1693485" y="443658"/>
                  <a:pt x="723868" y="770544"/>
                  <a:pt x="346181" y="843431"/>
                </a:cubicBezTo>
                <a:cubicBezTo>
                  <a:pt x="-31506" y="916318"/>
                  <a:pt x="-29297" y="1296214"/>
                  <a:pt x="28129" y="1174736"/>
                </a:cubicBezTo>
                <a:cubicBezTo>
                  <a:pt x="85555" y="1053258"/>
                  <a:pt x="255624" y="247083"/>
                  <a:pt x="677485" y="101309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 rot="10800000">
            <a:off x="4690498" y="3258618"/>
            <a:ext cx="9524329" cy="2330621"/>
          </a:xfrm>
          <a:custGeom>
            <a:avLst/>
            <a:gdLst>
              <a:gd name="connsiteX0" fmla="*/ 677485 w 5210617"/>
              <a:gd name="connsiteY0" fmla="*/ 101309 h 2780814"/>
              <a:gd name="connsiteX1" fmla="*/ 2559294 w 5210617"/>
              <a:gd name="connsiteY1" fmla="*/ 300092 h 2780814"/>
              <a:gd name="connsiteX2" fmla="*/ 4123050 w 5210617"/>
              <a:gd name="connsiteY2" fmla="*/ 2354179 h 2780814"/>
              <a:gd name="connsiteX3" fmla="*/ 5209729 w 5210617"/>
              <a:gd name="connsiteY3" fmla="*/ 2672231 h 2780814"/>
              <a:gd name="connsiteX4" fmla="*/ 3950772 w 5210617"/>
              <a:gd name="connsiteY4" fmla="*/ 2605970 h 2780814"/>
              <a:gd name="connsiteX5" fmla="*/ 2294250 w 5210617"/>
              <a:gd name="connsiteY5" fmla="*/ 737414 h 2780814"/>
              <a:gd name="connsiteX6" fmla="*/ 346181 w 5210617"/>
              <a:gd name="connsiteY6" fmla="*/ 843431 h 2780814"/>
              <a:gd name="connsiteX7" fmla="*/ 28129 w 5210617"/>
              <a:gd name="connsiteY7" fmla="*/ 1174736 h 2780814"/>
              <a:gd name="connsiteX8" fmla="*/ 677485 w 5210617"/>
              <a:gd name="connsiteY8" fmla="*/ 101309 h 2780814"/>
              <a:gd name="connsiteX0" fmla="*/ 677485 w 5210437"/>
              <a:gd name="connsiteY0" fmla="*/ 101309 h 2724550"/>
              <a:gd name="connsiteX1" fmla="*/ 2559294 w 5210437"/>
              <a:gd name="connsiteY1" fmla="*/ 300092 h 2724550"/>
              <a:gd name="connsiteX2" fmla="*/ 4123050 w 5210437"/>
              <a:gd name="connsiteY2" fmla="*/ 2354179 h 2724550"/>
              <a:gd name="connsiteX3" fmla="*/ 5209729 w 5210437"/>
              <a:gd name="connsiteY3" fmla="*/ 2672231 h 2724550"/>
              <a:gd name="connsiteX4" fmla="*/ 3969822 w 5210437"/>
              <a:gd name="connsiteY4" fmla="*/ 2514745 h 2724550"/>
              <a:gd name="connsiteX5" fmla="*/ 2294250 w 5210437"/>
              <a:gd name="connsiteY5" fmla="*/ 737414 h 2724550"/>
              <a:gd name="connsiteX6" fmla="*/ 346181 w 5210437"/>
              <a:gd name="connsiteY6" fmla="*/ 843431 h 2724550"/>
              <a:gd name="connsiteX7" fmla="*/ 28129 w 5210437"/>
              <a:gd name="connsiteY7" fmla="*/ 1174736 h 2724550"/>
              <a:gd name="connsiteX8" fmla="*/ 677485 w 5210437"/>
              <a:gd name="connsiteY8" fmla="*/ 101309 h 2724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0437" h="2724550">
                <a:moveTo>
                  <a:pt x="677485" y="101309"/>
                </a:moveTo>
                <a:cubicBezTo>
                  <a:pt x="1099346" y="-44465"/>
                  <a:pt x="1985033" y="-75386"/>
                  <a:pt x="2559294" y="300092"/>
                </a:cubicBezTo>
                <a:cubicBezTo>
                  <a:pt x="3133555" y="675570"/>
                  <a:pt x="3681311" y="1958822"/>
                  <a:pt x="4123050" y="2354179"/>
                </a:cubicBezTo>
                <a:cubicBezTo>
                  <a:pt x="4564789" y="2749536"/>
                  <a:pt x="5235267" y="2645470"/>
                  <a:pt x="5209729" y="2672231"/>
                </a:cubicBezTo>
                <a:cubicBezTo>
                  <a:pt x="5184191" y="2698992"/>
                  <a:pt x="4455735" y="2837214"/>
                  <a:pt x="3969822" y="2514745"/>
                </a:cubicBezTo>
                <a:cubicBezTo>
                  <a:pt x="3483909" y="2192276"/>
                  <a:pt x="2898190" y="1015966"/>
                  <a:pt x="2294250" y="737414"/>
                </a:cubicBezTo>
                <a:cubicBezTo>
                  <a:pt x="1690310" y="458862"/>
                  <a:pt x="723868" y="770544"/>
                  <a:pt x="346181" y="843431"/>
                </a:cubicBezTo>
                <a:cubicBezTo>
                  <a:pt x="-31506" y="916318"/>
                  <a:pt x="-29297" y="1296214"/>
                  <a:pt x="28129" y="1174736"/>
                </a:cubicBezTo>
                <a:cubicBezTo>
                  <a:pt x="85555" y="1053258"/>
                  <a:pt x="255624" y="247083"/>
                  <a:pt x="677485" y="101309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10951301">
            <a:off x="4677986" y="3464719"/>
            <a:ext cx="10638190" cy="1778669"/>
          </a:xfrm>
          <a:custGeom>
            <a:avLst/>
            <a:gdLst>
              <a:gd name="connsiteX0" fmla="*/ 677485 w 5210617"/>
              <a:gd name="connsiteY0" fmla="*/ 101309 h 2780814"/>
              <a:gd name="connsiteX1" fmla="*/ 2559294 w 5210617"/>
              <a:gd name="connsiteY1" fmla="*/ 300092 h 2780814"/>
              <a:gd name="connsiteX2" fmla="*/ 4123050 w 5210617"/>
              <a:gd name="connsiteY2" fmla="*/ 2354179 h 2780814"/>
              <a:gd name="connsiteX3" fmla="*/ 5209729 w 5210617"/>
              <a:gd name="connsiteY3" fmla="*/ 2672231 h 2780814"/>
              <a:gd name="connsiteX4" fmla="*/ 3950772 w 5210617"/>
              <a:gd name="connsiteY4" fmla="*/ 2605970 h 2780814"/>
              <a:gd name="connsiteX5" fmla="*/ 2294250 w 5210617"/>
              <a:gd name="connsiteY5" fmla="*/ 737414 h 2780814"/>
              <a:gd name="connsiteX6" fmla="*/ 346181 w 5210617"/>
              <a:gd name="connsiteY6" fmla="*/ 843431 h 2780814"/>
              <a:gd name="connsiteX7" fmla="*/ 28129 w 5210617"/>
              <a:gd name="connsiteY7" fmla="*/ 1174736 h 2780814"/>
              <a:gd name="connsiteX8" fmla="*/ 677485 w 5210617"/>
              <a:gd name="connsiteY8" fmla="*/ 101309 h 27808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0617" h="2780814">
                <a:moveTo>
                  <a:pt x="677485" y="101309"/>
                </a:moveTo>
                <a:cubicBezTo>
                  <a:pt x="1099346" y="-44465"/>
                  <a:pt x="1985033" y="-75386"/>
                  <a:pt x="2559294" y="300092"/>
                </a:cubicBezTo>
                <a:cubicBezTo>
                  <a:pt x="3133555" y="675570"/>
                  <a:pt x="3681311" y="1958822"/>
                  <a:pt x="4123050" y="2354179"/>
                </a:cubicBezTo>
                <a:cubicBezTo>
                  <a:pt x="4564789" y="2749536"/>
                  <a:pt x="5238442" y="2630266"/>
                  <a:pt x="5209729" y="2672231"/>
                </a:cubicBezTo>
                <a:cubicBezTo>
                  <a:pt x="5181016" y="2714196"/>
                  <a:pt x="4436685" y="2928439"/>
                  <a:pt x="3950772" y="2605970"/>
                </a:cubicBezTo>
                <a:cubicBezTo>
                  <a:pt x="3464859" y="2283501"/>
                  <a:pt x="2895015" y="1031170"/>
                  <a:pt x="2294250" y="737414"/>
                </a:cubicBezTo>
                <a:cubicBezTo>
                  <a:pt x="1693485" y="443658"/>
                  <a:pt x="723868" y="770544"/>
                  <a:pt x="346181" y="843431"/>
                </a:cubicBezTo>
                <a:cubicBezTo>
                  <a:pt x="-31506" y="916318"/>
                  <a:pt x="-29297" y="1296214"/>
                  <a:pt x="28129" y="1174736"/>
                </a:cubicBezTo>
                <a:cubicBezTo>
                  <a:pt x="85555" y="1053258"/>
                  <a:pt x="255624" y="247083"/>
                  <a:pt x="677485" y="101309"/>
                </a:cubicBezTo>
              </a:path>
            </a:pathLst>
          </a:custGeom>
          <a:solidFill>
            <a:srgbClr val="ef2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-1266" y="-19050"/>
            <a:ext cx="9144000" cy="687705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rgbClr val="ffffff">
                  <a:alpha val="78000"/>
                </a:srgbClr>
              </a:gs>
              <a:gs pos="12000">
                <a:schemeClr val="bg1">
                  <a:alpha val="9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-1266" y="2636912"/>
            <a:ext cx="9145266" cy="1094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600" b="1">
                <a:solidFill>
                  <a:schemeClr val="tx1">
                    <a:lumMod val="75000"/>
                    <a:lumOff val="25000"/>
                  </a:schemeClr>
                </a:solidFill>
              </a:rPr>
              <a:t>감사합니다</a:t>
            </a:r>
            <a:endParaRPr lang="ko-KR" altLang="en-US" sz="6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266" y="3717032"/>
            <a:ext cx="91452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altLang="ko-KR" sz="2000"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2" presetClass="entr" presetSubtype="8" fill="hold" nodeType="clickEffect" mc:Ignorable="hp" hp:hslPresetID="2" hp:hslPresetSubtype="DirectionLeftToRight" hp:hslDuration="22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8" presetID="22" presetClass="entr" presetSubtype="8" fill="hold" nodeType="withEffect" mc:Ignorable="hp" hp:hslPresetID="2" hp:hslPresetSubtype="DirectionLeftToRight" hp:hslDuration="22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22" presetClass="entr" presetSubtype="8" fill="hold" grpId="0" nodeType="withEffect" mc:Ignorable="hp" hp:hslPresetID="2" hp:hslPresetSubtype="DirectionLeftToRight" hp:hslDuration="2250" hp:hslTextDuration="2250" hp:hslTextAnimationUnitDelay="10">
                                  <p:stCondLst>
                                    <p:cond delay="17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4" presetID="22" presetClass="entr" presetSubtype="8" fill="hold" nodeType="withEffect" mc:Ignorable="hp" hp:hslPresetID="2" hp:hslPresetSubtype="DirectionLeftToRight" hp:hslDuration="2250" hp:hslTextAnimationUnitDelay="1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간도영유권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503548" y="1772816"/>
            <a:ext cx="4680520" cy="28258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>
                <a:solidFill>
                  <a:schemeClr val="tx1"/>
                </a:solidFill>
              </a:rPr>
              <a:t>간도는 </a:t>
            </a:r>
            <a:r>
              <a:rPr lang="en-US" altLang="ko-KR" sz="2000">
                <a:solidFill>
                  <a:schemeClr val="tx1"/>
                </a:solidFill>
              </a:rPr>
              <a:t>1712</a:t>
            </a:r>
            <a:r>
              <a:rPr lang="ko-KR" altLang="en-US" sz="2000">
                <a:solidFill>
                  <a:schemeClr val="tx1"/>
                </a:solidFill>
              </a:rPr>
              <a:t>년 조청</a:t>
            </a:r>
            <a:r>
              <a:rPr lang="en-US" altLang="ko-KR" sz="2000">
                <a:solidFill>
                  <a:schemeClr val="tx1"/>
                </a:solidFill>
              </a:rPr>
              <a:t>(</a:t>
            </a:r>
            <a:r>
              <a:rPr lang="ko-KR" altLang="en-US" sz="2000">
                <a:solidFill>
                  <a:schemeClr val="tx1"/>
                </a:solidFill>
              </a:rPr>
              <a:t>朝淸</a:t>
            </a:r>
            <a:r>
              <a:rPr lang="en-US" altLang="ko-KR" sz="2000">
                <a:solidFill>
                  <a:schemeClr val="tx1"/>
                </a:solidFill>
              </a:rPr>
              <a:t>)</a:t>
            </a:r>
            <a:r>
              <a:rPr lang="ko-KR" altLang="en-US" sz="2000">
                <a:solidFill>
                  <a:schemeClr val="tx1"/>
                </a:solidFill>
              </a:rPr>
              <a:t>양국이 세운 </a:t>
            </a:r>
            <a:r>
              <a:rPr lang="ko-KR" altLang="en-US" sz="2000">
                <a:solidFill>
                  <a:srgbClr val="ff0000"/>
                </a:solidFill>
              </a:rPr>
              <a:t>백두산정계비</a:t>
            </a:r>
            <a:r>
              <a:rPr lang="ko-KR" altLang="en-US" sz="2000">
                <a:solidFill>
                  <a:schemeClr val="tx1"/>
                </a:solidFill>
              </a:rPr>
              <a:t>로 조선의 영토임이 확인됐으나</a:t>
            </a:r>
            <a:r>
              <a:rPr lang="en-US" altLang="ko-KR" sz="2000">
                <a:solidFill>
                  <a:schemeClr val="tx1"/>
                </a:solidFill>
              </a:rPr>
              <a:t>, </a:t>
            </a:r>
            <a:r>
              <a:rPr lang="ko-KR" altLang="en-US" sz="2000">
                <a:solidFill>
                  <a:schemeClr val="tx1"/>
                </a:solidFill>
              </a:rPr>
              <a:t>일제에 의해 </a:t>
            </a:r>
            <a:r>
              <a:rPr lang="ko-KR" altLang="en-US" sz="2000">
                <a:solidFill>
                  <a:srgbClr val="ff0000"/>
                </a:solidFill>
              </a:rPr>
              <a:t>외교권이 박탈</a:t>
            </a:r>
            <a:r>
              <a:rPr lang="ko-KR" altLang="en-US" sz="2000">
                <a:solidFill>
                  <a:schemeClr val="tx1"/>
                </a:solidFill>
              </a:rPr>
              <a:t>당한 상태에서 일본과 청나라의 </a:t>
            </a:r>
            <a:r>
              <a:rPr lang="ko-KR" altLang="en-US" sz="2000">
                <a:solidFill>
                  <a:srgbClr val="ff0000"/>
                </a:solidFill>
              </a:rPr>
              <a:t>간도협약</a:t>
            </a:r>
            <a:r>
              <a:rPr lang="en-US" altLang="ko-KR" sz="2000">
                <a:solidFill>
                  <a:schemeClr val="tx1"/>
                </a:solidFill>
              </a:rPr>
              <a:t>(1909</a:t>
            </a:r>
            <a:r>
              <a:rPr lang="ko-KR" altLang="en-US" sz="2000">
                <a:solidFill>
                  <a:schemeClr val="tx1"/>
                </a:solidFill>
              </a:rPr>
              <a:t>년</a:t>
            </a:r>
            <a:r>
              <a:rPr lang="en-US" altLang="ko-KR" sz="2000">
                <a:solidFill>
                  <a:schemeClr val="tx1"/>
                </a:solidFill>
              </a:rPr>
              <a:t>)</a:t>
            </a:r>
            <a:r>
              <a:rPr lang="ko-KR" altLang="en-US" sz="2000">
                <a:solidFill>
                  <a:schemeClr val="tx1"/>
                </a:solidFill>
              </a:rPr>
              <a:t>으로 간도 영유권을 상실했다는 역사적 인식을 근간으로 하고 있습니다</a:t>
            </a:r>
            <a:r>
              <a:rPr lang="en-US" altLang="ko-KR" sz="2000">
                <a:solidFill>
                  <a:schemeClr val="tx1"/>
                </a:solidFill>
              </a:rPr>
              <a:t>. </a:t>
            </a:r>
            <a:endParaRPr lang="ko-KR" altLang="en-US" sz="2000">
              <a:solidFill>
                <a:schemeClr val="tx1"/>
              </a:solidFill>
            </a:endParaRPr>
          </a:p>
        </p:txBody>
      </p:sp>
      <p:pic>
        <p:nvPicPr>
          <p:cNvPr id="14" name="그림 3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5474161" y="1700808"/>
            <a:ext cx="3310307" cy="414046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분쟁해결방안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395536" y="1124744"/>
            <a:ext cx="6084676" cy="52741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000">
                <a:solidFill>
                  <a:schemeClr val="tx1"/>
                </a:solidFill>
              </a:rPr>
              <a:t>“통일</a:t>
            </a:r>
            <a:r>
              <a:rPr lang="en-US" altLang="ko-KR" sz="2000">
                <a:solidFill>
                  <a:schemeClr val="tx1"/>
                </a:solidFill>
              </a:rPr>
              <a:t>”</a:t>
            </a:r>
            <a:r>
              <a:rPr lang="ko-KR" altLang="en-US" sz="2000">
                <a:solidFill>
                  <a:schemeClr val="tx1"/>
                </a:solidFill>
              </a:rPr>
              <a:t> 한국 정부가 북한이 맺은 국제조약을 승계하지 않는다는 것을 별도로 규정한다면 조중 변계조약을 승계하지 않고 통일 한국이 중국과 간도문제를 논의할 수 있는 여지가 생기지 않을까요</a:t>
            </a:r>
            <a:r>
              <a:rPr lang="en-US" altLang="ko-KR" sz="2000">
                <a:solidFill>
                  <a:schemeClr val="tx1"/>
                </a:solidFill>
              </a:rPr>
              <a:t>?</a:t>
            </a:r>
            <a:endParaRPr lang="en-US" altLang="ko-KR" sz="2000">
              <a:solidFill>
                <a:schemeClr val="tx1"/>
              </a:solidFill>
            </a:endParaRPr>
          </a:p>
          <a:p>
            <a:pPr lvl="0"/>
            <a:r>
              <a:rPr lang="ko-KR" altLang="en-US" sz="2000">
                <a:solidFill>
                  <a:schemeClr val="tx1"/>
                </a:solidFill>
              </a:rPr>
              <a:t>이러한 주장에 따르면 국경협상은 </a:t>
            </a:r>
            <a:r>
              <a:rPr lang="en-US" altLang="ko-KR" sz="2000">
                <a:solidFill>
                  <a:schemeClr val="tx1"/>
                </a:solidFill>
              </a:rPr>
              <a:t>1909</a:t>
            </a:r>
            <a:r>
              <a:rPr lang="ko-KR" altLang="en-US" sz="2000">
                <a:solidFill>
                  <a:schemeClr val="tx1"/>
                </a:solidFill>
              </a:rPr>
              <a:t>년 간도협약 이전으로 되돌아가야 하고</a:t>
            </a:r>
            <a:r>
              <a:rPr lang="en-US" altLang="ko-KR" sz="2000">
                <a:solidFill>
                  <a:schemeClr val="tx1"/>
                </a:solidFill>
              </a:rPr>
              <a:t>, </a:t>
            </a:r>
            <a:r>
              <a:rPr lang="ko-KR" altLang="en-US" sz="2000">
                <a:solidFill>
                  <a:schemeClr val="tx1"/>
                </a:solidFill>
              </a:rPr>
              <a:t>쟁점은 백두산정계비의 토문강 위치가 됩니다</a:t>
            </a:r>
            <a:r>
              <a:rPr lang="en-US" altLang="ko-KR" sz="2000">
                <a:solidFill>
                  <a:schemeClr val="tx1"/>
                </a:solidFill>
              </a:rPr>
              <a:t>. </a:t>
            </a:r>
            <a:endParaRPr lang="en-US" altLang="ko-KR" sz="2000">
              <a:solidFill>
                <a:schemeClr val="tx1"/>
              </a:solidFill>
            </a:endParaRPr>
          </a:p>
          <a:p>
            <a:pPr lvl="0"/>
            <a:r>
              <a:rPr lang="ko-KR" altLang="en-US" sz="2000">
                <a:solidFill>
                  <a:schemeClr val="tx1"/>
                </a:solidFill>
              </a:rPr>
              <a:t>한편 간도를 만주지역 전체로 보는 입장에서 본다고 하여도 위의 주장과 전혀 다른 차원에서 문제를 제기할 수 있습니다</a:t>
            </a:r>
            <a:r>
              <a:rPr lang="en-US" altLang="ko-KR" sz="2000">
                <a:solidFill>
                  <a:schemeClr val="tx1"/>
                </a:solidFill>
              </a:rPr>
              <a:t>.</a:t>
            </a:r>
            <a:endParaRPr lang="en-US" altLang="ko-KR" sz="2000">
              <a:solidFill>
                <a:schemeClr val="tx1"/>
              </a:solidFill>
            </a:endParaRPr>
          </a:p>
          <a:p>
            <a:pPr lvl="0"/>
            <a:r>
              <a:rPr lang="ko-KR" altLang="en-US" sz="2000">
                <a:solidFill>
                  <a:schemeClr val="tx1"/>
                </a:solidFill>
              </a:rPr>
              <a:t>조선과 청의 국경분쟁이 조선의 고토인데 청조가 일방적으로 봉금지대로 만들어 생긴 문제인지</a:t>
            </a:r>
            <a:r>
              <a:rPr lang="en-US" altLang="ko-KR" sz="2000">
                <a:solidFill>
                  <a:schemeClr val="tx1"/>
                </a:solidFill>
              </a:rPr>
              <a:t>, </a:t>
            </a:r>
            <a:r>
              <a:rPr lang="ko-KR" altLang="en-US" sz="2000">
                <a:solidFill>
                  <a:schemeClr val="tx1"/>
                </a:solidFill>
              </a:rPr>
              <a:t>아니면 청조의 영토인데 조선인이 불법으로 이주해 발생한 문제인지 등을 쟁점으로 제시할 수 있습니다</a:t>
            </a:r>
            <a:r>
              <a:rPr lang="en-US" altLang="ko-KR" sz="2000">
                <a:solidFill>
                  <a:schemeClr val="tx1"/>
                </a:solidFill>
              </a:rPr>
              <a:t>. </a:t>
            </a:r>
            <a:endParaRPr lang="en-US" altLang="ko-KR" sz="2000">
              <a:solidFill>
                <a:schemeClr val="tx1"/>
              </a:solidFill>
            </a:endParaRPr>
          </a:p>
          <a:p>
            <a:pPr lvl="0"/>
            <a:r>
              <a:rPr lang="ko-KR" altLang="en-US" sz="2000">
                <a:solidFill>
                  <a:schemeClr val="tx1"/>
                </a:solidFill>
              </a:rPr>
              <a:t>이를 규명하기 위해서는 간도 지역에 대한 행정권을</a:t>
            </a:r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ko-KR" altLang="en-US" sz="2000" b="1">
                <a:solidFill>
                  <a:srgbClr val="0000ff"/>
                </a:solidFill>
              </a:rPr>
              <a:t>누가 먼저 행사했는지를 밝히는 것이 매우 중요한 문제가 아닐까 생각합니다</a:t>
            </a:r>
            <a:r>
              <a:rPr lang="en-US" altLang="ko-KR" sz="2000" b="1">
                <a:solidFill>
                  <a:srgbClr val="0000ff"/>
                </a:solidFill>
              </a:rPr>
              <a:t>.</a:t>
            </a:r>
            <a:endParaRPr lang="ko-KR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대응전략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359532" y="908720"/>
            <a:ext cx="5256634" cy="558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000">
                <a:solidFill>
                  <a:schemeClr val="tx1"/>
                </a:solidFill>
              </a:rPr>
              <a:t>우선 과거에 간도가 우리 땅이었고 그것을 불법하게 빼앗겼다는 것이 그것을 회복하는데 있어서 필요충분조건이 아님을 명백히 인식해야 하고 중국 당국에도 이를 인식시켜야 한다</a:t>
            </a:r>
            <a:r>
              <a:rPr lang="en-US" altLang="ko-KR" sz="2000">
                <a:solidFill>
                  <a:schemeClr val="tx1"/>
                </a:solidFill>
              </a:rPr>
              <a:t>. </a:t>
            </a:r>
            <a:r>
              <a:rPr lang="ko-KR" altLang="en-US" sz="2000">
                <a:solidFill>
                  <a:schemeClr val="tx1"/>
                </a:solidFill>
              </a:rPr>
              <a:t>또 이는 고구려 역사 왜곡 문제에 있어서도 마찬가지이다</a:t>
            </a:r>
            <a:r>
              <a:rPr lang="en-US" altLang="ko-KR" sz="2000">
                <a:solidFill>
                  <a:schemeClr val="tx1"/>
                </a:solidFill>
              </a:rPr>
              <a:t>. </a:t>
            </a:r>
            <a:r>
              <a:rPr lang="ko-KR" altLang="en-US" sz="2000">
                <a:solidFill>
                  <a:srgbClr val="ff0000"/>
                </a:solidFill>
              </a:rPr>
              <a:t>고구려</a:t>
            </a:r>
            <a:r>
              <a:rPr lang="ko-KR" altLang="en-US" sz="2000">
                <a:solidFill>
                  <a:schemeClr val="tx1"/>
                </a:solidFill>
              </a:rPr>
              <a:t>가 우리 역사이고 그 때 그 곳이 우리 선조가 살았던 곳이라는 사실</a:t>
            </a:r>
            <a:r>
              <a:rPr lang="en-US" altLang="ko-KR" sz="2000">
                <a:solidFill>
                  <a:schemeClr val="tx1"/>
                </a:solidFill>
              </a:rPr>
              <a:t>(</a:t>
            </a:r>
            <a:r>
              <a:rPr lang="ko-KR" altLang="en-US" sz="2000">
                <a:solidFill>
                  <a:schemeClr val="tx1"/>
                </a:solidFill>
              </a:rPr>
              <a:t>史實</a:t>
            </a:r>
            <a:r>
              <a:rPr lang="en-US" altLang="ko-KR" sz="2000">
                <a:solidFill>
                  <a:schemeClr val="tx1"/>
                </a:solidFill>
              </a:rPr>
              <a:t>)</a:t>
            </a:r>
            <a:r>
              <a:rPr lang="ko-KR" altLang="en-US" sz="2000">
                <a:solidFill>
                  <a:schemeClr val="tx1"/>
                </a:solidFill>
              </a:rPr>
              <a:t>은 그리 중요하지 않은</a:t>
            </a:r>
            <a:r>
              <a:rPr lang="en-US" altLang="ko-KR" sz="2000">
                <a:solidFill>
                  <a:schemeClr val="tx1"/>
                </a:solidFill>
              </a:rPr>
              <a:t>, </a:t>
            </a:r>
            <a:r>
              <a:rPr lang="ko-KR" altLang="en-US" sz="2000">
                <a:solidFill>
                  <a:schemeClr val="tx1"/>
                </a:solidFill>
              </a:rPr>
              <a:t>부차적 문제일 뿐이다</a:t>
            </a:r>
            <a:r>
              <a:rPr lang="en-US" altLang="ko-KR" sz="2000">
                <a:solidFill>
                  <a:schemeClr val="tx1"/>
                </a:solidFill>
              </a:rPr>
              <a:t>. </a:t>
            </a:r>
            <a:r>
              <a:rPr lang="ko-KR" altLang="en-US" sz="2000">
                <a:solidFill>
                  <a:schemeClr val="tx1"/>
                </a:solidFill>
              </a:rPr>
              <a:t>과거에 선조가 그 땅에 살았다는 것만으로 현재도 우리 땅임을 주장하게 되면 신라가 삼국을 통일했을 때는 </a:t>
            </a:r>
            <a:r>
              <a:rPr lang="ko-KR" altLang="en-US" sz="2000">
                <a:solidFill>
                  <a:srgbClr val="ff0000"/>
                </a:solidFill>
              </a:rPr>
              <a:t>당</a:t>
            </a:r>
            <a:r>
              <a:rPr lang="ko-KR" altLang="en-US" sz="2000">
                <a:solidFill>
                  <a:schemeClr val="tx1"/>
                </a:solidFill>
              </a:rPr>
              <a:t>이 대동강에서 원산만 이북 지역을 차지했으므로 현재도 자신들의 땅이라는 논리가 성립할 수 있기 때문이다</a:t>
            </a:r>
            <a:r>
              <a:rPr lang="en-US" altLang="ko-KR" sz="2000">
                <a:solidFill>
                  <a:schemeClr val="tx1"/>
                </a:solidFill>
              </a:rPr>
              <a:t>. </a:t>
            </a:r>
            <a:r>
              <a:rPr lang="ko-KR" altLang="en-US" sz="2000">
                <a:solidFill>
                  <a:srgbClr val="0000ff"/>
                </a:solidFill>
              </a:rPr>
              <a:t>따라서 그런 사실</a:t>
            </a:r>
            <a:r>
              <a:rPr lang="en-US" altLang="ko-KR" sz="2000">
                <a:solidFill>
                  <a:srgbClr val="0000ff"/>
                </a:solidFill>
              </a:rPr>
              <a:t>(</a:t>
            </a:r>
            <a:r>
              <a:rPr lang="ko-KR" altLang="en-US" sz="2000">
                <a:solidFill>
                  <a:srgbClr val="0000ff"/>
                </a:solidFill>
              </a:rPr>
              <a:t>史實</a:t>
            </a:r>
            <a:r>
              <a:rPr lang="en-US" altLang="ko-KR" sz="2000">
                <a:solidFill>
                  <a:srgbClr val="0000ff"/>
                </a:solidFill>
              </a:rPr>
              <a:t>)</a:t>
            </a:r>
            <a:r>
              <a:rPr lang="ko-KR" altLang="en-US" sz="2000">
                <a:solidFill>
                  <a:srgbClr val="0000ff"/>
                </a:solidFill>
              </a:rPr>
              <a:t>과 영토는 별개 문제라는 것</a:t>
            </a:r>
            <a:r>
              <a:rPr lang="en-US" altLang="ko-KR" sz="2000">
                <a:solidFill>
                  <a:srgbClr val="0000ff"/>
                </a:solidFill>
              </a:rPr>
              <a:t>, </a:t>
            </a:r>
            <a:r>
              <a:rPr lang="ko-KR" altLang="en-US" sz="2000">
                <a:solidFill>
                  <a:srgbClr val="0000ff"/>
                </a:solidFill>
              </a:rPr>
              <a:t>간도에 대해 어떠한 흑심도 없다는 것을 중국 당국에 명확히 인식시키고 고구려 역사 왜곡</a:t>
            </a:r>
            <a:r>
              <a:rPr lang="en-US" altLang="ko-KR" sz="2000">
                <a:solidFill>
                  <a:srgbClr val="0000ff"/>
                </a:solidFill>
              </a:rPr>
              <a:t>, </a:t>
            </a:r>
            <a:r>
              <a:rPr lang="ko-KR" altLang="en-US" sz="2000">
                <a:solidFill>
                  <a:srgbClr val="0000ff"/>
                </a:solidFill>
              </a:rPr>
              <a:t>문화재 파괴를 중단시켜야 한다</a:t>
            </a:r>
            <a:r>
              <a:rPr lang="en-US" altLang="ko-KR" sz="2000">
                <a:solidFill>
                  <a:srgbClr val="0000ff"/>
                </a:solidFill>
              </a:rPr>
              <a:t>.</a:t>
            </a:r>
            <a:endParaRPr lang="ko-KR" altLang="en-US" sz="2000">
              <a:solidFill>
                <a:srgbClr val="0000ff"/>
              </a:solidFill>
            </a:endParaRPr>
          </a:p>
        </p:txBody>
      </p:sp>
      <p:pic>
        <p:nvPicPr>
          <p:cNvPr id="14" name="그림 3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6012160" y="1358770"/>
            <a:ext cx="3023828" cy="414046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5494" y="2785115"/>
            <a:ext cx="9143999" cy="1556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간도영토분쟁의 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관련사례 검토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쿠릴열도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107504" y="893830"/>
            <a:ext cx="8352928" cy="28285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en-US" altLang="ko-KR"/>
              <a:t>-</a:t>
            </a:r>
            <a:r>
              <a:rPr lang="ko-KR" altLang="en-US"/>
              <a:t>지리적 위치 </a:t>
            </a:r>
            <a:endParaRPr lang="ko-KR" altLang="en-US"/>
          </a:p>
          <a:p>
            <a:pPr lvl="0"/>
            <a:r>
              <a:rPr lang="en-US" altLang="ko-KR"/>
              <a:t>:</a:t>
            </a:r>
            <a:r>
              <a:rPr lang="ko-KR" altLang="en-US">
                <a:hlinkClick r:id="rId3"/>
              </a:rPr>
              <a:t> </a:t>
            </a:r>
            <a:r>
              <a:rPr lang="ko-KR" altLang="en-US"/>
              <a:t>태평양 북서부 캄차카반도와 일본의 홋카이도 사이 </a:t>
            </a:r>
            <a:r>
              <a:rPr lang="en-US" altLang="ko-KR"/>
              <a:t>1,300km</a:t>
            </a:r>
            <a:r>
              <a:rPr lang="ko-KR" altLang="en-US"/>
              <a:t>에 걸쳐 있는 열도 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en-US"/>
              <a:t>러시아 </a:t>
            </a:r>
            <a:r>
              <a:rPr lang="en-US" altLang="ko-KR"/>
              <a:t>: </a:t>
            </a:r>
            <a:r>
              <a:rPr lang="ko-KR" altLang="en-US">
                <a:solidFill>
                  <a:srgbClr val="ff0000"/>
                </a:solidFill>
              </a:rPr>
              <a:t>실효지배</a:t>
            </a:r>
            <a:r>
              <a:rPr lang="ko-KR" altLang="en-US"/>
              <a:t> 주장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en-US"/>
              <a:t>일본 </a:t>
            </a:r>
            <a:r>
              <a:rPr lang="en-US" altLang="ko-KR"/>
              <a:t>: </a:t>
            </a:r>
            <a:r>
              <a:rPr lang="ko-KR" altLang="en-US"/>
              <a:t>역사적 근거 주장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※ ’</a:t>
            </a:r>
            <a:r>
              <a:rPr lang="ko-KR" altLang="en-US"/>
              <a:t>일본의 독도</a:t>
            </a:r>
            <a:r>
              <a:rPr lang="en-US" altLang="ko-KR"/>
              <a:t>’</a:t>
            </a:r>
            <a:r>
              <a:rPr lang="ko-KR" altLang="en-US"/>
              <a:t>문제로 불림</a:t>
            </a:r>
            <a:endParaRPr lang="ko-KR" altLang="en-US"/>
          </a:p>
          <a:p>
            <a:pPr lvl="0"/>
            <a:endParaRPr lang="en-US" altLang="ko-KR">
              <a:latin typeface="+mn-ea"/>
            </a:endParaRPr>
          </a:p>
          <a:p>
            <a:pPr lvl="0"/>
            <a:r>
              <a:rPr lang="en-US" altLang="ko-KR" u="sng">
                <a:latin typeface="+mn-ea"/>
              </a:rPr>
              <a:t>-</a:t>
            </a:r>
            <a:r>
              <a:rPr lang="ko-KR" altLang="en-US" u="sng">
                <a:latin typeface="+mn-ea"/>
              </a:rPr>
              <a:t>최근 러시아가 쿠릴 무인도에 자국명 부여</a:t>
            </a:r>
            <a:endParaRPr lang="ko-KR" altLang="en-US" u="sng">
              <a:latin typeface="+mn-ea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107380" y="4149080"/>
            <a:ext cx="3960564" cy="230425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alphaModFix/>
            <a:lum/>
          </a:blip>
          <a:srcRect/>
          <a:stretch>
            <a:fillRect/>
          </a:stretch>
        </p:blipFill>
        <p:spPr>
          <a:xfrm>
            <a:off x="4834938" y="1988840"/>
            <a:ext cx="3589489" cy="378041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" name="직사각형 15"/>
          <p:cNvSpPr txBox="1"/>
          <p:nvPr/>
        </p:nvSpPr>
        <p:spPr>
          <a:xfrm>
            <a:off x="6480212" y="6140308"/>
            <a:ext cx="2021554" cy="2410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en-US" altLang="ko-KR" sz="1000">
                <a:solidFill>
                  <a:schemeClr val="tx1"/>
                </a:solidFill>
                <a:hlinkClick r:id="rId6"/>
              </a:rPr>
              <a:t>https://youtu.be/cIcc_YIgO70</a:t>
            </a:r>
            <a:endParaRPr lang="ko-KR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530" y="118372"/>
            <a:ext cx="7955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센카쿠열도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323528" y="1016732"/>
            <a:ext cx="6480720" cy="528691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en-US" altLang="ko-KR"/>
              <a:t>-</a:t>
            </a:r>
            <a:r>
              <a:rPr lang="ko-KR" altLang="en-US"/>
              <a:t>지리적 위치 </a:t>
            </a:r>
            <a:r>
              <a:rPr lang="en-US" altLang="ko-KR"/>
              <a:t>: </a:t>
            </a:r>
            <a:endParaRPr lang="en-US" altLang="ko-KR"/>
          </a:p>
          <a:p>
            <a:pPr lvl="0"/>
            <a:r>
              <a:rPr lang="ko-KR" altLang="en-US"/>
              <a:t>일본 오키나와의 서남쪽 </a:t>
            </a:r>
            <a:endParaRPr lang="ko-KR" altLang="en-US"/>
          </a:p>
          <a:p>
            <a:pPr lvl="0"/>
            <a:r>
              <a:rPr lang="ko-KR" altLang="en-US"/>
              <a:t>약 </a:t>
            </a:r>
            <a:r>
              <a:rPr lang="en-US" altLang="ko-KR"/>
              <a:t>410km,</a:t>
            </a:r>
            <a:endParaRPr lang="en-US" altLang="ko-KR"/>
          </a:p>
          <a:p>
            <a:pPr lvl="0"/>
            <a:r>
              <a:rPr lang="ko-KR" altLang="en-US"/>
              <a:t>중국 대륙의 동쪽 약 </a:t>
            </a:r>
            <a:r>
              <a:rPr lang="en-US" altLang="ko-KR"/>
              <a:t>330km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ko-KR" altLang="en-US"/>
              <a:t>중국의 주장</a:t>
            </a:r>
            <a:endParaRPr lang="ko-KR" altLang="en-US"/>
          </a:p>
          <a:p>
            <a:pPr lvl="0"/>
            <a:r>
              <a:rPr lang="en-US" altLang="ko-KR"/>
              <a:t>: 1863</a:t>
            </a:r>
            <a:r>
              <a:rPr lang="ko-KR" altLang="ko-KR"/>
              <a:t>년 작성된 세계지도에도 중국 푸젠성의 영토로 표기</a:t>
            </a:r>
            <a:endParaRPr lang="ko-KR" altLang="ko-KR"/>
          </a:p>
          <a:p>
            <a:pPr lvl="0"/>
            <a:r>
              <a:rPr lang="en-US" altLang="ko-KR"/>
              <a:t>:</a:t>
            </a:r>
            <a:r>
              <a:rPr lang="ko-KR" altLang="en-US"/>
              <a:t>대만에서 섬과 더 가까운 위치</a:t>
            </a:r>
            <a:r>
              <a:rPr lang="en-US" altLang="ko-KR"/>
              <a:t> </a:t>
            </a:r>
            <a:endParaRPr lang="en-US" altLang="ko-KR"/>
          </a:p>
          <a:p>
            <a:pPr lvl="0"/>
            <a:r>
              <a:rPr lang="en-US" altLang="ko-KR"/>
              <a:t>(</a:t>
            </a:r>
            <a:r>
              <a:rPr lang="ko-KR" altLang="en-US"/>
              <a:t>대만의 북동쪽 약 </a:t>
            </a:r>
            <a:r>
              <a:rPr lang="en-US" altLang="ko-KR"/>
              <a:t>170km)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 sz="1900"/>
              <a:t>-</a:t>
            </a:r>
            <a:r>
              <a:rPr lang="ko-KR" altLang="en-US"/>
              <a:t>일본의 주장 </a:t>
            </a:r>
            <a:endParaRPr lang="ko-KR" altLang="en-US"/>
          </a:p>
          <a:p>
            <a:pPr lvl="0"/>
            <a:r>
              <a:rPr lang="en-US" altLang="ko-KR"/>
              <a:t>:</a:t>
            </a:r>
            <a:r>
              <a:rPr lang="ko-KR" altLang="ko-KR"/>
              <a:t> 국제법상 영토분쟁의 중요한 근거인 </a:t>
            </a:r>
            <a:r>
              <a:rPr lang="en-US" altLang="ko-KR"/>
              <a:t>3</a:t>
            </a:r>
            <a:r>
              <a:rPr lang="ko-KR" altLang="ko-KR"/>
              <a:t>단계 모두 충족</a:t>
            </a:r>
            <a:endParaRPr lang="ko-KR" altLang="ko-KR"/>
          </a:p>
          <a:p>
            <a:pPr lvl="0"/>
            <a:r>
              <a:rPr lang="en-US" altLang="ko-KR"/>
              <a:t>*</a:t>
            </a:r>
            <a:r>
              <a:rPr lang="ko-KR" altLang="ko-KR"/>
              <a:t>발견</a:t>
            </a:r>
            <a:r>
              <a:rPr lang="en-US" altLang="ko-KR"/>
              <a:t>, </a:t>
            </a:r>
            <a:r>
              <a:rPr lang="ko-KR" altLang="ko-KR"/>
              <a:t>선점</a:t>
            </a:r>
            <a:r>
              <a:rPr lang="en-US" altLang="ko-KR"/>
              <a:t>, </a:t>
            </a:r>
            <a:r>
              <a:rPr lang="ko-KR" altLang="ko-KR"/>
              <a:t>실효지배</a:t>
            </a:r>
            <a:endParaRPr lang="ko-KR" altLang="ko-KR"/>
          </a:p>
          <a:p>
            <a:pPr lvl="0"/>
            <a:endParaRPr lang="en-US" altLang="ko-KR"/>
          </a:p>
          <a:p>
            <a:pPr lvl="0"/>
            <a:r>
              <a:rPr lang="en-US" altLang="ko-KR"/>
              <a:t>※</a:t>
            </a:r>
            <a:r>
              <a:rPr lang="ko-KR" altLang="en-US"/>
              <a:t>막대한 양의 천연자원</a:t>
            </a:r>
            <a:endParaRPr lang="ko-KR" altLang="en-US"/>
          </a:p>
          <a:p>
            <a:pPr lvl="0" algn="r"/>
            <a:r>
              <a:rPr lang="ko-KR" altLang="en-US" sz="1400" b="1">
                <a:solidFill>
                  <a:schemeClr val="tx1"/>
                </a:solidFill>
              </a:rPr>
              <a:t>결과 </a:t>
            </a:r>
            <a:r>
              <a:rPr lang="en-US" altLang="ko-KR" sz="1400" b="1">
                <a:solidFill>
                  <a:schemeClr val="tx1"/>
                </a:solidFill>
              </a:rPr>
              <a:t>&gt;&gt;</a:t>
            </a:r>
            <a:endParaRPr lang="en-US" altLang="ko-KR" sz="1400" b="1">
              <a:solidFill>
                <a:schemeClr val="tx1"/>
              </a:solidFill>
            </a:endParaRPr>
          </a:p>
          <a:p>
            <a:pPr lvl="0" algn="r"/>
            <a:endParaRPr lang="en-US" altLang="ko-KR" sz="1400" b="1">
              <a:solidFill>
                <a:schemeClr val="tx1"/>
              </a:solidFill>
            </a:endParaRPr>
          </a:p>
          <a:p>
            <a:pPr lvl="0" algn="r"/>
            <a:r>
              <a:rPr lang="en-US" altLang="ko-KR" sz="1400">
                <a:solidFill>
                  <a:schemeClr val="tx1"/>
                </a:solidFill>
              </a:rPr>
              <a:t>-</a:t>
            </a:r>
            <a:r>
              <a:rPr lang="ko-KR" altLang="en-US" sz="1400">
                <a:solidFill>
                  <a:schemeClr val="tx1"/>
                </a:solidFill>
              </a:rPr>
              <a:t>중국</a:t>
            </a:r>
            <a:r>
              <a:rPr lang="en-US" altLang="ko-KR" sz="1400">
                <a:solidFill>
                  <a:schemeClr val="tx1"/>
                </a:solidFill>
              </a:rPr>
              <a:t>, </a:t>
            </a:r>
            <a:r>
              <a:rPr lang="ko-KR" altLang="en-US" sz="1400">
                <a:solidFill>
                  <a:schemeClr val="tx1"/>
                </a:solidFill>
              </a:rPr>
              <a:t>일본에 희토류 수출 중단</a:t>
            </a:r>
            <a:endParaRPr lang="ko-KR" altLang="en-US" sz="1400">
              <a:solidFill>
                <a:schemeClr val="tx1"/>
              </a:solidFill>
            </a:endParaRPr>
          </a:p>
          <a:p>
            <a:pPr lvl="0" algn="r"/>
            <a:r>
              <a:rPr lang="en-US" altLang="ko-KR" sz="1400">
                <a:solidFill>
                  <a:schemeClr val="tx1"/>
                </a:solidFill>
              </a:rPr>
              <a:t>-</a:t>
            </a:r>
            <a:r>
              <a:rPr lang="ko-KR" altLang="en-US" sz="1400">
                <a:solidFill>
                  <a:schemeClr val="tx1"/>
                </a:solidFill>
              </a:rPr>
              <a:t>반중</a:t>
            </a:r>
            <a:r>
              <a:rPr lang="en-US" altLang="ko-KR" sz="1400">
                <a:solidFill>
                  <a:schemeClr val="tx1"/>
                </a:solidFill>
              </a:rPr>
              <a:t>, </a:t>
            </a:r>
            <a:r>
              <a:rPr lang="ko-KR" altLang="en-US" sz="1400">
                <a:solidFill>
                  <a:schemeClr val="tx1"/>
                </a:solidFill>
              </a:rPr>
              <a:t>반일 시위</a:t>
            </a:r>
            <a:endParaRPr lang="ko-KR" altLang="en-US" sz="1400">
              <a:solidFill>
                <a:schemeClr val="tx1"/>
              </a:solidFill>
            </a:endParaRPr>
          </a:p>
          <a:p>
            <a:pPr lvl="0" algn="r"/>
            <a:r>
              <a:rPr lang="en-US" altLang="ko-KR" sz="1400">
                <a:solidFill>
                  <a:schemeClr val="tx1"/>
                </a:solidFill>
              </a:rPr>
              <a:t>-</a:t>
            </a:r>
            <a:r>
              <a:rPr lang="ko-KR" altLang="en-US" sz="1400">
                <a:solidFill>
                  <a:schemeClr val="tx1"/>
                </a:solidFill>
              </a:rPr>
              <a:t>각 국 시민단체 깃발 퍼포먼스</a:t>
            </a:r>
            <a:endParaRPr lang="ko-KR" altLang="en-US" sz="1400">
              <a:solidFill>
                <a:schemeClr val="tx1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3635896" y="872716"/>
            <a:ext cx="4608640" cy="172819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530" y="118372"/>
            <a:ext cx="7955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스프래틀리군도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179512" y="1022590"/>
            <a:ext cx="4536504" cy="393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/>
              <a:t>-</a:t>
            </a:r>
            <a:r>
              <a:rPr lang="ko-KR" altLang="en-US"/>
              <a:t>지리적 위치 </a:t>
            </a:r>
            <a:r>
              <a:rPr lang="en-US" altLang="ko-KR"/>
              <a:t>:</a:t>
            </a:r>
            <a:r>
              <a:rPr lang="ko-KR" altLang="ko-KR"/>
              <a:t>남중국해 남쪽 해역에 위치</a:t>
            </a:r>
            <a:endParaRPr lang="ko-KR" altLang="ko-KR"/>
          </a:p>
          <a:p>
            <a:pPr lvl="0"/>
            <a:r>
              <a:rPr lang="en-US" altLang="ko-KR"/>
              <a:t>-70</a:t>
            </a:r>
            <a:r>
              <a:rPr lang="ko-KR" altLang="ko-KR"/>
              <a:t>개의 암초로 이루어진 지역</a:t>
            </a:r>
            <a:r>
              <a:rPr lang="en-US" altLang="ko-KR"/>
              <a:t>. 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ko-KR"/>
              <a:t>중국</a:t>
            </a:r>
            <a:r>
              <a:rPr lang="en-US" altLang="ko-KR"/>
              <a:t>, </a:t>
            </a:r>
            <a:r>
              <a:rPr lang="ko-KR" altLang="ko-KR"/>
              <a:t>대만 베트남</a:t>
            </a:r>
            <a:r>
              <a:rPr lang="en-US" altLang="ko-KR"/>
              <a:t>, </a:t>
            </a:r>
            <a:r>
              <a:rPr lang="ko-KR" altLang="ko-KR"/>
              <a:t>필리핀</a:t>
            </a:r>
            <a:r>
              <a:rPr lang="en-US" altLang="ko-KR"/>
              <a:t>, </a:t>
            </a:r>
            <a:r>
              <a:rPr lang="ko-KR" altLang="ko-KR"/>
              <a:t>말레이시아 </a:t>
            </a:r>
            <a:r>
              <a:rPr lang="en-US" altLang="ko-KR"/>
              <a:t>, </a:t>
            </a:r>
            <a:r>
              <a:rPr lang="ko-KR" altLang="en-US"/>
              <a:t>브루나이 등의 국가들의 영유권 주장</a:t>
            </a:r>
            <a:endParaRPr lang="ko-KR" altLang="en-US"/>
          </a:p>
          <a:p>
            <a:pPr lvl="0"/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/>
              <a:t>*</a:t>
            </a:r>
            <a:r>
              <a:rPr lang="ko-KR" altLang="ko-KR"/>
              <a:t>동남아시아의 핵심 항로</a:t>
            </a:r>
            <a:endParaRPr lang="ko-KR" altLang="ko-KR"/>
          </a:p>
          <a:p>
            <a:pPr lvl="0"/>
            <a:r>
              <a:rPr lang="en-US" altLang="ko-KR"/>
              <a:t>*</a:t>
            </a:r>
            <a:r>
              <a:rPr lang="ko-KR" altLang="ko-KR"/>
              <a:t>막대한 양의 석유가 매장</a:t>
            </a:r>
            <a:r>
              <a:rPr lang="ko-KR" altLang="en-US"/>
              <a:t>가능성</a:t>
            </a:r>
            <a:endParaRPr lang="ko-KR" altLang="en-US"/>
          </a:p>
          <a:p>
            <a:pPr lvl="0"/>
            <a:endParaRPr lang="ko-KR" altLang="en-US"/>
          </a:p>
          <a:p>
            <a:pPr lvl="0"/>
            <a:r>
              <a:rPr lang="en-US" altLang="ko-KR"/>
              <a:t>※</a:t>
            </a:r>
            <a:r>
              <a:rPr lang="ko-KR" altLang="en-US"/>
              <a:t>중국의 </a:t>
            </a:r>
            <a:r>
              <a:rPr lang="ko-KR" altLang="en-US">
                <a:solidFill>
                  <a:srgbClr val="ff0000"/>
                </a:solidFill>
              </a:rPr>
              <a:t>인공섬</a:t>
            </a:r>
            <a:r>
              <a:rPr lang="ko-KR" altLang="en-US"/>
              <a:t> </a:t>
            </a:r>
            <a:endParaRPr lang="ko-KR" altLang="en-US"/>
          </a:p>
          <a:p>
            <a:pPr lvl="0"/>
            <a:r>
              <a:rPr lang="en-US" altLang="ko-KR"/>
              <a:t>   </a:t>
            </a:r>
            <a:r>
              <a:rPr lang="ko-KR" altLang="en-US"/>
              <a:t>구조물</a:t>
            </a:r>
            <a:r>
              <a:rPr lang="en-US" altLang="ko-KR"/>
              <a:t> </a:t>
            </a:r>
            <a:r>
              <a:rPr lang="ko-KR" altLang="en-US"/>
              <a:t>건설</a:t>
            </a:r>
            <a:endParaRPr lang="ko-KR" altLang="en-US"/>
          </a:p>
          <a:p>
            <a:pPr lvl="0"/>
            <a:r>
              <a:rPr lang="en-US" altLang="ko-KR"/>
              <a:t> </a:t>
            </a:r>
            <a:endParaRPr lang="en-US" altLang="ko-KR"/>
          </a:p>
          <a:p>
            <a:pPr lvl="0"/>
            <a:r>
              <a:rPr lang="ko-KR" altLang="en-US"/>
              <a:t>→국제적 비난</a:t>
            </a:r>
            <a:endParaRPr lang="ko-KR" altLang="en-US"/>
          </a:p>
        </p:txBody>
      </p:sp>
      <p:pic>
        <p:nvPicPr>
          <p:cNvPr id="16" name="그림 6" descr="스프래틀리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967942" y="1445912"/>
            <a:ext cx="3852530" cy="468338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530" y="118372"/>
            <a:ext cx="7955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출처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395536" y="1088740"/>
            <a:ext cx="5724636" cy="45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endParaRPr lang="en-US" altLang="ko-KR">
              <a:latin typeface="Microsoft YaHei"/>
              <a:ea typeface="Microsoft YaHei"/>
            </a:endParaRPr>
          </a:p>
          <a:p>
            <a:pPr lvl="0"/>
            <a:r>
              <a:rPr lang="ko-KR" altLang="ko-KR" sz="1600">
                <a:latin typeface="Microsoft YaHei"/>
              </a:rPr>
              <a:t>쿠릴열도 출처</a:t>
            </a:r>
            <a:endParaRPr lang="ko-KR" altLang="ko-KR" sz="1600">
              <a:latin typeface="Microsoft YaHei"/>
            </a:endParaRPr>
          </a:p>
          <a:p>
            <a:pPr lvl="0"/>
            <a:r>
              <a:rPr lang="en-US" altLang="ko-KR" sz="1600">
                <a:latin typeface="Microsoft YaHei"/>
                <a:ea typeface="Microsoft YaHei"/>
              </a:rPr>
              <a:t>1.</a:t>
            </a:r>
            <a:endParaRPr lang="en-US" altLang="ko-KR" sz="1600">
              <a:latin typeface="Microsoft YaHei"/>
              <a:ea typeface="Microsoft YaHei"/>
            </a:endParaRPr>
          </a:p>
          <a:p>
            <a:pPr lvl="0"/>
            <a:r>
              <a:rPr lang="en-US" altLang="ko-KR" sz="1600">
                <a:latin typeface="Microsoft YaHei"/>
                <a:ea typeface="Microsoft YaHei"/>
                <a:hlinkClick r:id="rId3"/>
              </a:rPr>
              <a:t>http://m.post.naver.com/viewer/postView.nhn?volumeNo=6560805&amp;memberNo=11466887&amp;vType=VERTICAL</a:t>
            </a:r>
            <a:endParaRPr lang="en-US" altLang="ko-KR" sz="1600">
              <a:latin typeface="Microsoft YaHei"/>
              <a:ea typeface="Microsoft YaHei"/>
            </a:endParaRPr>
          </a:p>
          <a:p>
            <a:pPr lvl="0"/>
            <a:r>
              <a:rPr lang="en-US" altLang="ko-KR" sz="1600">
                <a:latin typeface="Microsoft YaHei"/>
                <a:ea typeface="Microsoft YaHei"/>
              </a:rPr>
              <a:t>2.</a:t>
            </a:r>
            <a:endParaRPr lang="en-US" altLang="ko-KR" sz="1600">
              <a:latin typeface="Microsoft YaHei"/>
              <a:ea typeface="Microsoft YaHei"/>
            </a:endParaRPr>
          </a:p>
          <a:p>
            <a:pPr lvl="0"/>
            <a:r>
              <a:rPr lang="en-US" altLang="ko-KR" sz="1600">
                <a:latin typeface="Microsoft YaHei"/>
                <a:ea typeface="Microsoft YaHei"/>
                <a:hlinkClick r:id="rId4"/>
              </a:rPr>
              <a:t>http://blog.naver.com/davidj09/220920309833</a:t>
            </a:r>
            <a:endParaRPr lang="en-US" altLang="ko-KR" sz="1600">
              <a:latin typeface="Microsoft YaHei"/>
              <a:ea typeface="Microsoft YaHei"/>
            </a:endParaRPr>
          </a:p>
          <a:p>
            <a:pPr lvl="0"/>
            <a:r>
              <a:rPr lang="en-US" altLang="ko-KR" sz="1600"/>
              <a:t>3. </a:t>
            </a:r>
            <a:r>
              <a:rPr lang="en-US" altLang="ko-KR" sz="1600">
                <a:hlinkClick r:id="rId5"/>
              </a:rPr>
              <a:t>http://news.naver.com/main/read.nhn?mode=LSD&amp;mid=sec&amp;sid1=104&amp;oid=001&amp;aid=0009497067</a:t>
            </a:r>
            <a:r>
              <a:rPr lang="en-US" altLang="ko-KR" sz="1600"/>
              <a:t> </a:t>
            </a:r>
            <a:r>
              <a:rPr lang="ko-KR" altLang="ko-KR" sz="1600"/>
              <a:t>사진</a:t>
            </a:r>
            <a:endParaRPr lang="ko-KR" altLang="ko-KR" sz="1600"/>
          </a:p>
          <a:p>
            <a:pPr lvl="0"/>
            <a:endParaRPr lang="ko-KR" altLang="ko-KR" sz="1600">
              <a:latin typeface="Microsoft YaHei"/>
            </a:endParaRPr>
          </a:p>
          <a:p>
            <a:pPr lvl="0"/>
            <a:r>
              <a:rPr lang="ko-KR" altLang="ko-KR" sz="1600">
                <a:latin typeface="Microsoft YaHei"/>
              </a:rPr>
              <a:t>센카쿠열도 출처</a:t>
            </a:r>
            <a:endParaRPr lang="ko-KR" altLang="ko-KR" sz="1600">
              <a:latin typeface="Microsoft YaHei"/>
            </a:endParaRPr>
          </a:p>
          <a:p>
            <a:pPr lvl="0"/>
            <a:r>
              <a:rPr lang="en-US" altLang="ko-KR" sz="1600">
                <a:latin typeface="Microsoft YaHei"/>
                <a:ea typeface="Microsoft YaHei"/>
                <a:hlinkClick r:id="rId6"/>
              </a:rPr>
              <a:t>http://blog.naver.com/playalsgud01/220626817339</a:t>
            </a:r>
            <a:endParaRPr lang="en-US" altLang="ko-KR" sz="1600">
              <a:latin typeface="Microsoft YaHei"/>
              <a:ea typeface="Microsoft YaHei"/>
            </a:endParaRPr>
          </a:p>
          <a:p>
            <a:pPr lvl="0"/>
            <a:r>
              <a:rPr lang="en-US" altLang="ko-KR" sz="1600">
                <a:latin typeface="Microsoft YaHei"/>
                <a:ea typeface="Microsoft YaHei"/>
              </a:rPr>
              <a:t> </a:t>
            </a:r>
            <a:endParaRPr lang="en-US" altLang="ko-KR" sz="1600">
              <a:latin typeface="Microsoft YaHei"/>
              <a:ea typeface="Microsoft YaHei"/>
            </a:endParaRPr>
          </a:p>
          <a:p>
            <a:pPr lvl="0"/>
            <a:r>
              <a:rPr lang="ko-KR" altLang="en-US" sz="1600">
                <a:latin typeface="+mn-ea"/>
              </a:rPr>
              <a:t>스프래틀리 군도 </a:t>
            </a:r>
            <a:endParaRPr lang="ko-KR" altLang="en-US" sz="1600">
              <a:latin typeface="+mn-ea"/>
            </a:endParaRPr>
          </a:p>
          <a:p>
            <a:pPr lvl="0"/>
            <a:r>
              <a:rPr lang="en-US" altLang="ko-KR" sz="1600">
                <a:latin typeface="+mn-ea"/>
                <a:hlinkClick r:id="rId7"/>
              </a:rPr>
              <a:t>http://blog.naver.com/yufei21/220447486383</a:t>
            </a:r>
            <a:endParaRPr lang="en-US" altLang="ko-KR" sz="1600">
              <a:latin typeface="+mn-ea"/>
            </a:endParaRPr>
          </a:p>
          <a:p>
            <a:pPr lvl="0"/>
            <a:endParaRPr lang="ko-KR" altLang="ko-KR" sz="1600">
              <a:latin typeface="Microsoft YaHei"/>
            </a:endParaRPr>
          </a:p>
          <a:p>
            <a:pPr lvl="0"/>
            <a:r>
              <a:rPr lang="ko-KR" altLang="ko-KR" sz="1600">
                <a:latin typeface="Microsoft YaHei"/>
              </a:rPr>
              <a:t>영토분쟁 출처</a:t>
            </a:r>
            <a:endParaRPr lang="ko-KR" altLang="ko-KR" sz="1600">
              <a:latin typeface="Microsoft YaHei"/>
            </a:endParaRPr>
          </a:p>
          <a:p>
            <a:pPr lvl="0"/>
            <a:r>
              <a:rPr lang="en-US" altLang="ko-KR" sz="1600">
                <a:latin typeface="Microsoft YaHei"/>
                <a:ea typeface="Microsoft YaHei"/>
                <a:hlinkClick r:id="rId8"/>
              </a:rPr>
              <a:t>http://blog.naver.com/den_magazine/221020168698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TotalTime>0</ep:TotalTime>
  <ep:HyperlinkBase/>
  <ep:Application>Hancom Office Hanshow 2010</ep:Application>
  <ep:AppVersion>8.0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cp:contentStatus/>
  <dcterms:created xsi:type="dcterms:W3CDTF">2012-08-11T14:36:43.000</dcterms:created>
  <dc:creator>김경환</dc:creator>
  <dc:description/>
  <cp:keywords/>
  <cp:lastModifiedBy>환</cp:lastModifiedBy>
  <dcterms:modified xsi:type="dcterms:W3CDTF">2017-10-07T05:03:57.439</dcterms:modified>
  <cp:revision>44</cp:revision>
  <dc:subject/>
  <dc:title>PowerPoint 프레젠테이션</dc:title>
</cp:coreProperties>
</file>