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0" r:id="rId11"/>
  </p:sldIdLst>
  <p:sldSz cx="12192000" cy="6858000"/>
  <p:notesSz cx="6858000" cy="9144000"/>
  <p:embeddedFontLst>
    <p:embeddedFont>
      <p:font typeface="맑은 고딕" pitchFamily="50" charset="-127"/>
      <p:regular r:id="rId12"/>
      <p:bold r:id="rId13"/>
    </p:embeddedFont>
    <p:embeddedFont>
      <p:font typeface="나눔스퀘어" pitchFamily="50" charset="-127"/>
      <p:regular r:id="rId14"/>
    </p:embeddedFont>
    <p:embeddedFont>
      <p:font typeface="游ゴシック" charset="-128"/>
      <p:regular r:id="rId15"/>
      <p:bold r:id="rId16"/>
    </p:embeddedFont>
    <p:embeddedFont>
      <p:font typeface="나눔스퀘어라운드 ExtraBold" pitchFamily="50" charset="-127"/>
      <p:bold r:id="rId17"/>
    </p:embeddedFont>
    <p:embeddedFont>
      <p:font typeface="나눔스퀘어 ExtraBold" pitchFamily="50" charset="-127"/>
      <p:bold r:id="rId18"/>
    </p:embeddedFont>
    <p:embeddedFont>
      <p:font typeface="나눔스퀘어 Bold" pitchFamily="50" charset="-127"/>
      <p:bold r:id="rId19"/>
    </p:embeddedFont>
    <p:embeddedFont>
      <p:font typeface="나눔손글씨 붓" pitchFamily="66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43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66C17A28-B2FC-43AD-AB6B-8B77B4AF8E1F}"/>
              </a:ext>
            </a:extLst>
          </p:cNvPr>
          <p:cNvSpPr/>
          <p:nvPr/>
        </p:nvSpPr>
        <p:spPr>
          <a:xfrm>
            <a:off x="3349101" y="1184988"/>
            <a:ext cx="5630066" cy="4488023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422FDD-4961-41E5-BE29-D40509B41078}"/>
              </a:ext>
            </a:extLst>
          </p:cNvPr>
          <p:cNvSpPr txBox="1"/>
          <p:nvPr/>
        </p:nvSpPr>
        <p:spPr>
          <a:xfrm>
            <a:off x="3232882" y="2174033"/>
            <a:ext cx="586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일본의 전후</a:t>
            </a:r>
            <a:r>
              <a:rPr lang="en-US" altLang="ko-KR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(1945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이후</a:t>
            </a:r>
            <a:r>
              <a:rPr lang="en-US" altLang="ko-KR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)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 식생활 소비문화</a:t>
            </a:r>
            <a:endParaRPr lang="en-US" altLang="ko-KR" sz="2400" dirty="0">
              <a:solidFill>
                <a:schemeClr val="bg1"/>
              </a:solidFill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F5DB2-F274-4F9A-96B1-19E9EFA08B0B}"/>
              </a:ext>
            </a:extLst>
          </p:cNvPr>
          <p:cNvSpPr txBox="1"/>
          <p:nvPr/>
        </p:nvSpPr>
        <p:spPr>
          <a:xfrm>
            <a:off x="3541455" y="2635992"/>
            <a:ext cx="5109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dobe Caslon Pro Bold" panose="0205070206050A020403" pitchFamily="18" charset="0"/>
              </a:rPr>
              <a:t>日本</a:t>
            </a:r>
            <a:r>
              <a:rPr lang="ko-KR" altLang="en-US" sz="9600" b="1" dirty="0">
                <a:solidFill>
                  <a:schemeClr val="bg1"/>
                </a:solidFill>
                <a:latin typeface="Adobe Caslon Pro Bold" panose="0205070206050A020403" pitchFamily="18" charset="0"/>
              </a:rPr>
              <a:t>文化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69172-60AC-47A1-BB08-6B0C45114191}"/>
              </a:ext>
            </a:extLst>
          </p:cNvPr>
          <p:cNvSpPr txBox="1"/>
          <p:nvPr/>
        </p:nvSpPr>
        <p:spPr>
          <a:xfrm>
            <a:off x="4880770" y="4408583"/>
            <a:ext cx="277030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21801973 </a:t>
            </a:r>
            <a:r>
              <a:rPr lang="ko-KR" altLang="en-US" sz="28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권해준</a:t>
            </a:r>
            <a:endParaRPr lang="en-US" altLang="ko-KR" sz="2800" dirty="0">
              <a:solidFill>
                <a:schemeClr val="bg1"/>
              </a:solidFill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74835C39-49A9-453C-8ACD-0712E1D3E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660" y="0"/>
            <a:ext cx="4699105" cy="4699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06CC34-0A2E-4D66-9FFA-7BCEBED29B95}"/>
              </a:ext>
            </a:extLst>
          </p:cNvPr>
          <p:cNvSpPr txBox="1"/>
          <p:nvPr/>
        </p:nvSpPr>
        <p:spPr>
          <a:xfrm>
            <a:off x="3127513" y="3914275"/>
            <a:ext cx="6387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56405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C2B46EEB-222A-4113-A5D3-DC2C9DDF77DC}"/>
              </a:ext>
            </a:extLst>
          </p:cNvPr>
          <p:cNvSpPr/>
          <p:nvPr/>
        </p:nvSpPr>
        <p:spPr>
          <a:xfrm>
            <a:off x="0" y="0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40405E-6D7E-47BC-8FA7-07C4BED38FCD}"/>
              </a:ext>
            </a:extLst>
          </p:cNvPr>
          <p:cNvSpPr txBox="1"/>
          <p:nvPr/>
        </p:nvSpPr>
        <p:spPr>
          <a:xfrm>
            <a:off x="788856" y="17885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826117-788D-4C51-8914-C612DC310662}"/>
              </a:ext>
            </a:extLst>
          </p:cNvPr>
          <p:cNvSpPr txBox="1"/>
          <p:nvPr/>
        </p:nvSpPr>
        <p:spPr>
          <a:xfrm>
            <a:off x="788855" y="1303277"/>
            <a:ext cx="456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一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. 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년 전 일본의 식생활 문화</a:t>
            </a:r>
            <a:endParaRPr lang="en-US" altLang="ja-JP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FDCABF-160E-4927-9845-8D7538BFFADA}"/>
              </a:ext>
            </a:extLst>
          </p:cNvPr>
          <p:cNvSpPr txBox="1"/>
          <p:nvPr/>
        </p:nvSpPr>
        <p:spPr>
          <a:xfrm>
            <a:off x="788854" y="2633054"/>
            <a:ext cx="493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二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.</a:t>
            </a:r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년 이후 일본의 식생활 문화 </a:t>
            </a:r>
            <a:endParaRPr lang="en-US" altLang="ja-JP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xmlns="" id="{78131191-9698-45D9-89D8-07541D366991}"/>
              </a:ext>
            </a:extLst>
          </p:cNvPr>
          <p:cNvCxnSpPr/>
          <p:nvPr/>
        </p:nvCxnSpPr>
        <p:spPr>
          <a:xfrm>
            <a:off x="937054" y="3054972"/>
            <a:ext cx="388163" cy="33427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AECA13-3584-44FD-8378-2A8F44CCD998}"/>
              </a:ext>
            </a:extLst>
          </p:cNvPr>
          <p:cNvSpPr txBox="1"/>
          <p:nvPr/>
        </p:nvSpPr>
        <p:spPr>
          <a:xfrm>
            <a:off x="1440637" y="3222110"/>
            <a:ext cx="50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dobe Caslon Pro Bold" panose="0205070206050A020403" pitchFamily="18" charset="0"/>
              </a:rPr>
              <a:t> </a:t>
            </a:r>
            <a:endParaRPr lang="ko-KR" altLang="en-US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F95E83-F122-408E-874B-454979996540}"/>
              </a:ext>
            </a:extLst>
          </p:cNvPr>
          <p:cNvSpPr txBox="1"/>
          <p:nvPr/>
        </p:nvSpPr>
        <p:spPr>
          <a:xfrm>
            <a:off x="1325217" y="3222110"/>
            <a:ext cx="430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경제 부흥기</a:t>
            </a:r>
            <a:r>
              <a:rPr lang="en-US" altLang="ko-KR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~</a:t>
            </a:r>
            <a:endParaRPr lang="ko-KR" altLang="en-US" sz="2000" dirty="0">
              <a:solidFill>
                <a:schemeClr val="bg1"/>
              </a:solidFill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xmlns="" id="{0FF5D570-0D8B-4FD5-A9A8-1AC37E9759C4}"/>
              </a:ext>
            </a:extLst>
          </p:cNvPr>
          <p:cNvCxnSpPr>
            <a:cxnSpLocks/>
          </p:cNvCxnSpPr>
          <p:nvPr/>
        </p:nvCxnSpPr>
        <p:spPr>
          <a:xfrm>
            <a:off x="937054" y="3622220"/>
            <a:ext cx="388163" cy="379937"/>
          </a:xfrm>
          <a:prstGeom prst="bentConnector3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729AB6-BA15-4ED9-AF1D-785B135947A0}"/>
              </a:ext>
            </a:extLst>
          </p:cNvPr>
          <p:cNvSpPr txBox="1"/>
          <p:nvPr/>
        </p:nvSpPr>
        <p:spPr>
          <a:xfrm>
            <a:off x="1325217" y="3802107"/>
            <a:ext cx="232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외식 문화의 발달</a:t>
            </a:r>
          </a:p>
        </p:txBody>
      </p:sp>
    </p:spTree>
    <p:extLst>
      <p:ext uri="{BB962C8B-B14F-4D97-AF65-F5344CB8AC3E}">
        <p14:creationId xmlns:p14="http://schemas.microsoft.com/office/powerpoint/2010/main" xmlns="" val="15847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2967579" y="375345"/>
            <a:ext cx="625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전 일본의 식생활 소비문화</a:t>
            </a:r>
          </a:p>
        </p:txBody>
      </p:sp>
      <p:pic>
        <p:nvPicPr>
          <p:cNvPr id="1028" name="Picture 4" descr="https://web-japan.org/nipponia/nipponia36/images/feature/06_01.jpg">
            <a:extLst>
              <a:ext uri="{FF2B5EF4-FFF2-40B4-BE49-F238E27FC236}">
                <a16:creationId xmlns:a16="http://schemas.microsoft.com/office/drawing/2014/main" xmlns="" id="{3B502998-145F-4B5B-A4C5-E7C3AA8F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" y="1614487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CA537E-3282-4D1A-BC86-F3F0400B2F0A}"/>
              </a:ext>
            </a:extLst>
          </p:cNvPr>
          <p:cNvSpPr txBox="1"/>
          <p:nvPr/>
        </p:nvSpPr>
        <p:spPr>
          <a:xfrm>
            <a:off x="982980" y="960120"/>
            <a:ext cx="421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쌀 중심의 식생활</a:t>
            </a:r>
          </a:p>
        </p:txBody>
      </p:sp>
      <p:pic>
        <p:nvPicPr>
          <p:cNvPr id="1030" name="Picture 6" descr="ê³ ê¸°ì ëí ì´ë¯¸ì§ ê²ìê²°ê³¼">
            <a:extLst>
              <a:ext uri="{FF2B5EF4-FFF2-40B4-BE49-F238E27FC236}">
                <a16:creationId xmlns:a16="http://schemas.microsoft.com/office/drawing/2014/main" xmlns="" id="{9458FE4C-5DE4-471A-B777-D4A95B59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29530"/>
            <a:ext cx="4741959" cy="34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곱하기 기호 4">
            <a:extLst>
              <a:ext uri="{FF2B5EF4-FFF2-40B4-BE49-F238E27FC236}">
                <a16:creationId xmlns:a16="http://schemas.microsoft.com/office/drawing/2014/main" xmlns="" id="{BEFB5E04-06D4-4BC5-AA47-083BA272E393}"/>
              </a:ext>
            </a:extLst>
          </p:cNvPr>
          <p:cNvSpPr/>
          <p:nvPr/>
        </p:nvSpPr>
        <p:spPr>
          <a:xfrm>
            <a:off x="6697980" y="2829529"/>
            <a:ext cx="3585707" cy="3626256"/>
          </a:xfrm>
          <a:prstGeom prst="mathMultiply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dirty="0">
              <a:latin typeface="Adobe Caslon Pro Bold" panose="0205070206050A020403" pitchFamily="18" charset="0"/>
            </a:endParaRPr>
          </a:p>
        </p:txBody>
      </p:sp>
      <p:pic>
        <p:nvPicPr>
          <p:cNvPr id="1032" name="Picture 8" descr="ìì´ëì¡±ì ëí ì´ë¯¸ì§ ê²ìê²°ê³¼">
            <a:extLst>
              <a:ext uri="{FF2B5EF4-FFF2-40B4-BE49-F238E27FC236}">
                <a16:creationId xmlns:a16="http://schemas.microsoft.com/office/drawing/2014/main" xmlns="" id="{BE06159E-3CC7-4E44-83FA-BA753B25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980" y="967400"/>
            <a:ext cx="5273040" cy="44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2967579" y="375345"/>
            <a:ext cx="625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전 일본의 식생활 소비문화</a:t>
            </a:r>
          </a:p>
        </p:txBody>
      </p:sp>
      <p:pic>
        <p:nvPicPr>
          <p:cNvPr id="11" name="Picture 2" descr="ì¤í¤ì¼í¤ì ëí ì´ë¯¸ì§ ê²ìê²°ê³¼">
            <a:extLst>
              <a:ext uri="{FF2B5EF4-FFF2-40B4-BE49-F238E27FC236}">
                <a16:creationId xmlns:a16="http://schemas.microsoft.com/office/drawing/2014/main" xmlns="" id="{0F710FD1-A2E9-4E2B-B6DA-C0AC0C5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501" y="1173470"/>
            <a:ext cx="4516672" cy="30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ì¼ë³¸ì¸ë¤ì ì²´ê²©ì´ ë¹ì½ì ëí ì´ë¯¸ì§ ê²ìê²°ê³¼">
            <a:extLst>
              <a:ext uri="{FF2B5EF4-FFF2-40B4-BE49-F238E27FC236}">
                <a16:creationId xmlns:a16="http://schemas.microsoft.com/office/drawing/2014/main" xmlns="" id="{9EE5F499-3DE9-4939-9005-CA59F7CD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" y="112210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BE6C9AAF-B9EB-47E6-90F1-44A20402FFED}"/>
              </a:ext>
            </a:extLst>
          </p:cNvPr>
          <p:cNvGrpSpPr/>
          <p:nvPr/>
        </p:nvGrpSpPr>
        <p:grpSpPr>
          <a:xfrm>
            <a:off x="1417983" y="3525078"/>
            <a:ext cx="3737113" cy="1669774"/>
            <a:chOff x="1417983" y="3525078"/>
            <a:chExt cx="3737113" cy="1669774"/>
          </a:xfrm>
        </p:grpSpPr>
        <p:sp>
          <p:nvSpPr>
            <p:cNvPr id="8" name="순서도: 대체 처리 7">
              <a:extLst>
                <a:ext uri="{FF2B5EF4-FFF2-40B4-BE49-F238E27FC236}">
                  <a16:creationId xmlns:a16="http://schemas.microsoft.com/office/drawing/2014/main" xmlns="" id="{49FD9C0E-F6AE-41EE-A407-BAAC5E907335}"/>
                </a:ext>
              </a:extLst>
            </p:cNvPr>
            <p:cNvSpPr/>
            <p:nvPr/>
          </p:nvSpPr>
          <p:spPr>
            <a:xfrm>
              <a:off x="1417983" y="3525078"/>
              <a:ext cx="3737113" cy="1669774"/>
            </a:xfrm>
            <a:prstGeom prst="flowChartAlternateProcess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dirty="0">
                <a:latin typeface="Adobe Caslon Pro Bold" panose="0205070206050A020403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96B42ED-AE61-4316-B6A0-BD8D7B44A322}"/>
                </a:ext>
              </a:extLst>
            </p:cNvPr>
            <p:cNvSpPr txBox="1"/>
            <p:nvPr/>
          </p:nvSpPr>
          <p:spPr>
            <a:xfrm>
              <a:off x="1583634" y="3678485"/>
              <a:ext cx="34058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dobe Caslon Pro Bold" panose="0205070206050A020403" pitchFamily="18" charset="0"/>
                  <a:ea typeface="나눔스퀘어 Bold" panose="020B0600000101010101" pitchFamily="50" charset="-127"/>
                </a:rPr>
                <a:t>정부에서 육식과 우유를 장려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AD51531-83CB-450E-86AD-063609A57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099" y="2941988"/>
            <a:ext cx="5263121" cy="35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5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경제 부흥기</a:t>
            </a:r>
            <a:r>
              <a:rPr lang="en-US" altLang="ko-KR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~</a:t>
            </a:r>
            <a:endParaRPr lang="ko-KR" altLang="en-US" sz="44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82DCCCB-94C9-4833-B192-9097C715B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79" y="1798321"/>
            <a:ext cx="4145611" cy="3500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EE092E-7DE5-46DF-AE65-9E2A58C457B4}"/>
              </a:ext>
            </a:extLst>
          </p:cNvPr>
          <p:cNvSpPr txBox="1"/>
          <p:nvPr/>
        </p:nvSpPr>
        <p:spPr>
          <a:xfrm>
            <a:off x="5349550" y="1806616"/>
            <a:ext cx="564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1950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년 후반 일본에 새로운 쇼핑 양식 슈퍼마켓 등장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213495-7ED0-4EFA-981B-DBF14A93DE88}"/>
              </a:ext>
            </a:extLst>
          </p:cNvPr>
          <p:cNvSpPr txBox="1"/>
          <p:nvPr/>
        </p:nvSpPr>
        <p:spPr>
          <a:xfrm>
            <a:off x="5367129" y="2849217"/>
            <a:ext cx="53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고도 성장기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-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영양가 높은 식품에 대한 지출 늘어남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057984D-92E6-4E6F-8E2E-89104B11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244" y="3680215"/>
            <a:ext cx="3843130" cy="27920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3735A2-DDE9-4D07-ABBB-7857D94BC038}"/>
              </a:ext>
            </a:extLst>
          </p:cNvPr>
          <p:cNvSpPr txBox="1"/>
          <p:nvPr/>
        </p:nvSpPr>
        <p:spPr>
          <a:xfrm>
            <a:off x="8532244" y="4567148"/>
            <a:ext cx="3154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1958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년 세계 최초로 발매된 인스턴트 라면</a:t>
            </a:r>
            <a:endParaRPr lang="en-US" altLang="ko-KR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Adobe Caslon Pro Bold" panose="0205070206050A020403" pitchFamily="18" charset="0"/>
            </a:endParaRPr>
          </a:p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B1C3449A-1E71-406B-B11B-A41B615FC8BC}"/>
              </a:ext>
            </a:extLst>
          </p:cNvPr>
          <p:cNvGrpSpPr/>
          <p:nvPr/>
        </p:nvGrpSpPr>
        <p:grpSpPr>
          <a:xfrm>
            <a:off x="2197716" y="3048355"/>
            <a:ext cx="4465981" cy="3924546"/>
            <a:chOff x="2226531" y="3649701"/>
            <a:chExt cx="4465981" cy="3924546"/>
          </a:xfrm>
        </p:grpSpPr>
        <p:sp>
          <p:nvSpPr>
            <p:cNvPr id="8" name="폭발: 8pt 7">
              <a:extLst>
                <a:ext uri="{FF2B5EF4-FFF2-40B4-BE49-F238E27FC236}">
                  <a16:creationId xmlns:a16="http://schemas.microsoft.com/office/drawing/2014/main" xmlns="" id="{98AE3725-4028-4B6C-936B-7D4345BDCAE5}"/>
                </a:ext>
              </a:extLst>
            </p:cNvPr>
            <p:cNvSpPr/>
            <p:nvPr/>
          </p:nvSpPr>
          <p:spPr>
            <a:xfrm>
              <a:off x="2226531" y="3649701"/>
              <a:ext cx="4465981" cy="3924546"/>
            </a:xfrm>
            <a:prstGeom prst="irregularSeal1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dirty="0">
                <a:latin typeface="Adobe Caslon Pro Bold" panose="0205070206050A0204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499D7F5-7625-4012-8FD1-7095DE5E38E1}"/>
                </a:ext>
              </a:extLst>
            </p:cNvPr>
            <p:cNvSpPr txBox="1"/>
            <p:nvPr/>
          </p:nvSpPr>
          <p:spPr>
            <a:xfrm>
              <a:off x="3107635" y="5002531"/>
              <a:ext cx="28492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dirty="0">
                  <a:latin typeface="Adobe Caslon Pro Bold" panose="0205070206050A020403" pitchFamily="18" charset="0"/>
                  <a:ea typeface="나눔손글씨 붓" panose="03060600000000000000" pitchFamily="66" charset="-127"/>
                </a:rPr>
                <a:t>인스턴트 붐</a:t>
              </a:r>
              <a:r>
                <a:rPr lang="en-US" altLang="ko-KR" sz="6000" dirty="0">
                  <a:latin typeface="Adobe Caslon Pro Bold" panose="0205070206050A020403" pitchFamily="18" charset="0"/>
                  <a:ea typeface="나눔손글씨 붓" panose="03060600000000000000" pitchFamily="66" charset="-127"/>
                </a:rPr>
                <a:t>!</a:t>
              </a:r>
              <a:endParaRPr lang="ko-KR" altLang="en-US" sz="6000" dirty="0">
                <a:latin typeface="Adobe Caslon Pro Bold" panose="0205070206050A020403" pitchFamily="18" charset="0"/>
                <a:ea typeface="나눔손글씨 붓" panose="03060600000000000000" pitchFamily="66" charset="-127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E48ED1AA-E08B-4D23-8C53-94DF18F7D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008" y="2051579"/>
            <a:ext cx="2681250" cy="36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8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경제 부흥기</a:t>
            </a:r>
            <a:r>
              <a:rPr lang="en-US" altLang="ko-KR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~</a:t>
            </a:r>
            <a:endParaRPr lang="ko-KR" altLang="en-US" sz="44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4C47CFF-B27F-4B7C-B1C0-F31C9F41D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" y="1821001"/>
            <a:ext cx="4326163" cy="29684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123E5F-D235-4283-8677-D8A2B5619A8A}"/>
              </a:ext>
            </a:extLst>
          </p:cNvPr>
          <p:cNvSpPr txBox="1"/>
          <p:nvPr/>
        </p:nvSpPr>
        <p:spPr>
          <a:xfrm>
            <a:off x="5486400" y="1798320"/>
            <a:ext cx="617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인스턴트 붐 이후 냉동식품과 레토르트 식품이 보급되기 시작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</a:t>
            </a:r>
            <a:endParaRPr lang="ko-KR" altLang="en-US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pic>
        <p:nvPicPr>
          <p:cNvPr id="1028" name="Picture 4" descr="ì¼ë³¸ ë í ë¥´í¸ ìíì ëí ì´ë¯¸ì§ ê²ìê²°ê³¼">
            <a:extLst>
              <a:ext uri="{FF2B5EF4-FFF2-40B4-BE49-F238E27FC236}">
                <a16:creationId xmlns:a16="http://schemas.microsoft.com/office/drawing/2014/main" xmlns="" id="{2DF1C0B1-6739-47BD-9DF3-B2B5BDB2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103" y="2842667"/>
            <a:ext cx="5305847" cy="33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외식 문화의 발달</a:t>
            </a:r>
          </a:p>
        </p:txBody>
      </p:sp>
      <p:pic>
        <p:nvPicPr>
          <p:cNvPr id="2050" name="Picture 2" descr="ì¼ë³¸ ë§ì§ì ëí ì´ë¯¸ì§ ê²ìê²°ê³¼">
            <a:extLst>
              <a:ext uri="{FF2B5EF4-FFF2-40B4-BE49-F238E27FC236}">
                <a16:creationId xmlns:a16="http://schemas.microsoft.com/office/drawing/2014/main" xmlns="" id="{4D136263-829E-4A02-A54D-68ADF111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589" y="1789416"/>
            <a:ext cx="4189020" cy="324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ì¼ë³¸ ììì ì ëí ì´ë¯¸ì§ ê²ìê²°ê³¼">
            <a:extLst>
              <a:ext uri="{FF2B5EF4-FFF2-40B4-BE49-F238E27FC236}">
                <a16:creationId xmlns:a16="http://schemas.microsoft.com/office/drawing/2014/main" xmlns="" id="{71325372-1581-46A7-B1B4-40ECE24E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630" y="3413208"/>
            <a:ext cx="4621184" cy="30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ì¼ë³¸ ììì ì ëí ì´ë¯¸ì§ ê²ìê²°ê³¼">
            <a:extLst>
              <a:ext uri="{FF2B5EF4-FFF2-40B4-BE49-F238E27FC236}">
                <a16:creationId xmlns:a16="http://schemas.microsoft.com/office/drawing/2014/main" xmlns="" id="{61C0CC7A-2C3F-4D54-BF5A-996D21C2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452" y="1144924"/>
            <a:ext cx="4093390" cy="27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04BAE6-F807-4FB4-9523-15983CB73AC4}"/>
              </a:ext>
            </a:extLst>
          </p:cNvPr>
          <p:cNvSpPr txBox="1"/>
          <p:nvPr/>
        </p:nvSpPr>
        <p:spPr>
          <a:xfrm>
            <a:off x="8740493" y="3962400"/>
            <a:ext cx="3053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1960</a:t>
            </a:r>
            <a:r>
              <a:rPr lang="ko-KR" altLang="en-US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년대 일본의 외식산업은 체인화의 형태로 발전</a:t>
            </a:r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그 결과 일본 샐러리맨의 점심은 대부분 도시락에서 외식으로 바뀌게 됨</a:t>
            </a:r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pic>
        <p:nvPicPr>
          <p:cNvPr id="3074" name="Picture 2" descr="https://web-japan.org/nipponia/nipponia36/images/feature/07_02.jpg">
            <a:extLst>
              <a:ext uri="{FF2B5EF4-FFF2-40B4-BE49-F238E27FC236}">
                <a16:creationId xmlns:a16="http://schemas.microsoft.com/office/drawing/2014/main" xmlns="" id="{CF352E8D-F8EA-4467-B1A3-F817B616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79" y="1183880"/>
            <a:ext cx="4741959" cy="38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D52E83-EFD7-4951-B309-909EFCDC8E85}"/>
              </a:ext>
            </a:extLst>
          </p:cNvPr>
          <p:cNvSpPr txBox="1"/>
          <p:nvPr/>
        </p:nvSpPr>
        <p:spPr>
          <a:xfrm>
            <a:off x="5945898" y="2602051"/>
            <a:ext cx="549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반찬이 많이 차려져 있는 화려한 오늘날의 일본가정의 식탁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 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그만큼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, 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쌀 소비량은 줄었다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</a:t>
            </a:r>
            <a:endParaRPr lang="ko-KR" altLang="en-US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pic>
        <p:nvPicPr>
          <p:cNvPr id="3076" name="Picture 4" descr="ì¼ë³¸ì íìì°¨ë¦¼ì ëí ì´ë¯¸ì§ ê²ìê²°ê³¼">
            <a:extLst>
              <a:ext uri="{FF2B5EF4-FFF2-40B4-BE49-F238E27FC236}">
                <a16:creationId xmlns:a16="http://schemas.microsoft.com/office/drawing/2014/main" xmlns="" id="{8A2F301D-1683-47AA-A606-430B997F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678" y="970531"/>
            <a:ext cx="8852643" cy="46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687291-4E90-473F-9F84-719FBC04C45F}"/>
              </a:ext>
            </a:extLst>
          </p:cNvPr>
          <p:cNvSpPr txBox="1"/>
          <p:nvPr/>
        </p:nvSpPr>
        <p:spPr>
          <a:xfrm>
            <a:off x="1272065" y="5812809"/>
            <a:ext cx="1080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날마다 축제와 같은 진수성찬을 즐기고 있는 것이 오늘날의 일본인</a:t>
            </a:r>
          </a:p>
        </p:txBody>
      </p:sp>
    </p:spTree>
    <p:extLst>
      <p:ext uri="{BB962C8B-B14F-4D97-AF65-F5344CB8AC3E}">
        <p14:creationId xmlns:p14="http://schemas.microsoft.com/office/powerpoint/2010/main" xmlns="" val="4066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9000"/>
          </a:schemeClr>
        </a:solidFill>
        <a:ln>
          <a:noFill/>
        </a:ln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172</Words>
  <Application>Microsoft Office PowerPoint</Application>
  <PresentationFormat>사용자 지정</PresentationFormat>
  <Paragraphs>30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굴림</vt:lpstr>
      <vt:lpstr>Arial</vt:lpstr>
      <vt:lpstr>Adobe Caslon Pro Bold</vt:lpstr>
      <vt:lpstr>맑은 고딕</vt:lpstr>
      <vt:lpstr>나눔스퀘어</vt:lpstr>
      <vt:lpstr>游ゴシック</vt:lpstr>
      <vt:lpstr>나눔스퀘어라운드 ExtraBold</vt:lpstr>
      <vt:lpstr>나눔스퀘어 ExtraBold</vt:lpstr>
      <vt:lpstr>나눔스퀘어 Bold</vt:lpstr>
      <vt:lpstr>나눔손글씨 붓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Windows User</cp:lastModifiedBy>
  <cp:revision>15</cp:revision>
  <dcterms:created xsi:type="dcterms:W3CDTF">2018-09-04T06:33:27Z</dcterms:created>
  <dcterms:modified xsi:type="dcterms:W3CDTF">2019-03-31T02:47:11Z</dcterms:modified>
</cp:coreProperties>
</file>