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9" r:id="rId6"/>
    <p:sldId id="270" r:id="rId7"/>
    <p:sldId id="271" r:id="rId8"/>
    <p:sldId id="2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C5"/>
    <a:srgbClr val="F9F4F1"/>
    <a:srgbClr val="B8835C"/>
    <a:srgbClr val="E4B79C"/>
    <a:srgbClr val="EDD0BE"/>
    <a:srgbClr val="DEA886"/>
    <a:srgbClr val="DE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q8HtQsTC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876550"/>
            <a:ext cx="12192000" cy="39814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7" y="1885950"/>
            <a:ext cx="7470937" cy="19812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129490"/>
            <a:ext cx="8205849" cy="20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일본관광의 발전과정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가마쿠라</a:t>
            </a:r>
            <a:r>
              <a:rPr lang="en-US" altLang="ko-KR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-</a:t>
            </a:r>
            <a:r>
              <a:rPr lang="ko-KR" altLang="en-US" sz="3700" spc="600" dirty="0">
                <a:solidFill>
                  <a:schemeClr val="bg2">
                    <a:lumMod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무로마치    </a:t>
            </a:r>
            <a:endParaRPr lang="en-US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ru-RU" altLang="ko-KR" sz="3700" spc="600" dirty="0">
              <a:solidFill>
                <a:schemeClr val="bg2">
                  <a:lumMod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251" y="450810"/>
            <a:ext cx="2301541" cy="4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일본사회와 관광</a:t>
            </a:r>
            <a:endParaRPr lang="ru-RU" altLang="ko-KR" sz="1800" b="1" dirty="0">
              <a:solidFill>
                <a:schemeClr val="accent5">
                  <a:lumMod val="60000"/>
                  <a:lumOff val="4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6200" y="5289424"/>
            <a:ext cx="2701591" cy="9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일본어일본학과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21702001 </a:t>
            </a:r>
            <a:r>
              <a:rPr lang="ko-KR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정세원</a:t>
            </a:r>
            <a:endParaRPr lang="en-US" altLang="ko-KR" sz="20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6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63046" y="1239612"/>
            <a:ext cx="2236421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목차</a:t>
            </a:r>
            <a:endParaRPr lang="en-US" altLang="ko-KR" b="1" spc="3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2" name="Group 508"/>
          <p:cNvGrpSpPr/>
          <p:nvPr/>
        </p:nvGrpSpPr>
        <p:grpSpPr>
          <a:xfrm>
            <a:off x="3365845" y="188497"/>
            <a:ext cx="1666065" cy="4831439"/>
            <a:chOff x="-2427513" y="-3177354"/>
            <a:chExt cx="2128090" cy="6171276"/>
          </a:xfrm>
        </p:grpSpPr>
        <p:sp>
          <p:nvSpPr>
            <p:cNvPr id="13" name="Shape 505"/>
            <p:cNvSpPr/>
            <p:nvPr/>
          </p:nvSpPr>
          <p:spPr>
            <a:xfrm>
              <a:off x="-1385008" y="-1070335"/>
              <a:ext cx="0" cy="406425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27513" y="-3177354"/>
              <a:ext cx="2128090" cy="2107019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507"/>
            <p:cNvSpPr/>
            <p:nvPr/>
          </p:nvSpPr>
          <p:spPr>
            <a:xfrm>
              <a:off x="-2039638" y="-2408862"/>
              <a:ext cx="1352340" cy="570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START</a:t>
              </a:r>
              <a:endParaRPr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6" name="Group 503"/>
          <p:cNvGrpSpPr/>
          <p:nvPr/>
        </p:nvGrpSpPr>
        <p:grpSpPr>
          <a:xfrm>
            <a:off x="4940406" y="2094008"/>
            <a:ext cx="6855991" cy="1708195"/>
            <a:chOff x="-6770936" y="221281"/>
            <a:chExt cx="14106322" cy="3514642"/>
          </a:xfrm>
        </p:grpSpPr>
        <p:sp>
          <p:nvSpPr>
            <p:cNvPr id="17" name="Shape 498"/>
            <p:cNvSpPr/>
            <p:nvPr/>
          </p:nvSpPr>
          <p:spPr>
            <a:xfrm>
              <a:off x="-5569356" y="221281"/>
              <a:ext cx="5206949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endParaRPr sz="17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2277415" y="1235724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endParaRPr sz="1200" dirty="0"/>
            </a:p>
          </p:txBody>
        </p:sp>
        <p:grpSp>
          <p:nvGrpSpPr>
            <p:cNvPr id="19" name="Group 502"/>
            <p:cNvGrpSpPr/>
            <p:nvPr/>
          </p:nvGrpSpPr>
          <p:grpSpPr>
            <a:xfrm>
              <a:off x="-6770936" y="506768"/>
              <a:ext cx="11489020" cy="1460696"/>
              <a:chOff x="-6814095" y="-1460696"/>
              <a:chExt cx="11489018" cy="1460696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-6814095" y="-1460696"/>
                <a:ext cx="94292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23" name="Shape 498">
            <a:extLst>
              <a:ext uri="{FF2B5EF4-FFF2-40B4-BE49-F238E27FC236}">
                <a16:creationId xmlns:a16="http://schemas.microsoft.com/office/drawing/2014/main" id="{AB9EEEC2-F2DF-4FEC-9ED2-75E42900B706}"/>
              </a:ext>
            </a:extLst>
          </p:cNvPr>
          <p:cNvSpPr/>
          <p:nvPr/>
        </p:nvSpPr>
        <p:spPr>
          <a:xfrm>
            <a:off x="5537832" y="2940541"/>
            <a:ext cx="4104932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가마쿠라 시대에 대하여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Shape 501">
            <a:extLst>
              <a:ext uri="{FF2B5EF4-FFF2-40B4-BE49-F238E27FC236}">
                <a16:creationId xmlns:a16="http://schemas.microsoft.com/office/drawing/2014/main" id="{D09CE36C-E42A-40FE-B2F7-5EB2D1022AD3}"/>
              </a:ext>
            </a:extLst>
          </p:cNvPr>
          <p:cNvSpPr/>
          <p:nvPr/>
        </p:nvSpPr>
        <p:spPr>
          <a:xfrm>
            <a:off x="4940405" y="317472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" name="Shape 501">
            <a:extLst>
              <a:ext uri="{FF2B5EF4-FFF2-40B4-BE49-F238E27FC236}">
                <a16:creationId xmlns:a16="http://schemas.microsoft.com/office/drawing/2014/main" id="{74340744-C713-442B-83DC-CF46E67B5523}"/>
              </a:ext>
            </a:extLst>
          </p:cNvPr>
          <p:cNvSpPr/>
          <p:nvPr/>
        </p:nvSpPr>
        <p:spPr>
          <a:xfrm>
            <a:off x="4940404" y="4055633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" name="Shape 498">
            <a:extLst>
              <a:ext uri="{FF2B5EF4-FFF2-40B4-BE49-F238E27FC236}">
                <a16:creationId xmlns:a16="http://schemas.microsoft.com/office/drawing/2014/main" id="{705A4321-B0E7-4A7F-B068-2E875370C871}"/>
              </a:ext>
            </a:extLst>
          </p:cNvPr>
          <p:cNvSpPr/>
          <p:nvPr/>
        </p:nvSpPr>
        <p:spPr>
          <a:xfrm>
            <a:off x="5537832" y="3843457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무로마치 시대에 대하여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Shape 498">
            <a:extLst>
              <a:ext uri="{FF2B5EF4-FFF2-40B4-BE49-F238E27FC236}">
                <a16:creationId xmlns:a16="http://schemas.microsoft.com/office/drawing/2014/main" id="{1DA4FD8C-28C9-490D-A3C3-916D9BC2C8D9}"/>
              </a:ext>
            </a:extLst>
          </p:cNvPr>
          <p:cNvSpPr/>
          <p:nvPr/>
        </p:nvSpPr>
        <p:spPr>
          <a:xfrm>
            <a:off x="5514769" y="2020585"/>
            <a:ext cx="5860607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</a:rPr>
              <a:t>가마쿠라 무로마치 막부 성립 과정 </a:t>
            </a:r>
            <a:endParaRPr sz="2800" b="1" dirty="0">
              <a:latin typeface="나눔스퀘어 Bold" panose="020B0600000101010101" pitchFamily="50" charset="-127"/>
              <a:ea typeface="나눔스퀘어 Bold" panose="020B0600000101010101"/>
            </a:endParaRPr>
          </a:p>
        </p:txBody>
      </p:sp>
      <p:sp>
        <p:nvSpPr>
          <p:cNvPr id="33" name="Shape 507">
            <a:extLst>
              <a:ext uri="{FF2B5EF4-FFF2-40B4-BE49-F238E27FC236}">
                <a16:creationId xmlns:a16="http://schemas.microsoft.com/office/drawing/2014/main" id="{078FB6B5-1851-4FE4-825F-EDC4F9E1AC36}"/>
              </a:ext>
            </a:extLst>
          </p:cNvPr>
          <p:cNvSpPr/>
          <p:nvPr/>
        </p:nvSpPr>
        <p:spPr>
          <a:xfrm>
            <a:off x="3652646" y="5269493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FINISH</a:t>
            </a:r>
            <a:endParaRPr sz="24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4" name="Shape 509">
            <a:extLst>
              <a:ext uri="{FF2B5EF4-FFF2-40B4-BE49-F238E27FC236}">
                <a16:creationId xmlns:a16="http://schemas.microsoft.com/office/drawing/2014/main" id="{9F331492-AFD6-4E5C-B1FB-3BFAA4C4B71A}"/>
              </a:ext>
            </a:extLst>
          </p:cNvPr>
          <p:cNvSpPr/>
          <p:nvPr/>
        </p:nvSpPr>
        <p:spPr>
          <a:xfrm rot="13500000">
            <a:off x="4531105" y="212710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Shape 501">
            <a:extLst>
              <a:ext uri="{FF2B5EF4-FFF2-40B4-BE49-F238E27FC236}">
                <a16:creationId xmlns:a16="http://schemas.microsoft.com/office/drawing/2014/main" id="{7807ECAE-AE1E-45AC-B342-D945E27FCC2A}"/>
              </a:ext>
            </a:extLst>
          </p:cNvPr>
          <p:cNvSpPr/>
          <p:nvPr/>
        </p:nvSpPr>
        <p:spPr>
          <a:xfrm>
            <a:off x="4956058" y="4829931"/>
            <a:ext cx="45828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" name="Shape 498">
            <a:extLst>
              <a:ext uri="{FF2B5EF4-FFF2-40B4-BE49-F238E27FC236}">
                <a16:creationId xmlns:a16="http://schemas.microsoft.com/office/drawing/2014/main" id="{7433E992-4ABE-4E68-9CB4-B6AD0ABC2531}"/>
              </a:ext>
            </a:extLst>
          </p:cNvPr>
          <p:cNvSpPr/>
          <p:nvPr/>
        </p:nvSpPr>
        <p:spPr>
          <a:xfrm>
            <a:off x="5524401" y="4613382"/>
            <a:ext cx="4186430" cy="4243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l">
              <a:defRPr sz="4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</a:t>
            </a:r>
            <a:endParaRPr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41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55115" y="97946"/>
            <a:ext cx="6025104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무로마치 시대에 대해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2168715" y="897943"/>
            <a:ext cx="3438863" cy="56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가마쿠라 시대 </a:t>
            </a:r>
            <a:r>
              <a:rPr lang="en-US" altLang="ko-KR" sz="2000" b="1" dirty="0"/>
              <a:t>(1185~1333)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  <p:grpSp>
        <p:nvGrpSpPr>
          <p:cNvPr id="11" name="Group 392"/>
          <p:cNvGrpSpPr/>
          <p:nvPr/>
        </p:nvGrpSpPr>
        <p:grpSpPr>
          <a:xfrm>
            <a:off x="1955115" y="822222"/>
            <a:ext cx="8665696" cy="2"/>
            <a:chOff x="12700" y="-2"/>
            <a:chExt cx="11644798" cy="2"/>
          </a:xfrm>
        </p:grpSpPr>
        <p:sp>
          <p:nvSpPr>
            <p:cNvPr id="12" name="Shape 390"/>
            <p:cNvSpPr/>
            <p:nvPr/>
          </p:nvSpPr>
          <p:spPr>
            <a:xfrm>
              <a:off x="299732" y="-2"/>
              <a:ext cx="11357766" cy="2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700" y="0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EC1A128B-B2E0-4323-84EB-843B4E82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9" y="1395100"/>
            <a:ext cx="4033242" cy="4827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ED7294-85F6-47F9-BD1D-87CE69F62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0" y="1459505"/>
            <a:ext cx="4708935" cy="4763358"/>
          </a:xfrm>
          <a:prstGeom prst="rect">
            <a:avLst/>
          </a:prstGeom>
        </p:spPr>
      </p:pic>
      <p:sp>
        <p:nvSpPr>
          <p:cNvPr id="15" name="Shape 388">
            <a:extLst>
              <a:ext uri="{FF2B5EF4-FFF2-40B4-BE49-F238E27FC236}">
                <a16:creationId xmlns:a16="http://schemas.microsoft.com/office/drawing/2014/main" id="{01C7CD23-3728-41F4-B99F-CED6D8F69F6C}"/>
              </a:ext>
            </a:extLst>
          </p:cNvPr>
          <p:cNvSpPr/>
          <p:nvPr/>
        </p:nvSpPr>
        <p:spPr>
          <a:xfrm>
            <a:off x="6676231" y="914233"/>
            <a:ext cx="4465352" cy="23545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무로마치 시대 </a:t>
            </a:r>
            <a:r>
              <a:rPr lang="en-US" altLang="ko-KR" sz="2000" b="1" dirty="0"/>
              <a:t>(1336~1573)</a:t>
            </a:r>
            <a:r>
              <a:rPr lang="ko-KR" altLang="en-US" sz="2000" b="1" dirty="0"/>
              <a:t>  </a:t>
            </a:r>
          </a:p>
          <a:p>
            <a:pPr>
              <a:lnSpc>
                <a:spcPct val="150000"/>
              </a:lnSpc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9590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90864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가마쿠라 막부 시대 </a:t>
            </a:r>
            <a:r>
              <a:rPr lang="en-US" altLang="ko-KR" sz="2800" dirty="0"/>
              <a:t>(</a:t>
            </a:r>
            <a:r>
              <a:rPr lang="en-US" altLang="ko-KR" sz="2800" b="1" dirty="0"/>
              <a:t>1185~1333</a:t>
            </a:r>
            <a:r>
              <a:rPr lang="en-US" altLang="ko-KR" sz="2800" dirty="0"/>
              <a:t>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1932279" y="957398"/>
            <a:ext cx="8675147" cy="178131"/>
            <a:chOff x="28644" y="-285008"/>
            <a:chExt cx="11657498" cy="178131"/>
          </a:xfrm>
        </p:grpSpPr>
        <p:sp>
          <p:nvSpPr>
            <p:cNvPr id="12" name="Shape 390"/>
            <p:cNvSpPr/>
            <p:nvPr/>
          </p:nvSpPr>
          <p:spPr>
            <a:xfrm>
              <a:off x="28644" y="-106877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6D6BAE6-CE48-484B-8329-F919082E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4" y="1414483"/>
            <a:ext cx="3086531" cy="4701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943365" y="2559648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주변국인 고려와 송나라와 무역이 잦았음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43365" y="1308755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상공업의 발달과 관련하여</a:t>
            </a:r>
            <a:endParaRPr lang="en-US" altLang="ko-KR" b="1" dirty="0">
              <a:ea typeface="나눔스퀘어 Bold" panose="020B0600000101010101"/>
            </a:endParaRPr>
          </a:p>
          <a:p>
            <a:pPr algn="ctr"/>
            <a:r>
              <a:rPr lang="ko-KR" altLang="en-US" b="1" dirty="0">
                <a:ea typeface="나눔스퀘어 Bold" panose="020B0600000101010101"/>
              </a:rPr>
              <a:t>해외 무역 활발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43365" y="3491957"/>
            <a:ext cx="33260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무사들에 의해 정권이 수립됨으로 남성적 문화가 강했으며 신흥 종파가 여럿 생겨나 활발한 종교 활동을 펼침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FD541-3C89-47A7-9728-2899E4BB7627}"/>
              </a:ext>
            </a:extLst>
          </p:cNvPr>
          <p:cNvSpPr txBox="1"/>
          <p:nvPr/>
        </p:nvSpPr>
        <p:spPr>
          <a:xfrm>
            <a:off x="1970823" y="5267784"/>
            <a:ext cx="33260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사실적이고 이지적이며 중후한 양감의 미술적 특징이 발현됨 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1895338"/>
            <a:ext cx="569277" cy="688772"/>
          </a:xfrm>
          <a:prstGeom prst="rect">
            <a:avLst/>
          </a:prstGeom>
        </p:spPr>
      </p:pic>
      <p:pic>
        <p:nvPicPr>
          <p:cNvPr id="19" name="그래픽 18" descr="직선 화살표">
            <a:extLst>
              <a:ext uri="{FF2B5EF4-FFF2-40B4-BE49-F238E27FC236}">
                <a16:creationId xmlns:a16="http://schemas.microsoft.com/office/drawing/2014/main" id="{A23EA110-8C73-4671-BF99-5DB88257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49213" y="4638759"/>
            <a:ext cx="569277" cy="68877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E9BA3E2-C445-4C6D-970B-865BCD7B2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48" y="1407589"/>
            <a:ext cx="3453700" cy="4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2739" y="183282"/>
            <a:ext cx="706105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무로마치 막부 시대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/>
                <a:cs typeface="Calibri" panose="020F0502020204030204" pitchFamily="34" charset="0"/>
              </a:rPr>
              <a:t>(1336~1573)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B8E58E-8235-4400-B8C7-4A0292E1B48B}"/>
              </a:ext>
            </a:extLst>
          </p:cNvPr>
          <p:cNvSpPr txBox="1"/>
          <p:nvPr/>
        </p:nvSpPr>
        <p:spPr>
          <a:xfrm>
            <a:off x="1817519" y="2997879"/>
            <a:ext cx="376794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현재까지도 이어지고 있는 일본의 마을 축제나 연중행사</a:t>
            </a:r>
            <a:r>
              <a:rPr lang="en-US" altLang="ko-KR" b="1" dirty="0">
                <a:ea typeface="나눔스퀘어 Bold" panose="020B0600000101010101"/>
              </a:rPr>
              <a:t>, 1</a:t>
            </a:r>
            <a:r>
              <a:rPr lang="ko-KR" altLang="en-US" b="1" dirty="0">
                <a:ea typeface="나눔스퀘어 Bold" panose="020B0600000101010101"/>
              </a:rPr>
              <a:t>일 </a:t>
            </a:r>
            <a:r>
              <a:rPr lang="en-US" altLang="ko-KR" b="1" dirty="0">
                <a:ea typeface="나눔스퀘어 Bold" panose="020B0600000101010101"/>
              </a:rPr>
              <a:t>3</a:t>
            </a:r>
            <a:r>
              <a:rPr lang="ko-KR" altLang="en-US" b="1" dirty="0">
                <a:ea typeface="나눔스퀘어 Bold" panose="020B0600000101010101"/>
              </a:rPr>
              <a:t>식의 습관</a:t>
            </a:r>
            <a:r>
              <a:rPr lang="en-US" altLang="ko-KR" b="1" dirty="0">
                <a:ea typeface="나눔스퀘어 Bold" panose="020B0600000101010101"/>
              </a:rPr>
              <a:t> </a:t>
            </a:r>
            <a:r>
              <a:rPr lang="ko-KR" altLang="en-US" b="1" dirty="0">
                <a:ea typeface="나눔스퀘어 Bold" panose="020B0600000101010101"/>
              </a:rPr>
              <a:t>등이 무로마치 시대에 정착됨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62E6-D2C7-43C7-B724-892BCB445CCB}"/>
              </a:ext>
            </a:extLst>
          </p:cNvPr>
          <p:cNvSpPr txBox="1"/>
          <p:nvPr/>
        </p:nvSpPr>
        <p:spPr>
          <a:xfrm>
            <a:off x="1910129" y="1106818"/>
            <a:ext cx="376794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대륙문화와 전통문화</a:t>
            </a:r>
            <a:r>
              <a:rPr lang="en-US" altLang="ko-KR" b="1" dirty="0">
                <a:ea typeface="나눔스퀘어 Bold" panose="020B0600000101010101"/>
              </a:rPr>
              <a:t>. </a:t>
            </a:r>
            <a:r>
              <a:rPr lang="ko-KR" altLang="en-US" b="1" dirty="0">
                <a:ea typeface="나눔스퀘어 Bold" panose="020B0600000101010101"/>
              </a:rPr>
              <a:t>중앙문화와 지방문화</a:t>
            </a:r>
            <a:r>
              <a:rPr lang="en-US" altLang="ko-KR" b="1" dirty="0">
                <a:ea typeface="나눔스퀘어 Bold" panose="020B0600000101010101"/>
              </a:rPr>
              <a:t>, </a:t>
            </a:r>
            <a:r>
              <a:rPr lang="ko-KR" altLang="en-US" b="1" dirty="0">
                <a:ea typeface="나눔스퀘어 Bold" panose="020B0600000101010101"/>
              </a:rPr>
              <a:t>귀족문화와 서민문화 등의 폭넓은 교류로 인해 일본 고유문화 형성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DA7CC-31C3-4952-A0FA-AD997294BA68}"/>
              </a:ext>
            </a:extLst>
          </p:cNvPr>
          <p:cNvSpPr txBox="1"/>
          <p:nvPr/>
        </p:nvSpPr>
        <p:spPr>
          <a:xfrm>
            <a:off x="1910130" y="4137017"/>
            <a:ext cx="37679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ea typeface="나눔스퀘어 Bold" panose="020B0600000101010101"/>
              </a:rPr>
              <a:t>명나라때 무로마치 막부와의 관계에서 </a:t>
            </a:r>
            <a:r>
              <a:rPr lang="en-US" altLang="ko-KR" b="1" dirty="0">
                <a:ea typeface="나눔스퀘어 Bold" panose="020B0600000101010101"/>
              </a:rPr>
              <a:t>*</a:t>
            </a:r>
            <a:r>
              <a:rPr lang="ko-KR" altLang="en-US" b="1" dirty="0" err="1">
                <a:ea typeface="나눔스퀘어 Bold" panose="020B0600000101010101"/>
              </a:rPr>
              <a:t>감합</a:t>
            </a:r>
            <a:r>
              <a:rPr lang="ko-KR" altLang="en-US" b="1" dirty="0">
                <a:ea typeface="나눔스퀘어 Bold" panose="020B0600000101010101"/>
              </a:rPr>
              <a:t> 무역이 두드러짐</a:t>
            </a:r>
          </a:p>
        </p:txBody>
      </p:sp>
      <p:pic>
        <p:nvPicPr>
          <p:cNvPr id="10" name="그래픽 9" descr="직선 화살표">
            <a:extLst>
              <a:ext uri="{FF2B5EF4-FFF2-40B4-BE49-F238E27FC236}">
                <a16:creationId xmlns:a16="http://schemas.microsoft.com/office/drawing/2014/main" id="{2CF7302E-48A4-4113-BCB4-4421630C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9462" y="2307767"/>
            <a:ext cx="569277" cy="6887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4AB085-7DBD-456C-A56B-218324A48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0" y="1102070"/>
            <a:ext cx="5811971" cy="2932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0DC496-1FD8-4BB0-BA09-29D861C5C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0" y="4034184"/>
            <a:ext cx="5811972" cy="2823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FFBA0-6483-4C08-B450-2DE839D4A0C6}"/>
              </a:ext>
            </a:extLst>
          </p:cNvPr>
          <p:cNvSpPr txBox="1"/>
          <p:nvPr/>
        </p:nvSpPr>
        <p:spPr>
          <a:xfrm>
            <a:off x="1910129" y="4999156"/>
            <a:ext cx="376794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* </a:t>
            </a:r>
            <a:r>
              <a:rPr lang="ko-KR" altLang="en-US" b="1" dirty="0" err="1"/>
              <a:t>감합무역</a:t>
            </a:r>
            <a:r>
              <a:rPr lang="ko-KR" altLang="en-US" b="1" dirty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주변 국가를 중국 문화권으로 끌어들이고 주변국들은 이를 통해서 경제적 이익을 도모하는 무역 형식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33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87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8865" y="115059"/>
            <a:ext cx="530071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무로마치 막부 시대 </a:t>
            </a:r>
            <a:r>
              <a:rPr lang="en-US" altLang="ko-KR" sz="2800" dirty="0"/>
              <a:t>(1185~1333)</a:t>
            </a:r>
            <a:endParaRPr lang="ru-RU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2603890" y="4412818"/>
            <a:ext cx="2696663" cy="11062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  <a:p>
            <a:pPr>
              <a:lnSpc>
                <a:spcPct val="150000"/>
              </a:lnSpc>
            </a:pPr>
            <a:endParaRPr dirty="0"/>
          </a:p>
        </p:txBody>
      </p:sp>
      <p:grpSp>
        <p:nvGrpSpPr>
          <p:cNvPr id="11" name="Group 392"/>
          <p:cNvGrpSpPr/>
          <p:nvPr/>
        </p:nvGrpSpPr>
        <p:grpSpPr>
          <a:xfrm>
            <a:off x="2061992" y="772868"/>
            <a:ext cx="8675147" cy="380009"/>
            <a:chOff x="-4554" y="130629"/>
            <a:chExt cx="11657498" cy="380009"/>
          </a:xfrm>
        </p:grpSpPr>
        <p:sp>
          <p:nvSpPr>
            <p:cNvPr id="12" name="Shape 390"/>
            <p:cNvSpPr/>
            <p:nvPr/>
          </p:nvSpPr>
          <p:spPr>
            <a:xfrm>
              <a:off x="-4554" y="510638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3" name="Shape 391"/>
            <p:cNvSpPr/>
            <p:nvPr/>
          </p:nvSpPr>
          <p:spPr>
            <a:xfrm>
              <a:off x="-4554" y="130629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7217B6B-64AC-47B3-AA2D-E270DD6B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18" y="1193921"/>
            <a:ext cx="6001309" cy="46899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898F95-41E4-488F-99B1-C6E2085F3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4" y="1193921"/>
            <a:ext cx="5300710" cy="4689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3C982-3DAF-420B-A7FF-05D3106003F3}"/>
              </a:ext>
            </a:extLst>
          </p:cNvPr>
          <p:cNvSpPr txBox="1"/>
          <p:nvPr/>
        </p:nvSpPr>
        <p:spPr>
          <a:xfrm>
            <a:off x="2371213" y="6304961"/>
            <a:ext cx="331448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/>
              <a:t>금각사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3CDB2-1CA8-484E-8806-FB1607D32D90}"/>
              </a:ext>
            </a:extLst>
          </p:cNvPr>
          <p:cNvSpPr txBox="1"/>
          <p:nvPr/>
        </p:nvSpPr>
        <p:spPr>
          <a:xfrm>
            <a:off x="8731326" y="6297535"/>
            <a:ext cx="328830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/>
              <a:t>은각사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6717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6001"/>
            <a:ext cx="1657350" cy="6238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92"/>
          <p:cNvGrpSpPr/>
          <p:nvPr/>
        </p:nvGrpSpPr>
        <p:grpSpPr>
          <a:xfrm>
            <a:off x="2002739" y="817062"/>
            <a:ext cx="8675147" cy="285008"/>
            <a:chOff x="0" y="-285008"/>
            <a:chExt cx="11657498" cy="285008"/>
          </a:xfrm>
        </p:grpSpPr>
        <p:sp>
          <p:nvSpPr>
            <p:cNvPr id="12" name="Shape 390"/>
            <p:cNvSpPr/>
            <p:nvPr/>
          </p:nvSpPr>
          <p:spPr>
            <a:xfrm>
              <a:off x="0" y="0"/>
              <a:ext cx="11657498" cy="0"/>
            </a:xfrm>
            <a:prstGeom prst="line">
              <a:avLst/>
            </a:prstGeom>
            <a:noFill/>
            <a:ln w="254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24405" y="-285008"/>
              <a:ext cx="14563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</p:grpSp>
      <p:pic>
        <p:nvPicPr>
          <p:cNvPr id="3" name="온라인 미디어 2" title="[￬ﾝﾼ￫ﾳﾸ￬ﾗﾭ￬ﾂﾬ] ￫ﾬﾴ￫ﾡﾜ￫ﾧﾈ￬ﾹﾘ ￫ﾧﾉ￫ﾶﾀ￬ﾝﾘ ￬ﾄﾱ￫ﾦﾽ￪ﾳﾼ ￫ﾂﾨ￫ﾶﾁ￬ﾡﾰ￬ﾋﾜ￫ﾌﾀ">
            <a:hlinkClick r:id="" action="ppaction://media"/>
            <a:extLst>
              <a:ext uri="{FF2B5EF4-FFF2-40B4-BE49-F238E27FC236}">
                <a16:creationId xmlns:a16="http://schemas.microsoft.com/office/drawing/2014/main" id="{04824969-630E-40FA-BF29-EAAD96B467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102070"/>
            <a:ext cx="7629886" cy="46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8125" y="260224"/>
            <a:ext cx="11696699" cy="6331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053" y="2546604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97204" y="273176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OUR</a:t>
            </a:r>
            <a:b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3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br>
              <a:rPr lang="en-US" altLang="ko-KR" b="1" spc="3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152</Words>
  <Application>Microsoft Office PowerPoint</Application>
  <PresentationFormat>와이드스크린</PresentationFormat>
  <Paragraphs>31</Paragraphs>
  <Slides>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Helvetica Light</vt:lpstr>
      <vt:lpstr>Lato Light</vt:lpstr>
      <vt:lpstr>나눔스퀘어</vt:lpstr>
      <vt:lpstr>나눔스퀘어 Bold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정세원</cp:lastModifiedBy>
  <cp:revision>47</cp:revision>
  <dcterms:created xsi:type="dcterms:W3CDTF">2017-09-09T13:40:14Z</dcterms:created>
  <dcterms:modified xsi:type="dcterms:W3CDTF">2019-03-30T06:43:28Z</dcterms:modified>
</cp:coreProperties>
</file>