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2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55">
          <p15:clr>
            <a:srgbClr val="A4A3A4"/>
          </p15:clr>
        </p15:guide>
        <p15:guide id="2" pos="287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  <p:ext uri="ACF4677E-8BD2-47ae-8A1F-98590045965D">
      <hp:hncThemeShow xmlns:hp="http://schemas.haansoft.com/office/presentation/8.0" xmlns:dsp="http://schemas.microsoft.com/office/drawing/2008/diagram" xmlns:dgm="http://schemas.openxmlformats.org/drawingml/2006/diagram" xmlns:c="http://schemas.openxmlformats.org/drawingml/2006/chart" xmlns="" themeShowType="1" themeSkinType="1" themeTransitionType="1" useThemeTransition="1" byMouseClick="1" attrType="1" dur="200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080"/>
    <p:restoredTop sz="96370"/>
  </p:normalViewPr>
  <p:slideViewPr>
    <p:cSldViewPr snapToObjects="1">
      <p:cViewPr>
        <p:scale>
          <a:sx n="50" d="100"/>
          <a:sy n="50" d="100"/>
        </p:scale>
        <p:origin x="-2731" y="-787"/>
      </p:cViewPr>
      <p:guideLst>
        <p:guide orient="horz" pos="2155"/>
        <p:guide pos="287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10" cy="7201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독도가 위치한 바다는 ?</c:v>
                </c:pt>
              </c:strCache>
            </c:strRef>
          </c:tx>
          <c:dPt>
            <c:idx val="0"/>
            <c:bubble3D val="0"/>
            <c:spPr>
              <a:solidFill>
                <a:srgbClr val="FF0000"/>
              </a:solidFill>
              <a:ln>
                <a:solidFill>
                  <a:schemeClr val="tx1"/>
                </a:solidFill>
              </a:ln>
            </c:spPr>
          </c:dPt>
          <c:dPt>
            <c:idx val="1"/>
            <c:bubble3D val="0"/>
            <c:spPr>
              <a:solidFill>
                <a:schemeClr val="bg1">
                  <a:lumMod val="75000"/>
                </a:schemeClr>
              </a:solidFill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altLang="en-US" dirty="0" smtClean="0"/>
                      <a:t>6.9%</a:t>
                    </a:r>
                    <a:endParaRPr lang="en-US" alt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altLang="en-US" dirty="0" smtClean="0"/>
                      <a:t>93.1%</a:t>
                    </a:r>
                    <a:endParaRPr lang="en-US" alt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tx>
                <c:rich>
                  <a:bodyPr/>
                  <a:lstStyle/>
                  <a:p>
                    <a:r>
                      <a:rPr lang="en-US" altLang="en-US" dirty="0" smtClean="0"/>
                      <a:t>6.9%</a:t>
                    </a:r>
                    <a:endParaRPr lang="en-US" alt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Sheet1!$A$2:$A$3</c:f>
              <c:strCache>
                <c:ptCount val="2"/>
                <c:pt idx="0">
                  <c:v>잘 모른다</c:v>
                </c:pt>
                <c:pt idx="1">
                  <c:v>기타</c:v>
                </c:pt>
              </c:strCache>
            </c:strRef>
          </c:cat>
          <c:val>
            <c:numRef>
              <c:f>Sheet1!$B$2:$B$3</c:f>
              <c:numCache>
                <c:formatCode>0.00%</c:formatCode>
                <c:ptCount val="2"/>
                <c:pt idx="0">
                  <c:v>6.9000000000000006E-2</c:v>
                </c:pt>
                <c:pt idx="1">
                  <c:v>0.93100000000000005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t"/>
      <c:layout>
        <c:manualLayout>
          <c:xMode val="edge"/>
          <c:yMode val="edge"/>
          <c:x val="4.7905687051661788E-2"/>
          <c:y val="8.0624455097186673E-2"/>
          <c:w val="0.32883570360218645"/>
          <c:h val="0.25500972007866346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1350479175082013E-2"/>
          <c:y val="9.85518795836028E-2"/>
          <c:w val="0.53664635147791884"/>
          <c:h val="0.85861303127727451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독도를 접하는 매체</c:v>
                </c:pt>
              </c:strCache>
            </c:strRef>
          </c:tx>
          <c:dPt>
            <c:idx val="0"/>
            <c:bubble3D val="0"/>
            <c:spPr>
              <a:solidFill>
                <a:srgbClr val="FF0000"/>
              </a:solidFill>
            </c:spPr>
          </c:dPt>
          <c:dPt>
            <c:idx val="1"/>
            <c:bubble3D val="0"/>
            <c:spPr>
              <a:solidFill>
                <a:srgbClr val="00B0F0"/>
              </a:solidFill>
            </c:spPr>
          </c:dPt>
          <c:dPt>
            <c:idx val="3"/>
            <c:bubble3D val="0"/>
            <c:spPr>
              <a:solidFill>
                <a:srgbClr val="FFC000"/>
              </a:solidFill>
            </c:spPr>
          </c:dPt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3479702116065753E-3"/>
                  <c:y val="-5.59615786176654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.1208005042546486"/>
                  <c:y val="-0.1021818581588323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Sheet1!$A$2:$A$5</c:f>
              <c:strCache>
                <c:ptCount val="4"/>
                <c:pt idx="0">
                  <c:v>학교수업</c:v>
                </c:pt>
                <c:pt idx="1">
                  <c:v>TV 뉴스</c:v>
                </c:pt>
                <c:pt idx="2">
                  <c:v>인터넷 기사</c:v>
                </c:pt>
                <c:pt idx="3">
                  <c:v>기타</c:v>
                </c:pt>
              </c:strCache>
            </c:strRef>
          </c:cat>
          <c:val>
            <c:numRef>
              <c:f>Sheet1!$B$2:$B$5</c:f>
              <c:numCache>
                <c:formatCode>0.00%</c:formatCode>
                <c:ptCount val="4"/>
                <c:pt idx="0">
                  <c:v>0.21299999999999999</c:v>
                </c:pt>
                <c:pt idx="1">
                  <c:v>0.51600000000000001</c:v>
                </c:pt>
                <c:pt idx="2">
                  <c:v>0.193</c:v>
                </c:pt>
                <c:pt idx="3">
                  <c:v>7.8E-2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3712309268947156E-2"/>
          <c:y val="0.11113701593025756"/>
          <c:w val="0.56450492987085132"/>
          <c:h val="0.80425464681002767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2062254208185075"/>
          <c:y val="0.3465410001488809"/>
          <c:w val="0.32277809292609805"/>
          <c:h val="0.28722229574366015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1097149159292008"/>
          <c:y val="0.30874261717083251"/>
          <c:w val="0.33346162068828783"/>
          <c:h val="0.32374076825591053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1350479175082013E-2"/>
          <c:y val="9.85518795836028E-2"/>
          <c:w val="0.53664635147791884"/>
          <c:h val="0.85861303127727451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3712309268947156E-2"/>
          <c:y val="0.11113701593025756"/>
          <c:w val="0.56450492987085132"/>
          <c:h val="0.80425464681002767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열1</c:v>
                </c:pt>
              </c:strCache>
            </c:strRef>
          </c:tx>
          <c:dPt>
            <c:idx val="0"/>
            <c:bubble3D val="0"/>
            <c:spPr>
              <a:solidFill>
                <a:srgbClr val="C00000"/>
              </a:solidFill>
            </c:spPr>
          </c:dPt>
          <c:dPt>
            <c:idx val="1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</c:spPr>
          </c:dPt>
          <c:dPt>
            <c:idx val="2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</c:spPr>
          </c:dPt>
          <c:dLbls>
            <c:dLbl>
              <c:idx val="0"/>
              <c:layout>
                <c:manualLayout>
                  <c:x val="2.685177334131969E-2"/>
                  <c:y val="-4.5734125466769505E-2"/>
                </c:manualLayout>
              </c:layout>
              <c:tx>
                <c:rich>
                  <a:bodyPr/>
                  <a:lstStyle/>
                  <a:p>
                    <a:r>
                      <a:rPr lang="en-US" altLang="en-US" sz="2800" b="1" dirty="0" smtClean="0"/>
                      <a:t>9.4%</a:t>
                    </a:r>
                    <a:endParaRPr lang="en-US" altLang="en-US" sz="2800" b="1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delete val="1"/>
            </c:dLbl>
            <c:dLbl>
              <c:idx val="2"/>
              <c:delete val="1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Sheet1!$A$2:$A$4</c:f>
              <c:strCache>
                <c:ptCount val="3"/>
                <c:pt idx="0">
                  <c:v>그렇지 않다</c:v>
                </c:pt>
                <c:pt idx="1">
                  <c:v>매우그렇다</c:v>
                </c:pt>
                <c:pt idx="2">
                  <c:v>그렇다</c:v>
                </c:pt>
              </c:strCache>
            </c:strRef>
          </c:cat>
          <c:val>
            <c:numRef>
              <c:f>Sheet1!$B$2:$B$4</c:f>
              <c:numCache>
                <c:formatCode>0.00%</c:formatCode>
                <c:ptCount val="3"/>
                <c:pt idx="0">
                  <c:v>9.4E-2</c:v>
                </c:pt>
                <c:pt idx="1">
                  <c:v>0.377</c:v>
                </c:pt>
                <c:pt idx="2">
                  <c:v>0.52800000000000002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2062254208185075"/>
          <c:y val="0.3465410001488809"/>
          <c:w val="0.32277809292609805"/>
          <c:h val="0.28722229574366015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열1</c:v>
                </c:pt>
              </c:strCache>
            </c:strRef>
          </c:tx>
          <c:dPt>
            <c:idx val="0"/>
            <c:bubble3D val="0"/>
            <c:spPr>
              <a:solidFill>
                <a:srgbClr val="FF0000"/>
              </a:solidFill>
            </c:spPr>
          </c:dPt>
          <c:dPt>
            <c:idx val="1"/>
            <c:bubble3D val="0"/>
            <c:spPr>
              <a:solidFill>
                <a:schemeClr val="bg1">
                  <a:lumMod val="65000"/>
                </a:schemeClr>
              </a:solidFill>
            </c:spPr>
          </c:dPt>
          <c:dPt>
            <c:idx val="2"/>
            <c:bubble3D val="0"/>
            <c:spPr>
              <a:solidFill>
                <a:schemeClr val="bg1">
                  <a:lumMod val="75000"/>
                </a:schemeClr>
              </a:solidFill>
            </c:spPr>
          </c:dPt>
          <c:dLbls>
            <c:dLbl>
              <c:idx val="0"/>
              <c:layout>
                <c:manualLayout>
                  <c:x val="9.200778635434044E-2"/>
                  <c:y val="-0.11302335335193808"/>
                </c:manualLayout>
              </c:layout>
              <c:tx>
                <c:rich>
                  <a:bodyPr/>
                  <a:lstStyle/>
                  <a:p>
                    <a:pPr>
                      <a:defRPr sz="2300" b="1"/>
                    </a:pPr>
                    <a:r>
                      <a:rPr lang="en-US" altLang="en-US" sz="2300" b="1" dirty="0" smtClean="0"/>
                      <a:t>26.4%</a:t>
                    </a:r>
                    <a:endParaRPr lang="en-US" altLang="en-US" sz="2400" b="1" dirty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delete val="1"/>
            </c:dLbl>
            <c:dLbl>
              <c:idx val="2"/>
              <c:delete val="1"/>
            </c:dLbl>
            <c:txPr>
              <a:bodyPr/>
              <a:lstStyle/>
              <a:p>
                <a:pPr>
                  <a:defRPr sz="2300"/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Sheet1!$A$2:$A$4</c:f>
              <c:strCache>
                <c:ptCount val="3"/>
                <c:pt idx="0">
                  <c:v>그렇지 않다</c:v>
                </c:pt>
                <c:pt idx="1">
                  <c:v>그렇다</c:v>
                </c:pt>
                <c:pt idx="2">
                  <c:v>매우 그렇다</c:v>
                </c:pt>
              </c:strCache>
            </c:strRef>
          </c:cat>
          <c:val>
            <c:numRef>
              <c:f>Sheet1!$B$2:$B$4</c:f>
              <c:numCache>
                <c:formatCode>0.00%</c:formatCode>
                <c:ptCount val="3"/>
                <c:pt idx="0">
                  <c:v>0.26400000000000001</c:v>
                </c:pt>
                <c:pt idx="1">
                  <c:v>0.52800000000000002</c:v>
                </c:pt>
                <c:pt idx="2">
                  <c:v>0.20799999999999999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1097149159292008"/>
          <c:y val="0.30874261717083251"/>
          <c:w val="0.33346162068828783"/>
          <c:h val="0.32374076825591053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B4849F-6291-42CC-B6B4-33AF064B40D2}" type="datetimeFigureOut">
              <a:rPr lang="ko-KR" altLang="en-US" smtClean="0"/>
              <a:t>2019-04-01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84E709-8B46-422B-88B0-3FDB0577904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832171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70F51B-A51B-477D-A5BD-EA354F18505E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806447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70F51B-A51B-477D-A5BD-EA354F18505E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806447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</a:t>
            </a:r>
            <a:r>
              <a:rPr lang="ko-KR" alt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월 </a:t>
            </a:r>
            <a:r>
              <a:rPr lang="en-US" altLang="ko-KR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21</a:t>
            </a:r>
            <a:r>
              <a:rPr lang="ko-KR" alt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일 토요일 </a:t>
            </a:r>
            <a:r>
              <a:rPr lang="ko-KR" altLang="en-US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뉴욕타임즈</a:t>
            </a:r>
            <a:r>
              <a:rPr lang="ko-KR" alt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ko-KR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</a:t>
            </a:r>
            <a:r>
              <a:rPr lang="ko-KR" alt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면에 세탁물 봉지 사진</a:t>
            </a:r>
            <a:r>
              <a:rPr lang="ko-KR" altLang="en-US" dirty="0" smtClean="0"/>
              <a:t/>
            </a:r>
            <a:br>
              <a:rPr lang="ko-KR" altLang="en-US" dirty="0" smtClean="0"/>
            </a:br>
            <a:r>
              <a:rPr lang="ko-KR" altLang="en-US" dirty="0" smtClean="0"/>
              <a:t/>
            </a:r>
            <a:br>
              <a:rPr lang="ko-KR" altLang="en-US" dirty="0" smtClean="0"/>
            </a:b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70F51B-A51B-477D-A5BD-EA354F18505E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496983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 슬라이드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 lang="ko-KR" altLang="en-US"/>
            </a:pPr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940A130E-E3B8-4EBE-931F-81B26B8448AA}" type="datetime1">
              <a:rPr lang="ko-KR" altLang="en-US"/>
              <a:pPr lvl="0">
                <a:defRPr lang="ko-KR" altLang="en-US"/>
              </a:pPr>
              <a:t>2019-04-01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800C6A38-4290-41DD-B95C-4155372FD4AF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간지" type="objOnly" preserve="1">
  <p:cSld name="간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0" y="2130425"/>
            <a:ext cx="9144000" cy="1470025"/>
          </a:xfrm>
        </p:spPr>
        <p:txBody>
          <a:bodyPr>
            <a:normAutofit/>
          </a:bodyPr>
          <a:lstStyle>
            <a:lvl1pPr>
              <a:defRPr sz="4400" b="1"/>
            </a:lvl1pPr>
          </a:lstStyle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CA348888-F454-4AD2-BA62-3AF29D9807C0}" type="datetime1">
              <a:rPr lang="ko-KR" altLang="en-US"/>
              <a:pPr lvl="0">
                <a:defRPr lang="ko-KR" altLang="en-US"/>
              </a:pPr>
              <a:t>2019-04-01</a:t>
            </a:fld>
            <a:endParaRPr lang="ko-KR" altLang="en-US"/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AD22CD3B-FDDF-4998-970C-76E6E0BEC65F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목차" type="clipArtAndTx" preserve="1">
  <p:cSld name="목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  <p:sp>
        <p:nvSpPr>
          <p:cNvPr id="8" name="텍스트 개체 틀 7"/>
          <p:cNvSpPr>
            <a:spLocks noGrp="1"/>
          </p:cNvSpPr>
          <p:nvPr>
            <p:ph type="body" sz="quarter" idx="14" hasCustomPrompt="1"/>
          </p:nvPr>
        </p:nvSpPr>
        <p:spPr>
          <a:xfrm>
            <a:off x="2143108" y="2214563"/>
            <a:ext cx="4857767" cy="3214687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400"/>
            </a:lvl1pPr>
          </a:lstStyle>
          <a:p>
            <a:pPr lvl="0">
              <a:defRPr lang="ko-KR" altLang="en-US"/>
            </a:pPr>
            <a:r>
              <a:rPr lang="ko-KR" altLang="en-US"/>
              <a:t>첫째 목차</a:t>
            </a:r>
          </a:p>
          <a:p>
            <a:pPr lvl="0">
              <a:defRPr lang="ko-KR" altLang="en-US"/>
            </a:pPr>
            <a:r>
              <a:rPr lang="ko-KR" altLang="en-US"/>
              <a:t>둘째 목차</a:t>
            </a:r>
          </a:p>
          <a:p>
            <a:pPr lvl="0">
              <a:defRPr lang="ko-KR" altLang="en-US"/>
            </a:pPr>
            <a:r>
              <a:rPr lang="ko-KR" altLang="en-US"/>
              <a:t>셋째 목차</a:t>
            </a:r>
          </a:p>
          <a:p>
            <a:pPr lvl="0">
              <a:defRPr lang="ko-KR" altLang="en-US"/>
            </a:pPr>
            <a:r>
              <a:rPr lang="ko-KR" altLang="en-US"/>
              <a:t>넷째 목차</a:t>
            </a:r>
          </a:p>
          <a:p>
            <a:pPr lvl="0">
              <a:defRPr lang="ko-KR" altLang="en-US"/>
            </a:pPr>
            <a:r>
              <a:rPr lang="ko-KR" altLang="en-US"/>
              <a:t>다섯째 목차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956FEC12-A4C9-4837-AF94-AD867782C04C}" type="datetime1">
              <a:rPr lang="ko-KR" altLang="en-US"/>
              <a:pPr lvl="0">
                <a:defRPr lang="ko-KR" altLang="en-US"/>
              </a:pPr>
              <a:t>2019-04-01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AD22CD3B-FDDF-4998-970C-76E6E0BEC65F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세로 제목 및 본문" type="vertTitleAndTx" preserve="1">
  <p:cSld name="세로 제목 및 본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957F84A3-4F29-4053-ACFD-1BAF2D3F140C}" type="datetime1">
              <a:rPr lang="ko-KR" altLang="en-US"/>
              <a:pPr lvl="0">
                <a:defRPr lang="ko-KR" altLang="en-US"/>
              </a:pPr>
              <a:t>2019-04-01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AD22CD3B-FDDF-4998-970C-76E6E0BEC65F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 및 내용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4953836A-82A3-4C8B-9D31-CD724F3673ED}" type="datetime1">
              <a:rPr lang="ko-KR" altLang="en-US"/>
              <a:pPr lvl="0">
                <a:defRPr lang="ko-KR" altLang="en-US"/>
              </a:pPr>
              <a:t>2019-04-01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AD22CD3B-FDDF-4998-970C-76E6E0BEC65F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빈 화면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AD2EBAF6-36D0-4DD8-B695-D4C1B37E35D6}" type="datetime1">
              <a:rPr lang="ko-KR" altLang="en-US"/>
              <a:pPr lvl="0">
                <a:defRPr lang="ko-KR" altLang="en-US"/>
              </a:pPr>
              <a:t>2019-04-01</a:t>
            </a:fld>
            <a:endParaRPr lang="ko-KR" altLang="en-US"/>
          </a:p>
        </p:txBody>
      </p:sp>
      <p:sp>
        <p:nvSpPr>
          <p:cNvPr id="3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4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AD22CD3B-FDDF-4998-970C-76E6E0BEC65F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구역 머리글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60728D28-603B-4EFC-80F8-17E5E9107035}" type="datetime1">
              <a:rPr lang="ko-KR" altLang="en-US"/>
              <a:pPr lvl="0">
                <a:defRPr lang="ko-KR" altLang="en-US"/>
              </a:pPr>
              <a:t>2019-04-01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AD22CD3B-FDDF-4998-970C-76E6E0BEC65F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 및 내용 2개" type="twoObj" preserve="1">
  <p:cSld name="제목 및 내용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28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28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A27A1F4E-0809-4239-8034-C38E431DAF92}" type="datetime1">
              <a:rPr lang="ko-KR" altLang="en-US"/>
              <a:pPr lvl="0">
                <a:defRPr lang="ko-KR" altLang="en-US"/>
              </a:pPr>
              <a:t>2019-04-01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AD22CD3B-FDDF-4998-970C-76E6E0BEC65F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만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5E0DA496-7307-4E8B-88DE-CB97B48BAB6F}" type="datetime1">
              <a:rPr lang="ko-KR" altLang="en-US"/>
              <a:pPr lvl="0">
                <a:defRPr lang="ko-KR" altLang="en-US"/>
              </a:pPr>
              <a:t>2019-04-01</a:t>
            </a:fld>
            <a:endParaRPr lang="ko-KR" altLang="en-US"/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AD22CD3B-FDDF-4998-970C-76E6E0BEC65F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 및 표" type="tbl" preserve="1">
  <p:cSld name="제목 및 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표 개체 틀 2"/>
          <p:cNvSpPr>
            <a:spLocks noGrp="1" noTextEdit="1"/>
          </p:cNvSpPr>
          <p:nvPr>
            <p:ph type="tbl" sz="quarter" idx="13"/>
          </p:nvPr>
        </p:nvSpPr>
        <p:spPr>
          <a:xfrm>
            <a:off x="456028" y="1643063"/>
            <a:ext cx="8229600" cy="4525200"/>
          </a:xfrm>
        </p:spPr>
        <p:txBody>
          <a:bodyPr/>
          <a:lstStyle>
            <a:lvl1pPr>
              <a:buNone/>
              <a:defRPr/>
            </a:lvl1pPr>
          </a:lstStyle>
          <a:p>
            <a:pPr lvl="0">
              <a:defRPr lang="ko-KR" altLang="en-US"/>
            </a:pPr>
            <a:r>
              <a:rPr lang="ko-KR" altLang="en-US"/>
              <a:t>표를 추가하려면 아이콘을 클릭하십시오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58721E90-850C-410B-8B89-8394F580CFDA}" type="datetime1">
              <a:rPr lang="ko-KR" altLang="en-US"/>
              <a:pPr lvl="0">
                <a:defRPr lang="ko-KR" altLang="en-US"/>
              </a:pPr>
              <a:t>2019-04-01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AD22CD3B-FDDF-4998-970C-76E6E0BEC65F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 및 내용 4개" type="fourObj" preserve="1">
  <p:cSld name="제목 및 내용 4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</a:p>
        </p:txBody>
      </p:sp>
      <p:sp>
        <p:nvSpPr>
          <p:cNvPr id="5" name="내용 개체 틀 4"/>
          <p:cNvSpPr>
            <a:spLocks noGrp="1"/>
          </p:cNvSpPr>
          <p:nvPr>
            <p:ph sz="quarter" idx="3"/>
          </p:nvPr>
        </p:nvSpPr>
        <p:spPr>
          <a:xfrm>
            <a:off x="456028" y="3984220"/>
            <a:ext cx="4038600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7028" y="3984220"/>
            <a:ext cx="4038600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</a:p>
        </p:txBody>
      </p:sp>
      <p:sp>
        <p:nvSpPr>
          <p:cNvPr id="7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5ACE7E28-9336-4363-8674-B91477D8F243}" type="datetime1">
              <a:rPr lang="ko-KR" altLang="en-US"/>
              <a:pPr lvl="0">
                <a:defRPr lang="ko-KR" altLang="en-US"/>
              </a:pPr>
              <a:t>2019-04-01</a:t>
            </a:fld>
            <a:endParaRPr lang="ko-KR" altLang="en-US"/>
          </a:p>
        </p:txBody>
      </p:sp>
      <p:sp>
        <p:nvSpPr>
          <p:cNvPr id="8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9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AD22CD3B-FDDF-4998-970C-76E6E0BEC65F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그림 및 설명" type="picTx" preserve="1">
  <p:cSld name="그림 및 설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 noTextEdit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>
              <a:defRPr lang="ko-KR" altLang="en-US"/>
            </a:pPr>
            <a:r>
              <a:rPr lang="ko-KR" altLang="en-US"/>
              <a:t>그림을 추가하려면 아이콘을 클릭하십시오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5ACE7E28-9336-4363-8674-B91477D8F243}" type="datetime1">
              <a:rPr lang="ko-KR" altLang="en-US"/>
              <a:pPr lvl="0">
                <a:defRPr lang="ko-KR" altLang="en-US"/>
              </a:pPr>
              <a:t>2019-04-01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AD22CD3B-FDDF-4998-970C-76E6E0BEC65F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한컴오피스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anchor="ctr">
            <a:normAutofit/>
          </a:bodyPr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>
            <a:normAutofit/>
          </a:bodyPr>
          <a:lstStyle/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>
              <a:defRPr lang="ko-KR" altLang="en-US"/>
            </a:pPr>
            <a:fld id="{D422D86A-5F52-4165-8473-F1B836277586}" type="datetime1">
              <a:rPr lang="ko-KR" altLang="en-US"/>
              <a:pPr lvl="0">
                <a:defRPr lang="ko-KR" altLang="en-US"/>
              </a:pPr>
              <a:t>2019-04-01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>
              <a:defRPr lang="ko-KR" altLang="en-US"/>
            </a:pPr>
            <a:fld id="{AD22CD3B-FDDF-4998-970C-76E6E0BEC65F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1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hyperlink" Target="https://youtu.be/PJkj9gS1oq8?t=39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blog.naver.com/onlyjeeone/220686631783" TargetMode="External"/><Relationship Id="rId13" Type="http://schemas.openxmlformats.org/officeDocument/2006/relationships/hyperlink" Target="https://search.shopping.naver.com/bridge/searchGate.nhn?nv_mid=10959114667&amp;frm=NVSCIMG&amp;query=%EC%BA%90%EB%A6%AD%ED%84%B0%20%EC%96%91%EB%A7%90&amp;h=9c05970bcc8022614d3fa97af65736593e4d9077&amp;t=JTSNZA71" TargetMode="External"/><Relationship Id="rId18" Type="http://schemas.openxmlformats.org/officeDocument/2006/relationships/image" Target="../media/image27.png"/><Relationship Id="rId3" Type="http://schemas.openxmlformats.org/officeDocument/2006/relationships/image" Target="../media/image1.jpg"/><Relationship Id="rId21" Type="http://schemas.openxmlformats.org/officeDocument/2006/relationships/hyperlink" Target="https://blog.naver.com/hellopolicy/220516511141" TargetMode="External"/><Relationship Id="rId7" Type="http://schemas.openxmlformats.org/officeDocument/2006/relationships/image" Target="../media/image21.jpeg"/><Relationship Id="rId12" Type="http://schemas.openxmlformats.org/officeDocument/2006/relationships/image" Target="../media/image2.png"/><Relationship Id="rId17" Type="http://schemas.openxmlformats.org/officeDocument/2006/relationships/image" Target="../media/image26.jpeg"/><Relationship Id="rId25" Type="http://schemas.openxmlformats.org/officeDocument/2006/relationships/image" Target="../media/image30.jpe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5.jpeg"/><Relationship Id="rId20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news.naver.com/main/read.nhn?oid=028&amp;aid=0002321156" TargetMode="External"/><Relationship Id="rId11" Type="http://schemas.openxmlformats.org/officeDocument/2006/relationships/image" Target="../media/image23.jpeg"/><Relationship Id="rId24" Type="http://schemas.openxmlformats.org/officeDocument/2006/relationships/hyperlink" Target="https://blog.naver.com/vonchio/110044556583" TargetMode="External"/><Relationship Id="rId5" Type="http://schemas.openxmlformats.org/officeDocument/2006/relationships/image" Target="../media/image20.png"/><Relationship Id="rId15" Type="http://schemas.openxmlformats.org/officeDocument/2006/relationships/hyperlink" Target="http://www.newstomato.com/ReadNews.aspx?no=550767" TargetMode="External"/><Relationship Id="rId23" Type="http://schemas.openxmlformats.org/officeDocument/2006/relationships/hyperlink" Target="https://2byeol.tistory.com/457" TargetMode="External"/><Relationship Id="rId10" Type="http://schemas.openxmlformats.org/officeDocument/2006/relationships/hyperlink" Target="https://search.shopping.naver.com/bridge/searchGate.nhn?nv_mid=11944318964&amp;frm=NVSCIMG&amp;query=777%20%EC%86%90%ED%86%B1%EA%B9%8E%EC%9D%B4&amp;h=c4f50f196b6b8e3802feb6807acdb0c8c23e9af2&amp;t=JTSO6FNI" TargetMode="External"/><Relationship Id="rId19" Type="http://schemas.openxmlformats.org/officeDocument/2006/relationships/hyperlink" Target="http://cafe.naver.com/characteri/16088" TargetMode="External"/><Relationship Id="rId4" Type="http://schemas.openxmlformats.org/officeDocument/2006/relationships/hyperlink" Target="https://blog.naver.com/89_mazy/221371969117" TargetMode="External"/><Relationship Id="rId9" Type="http://schemas.openxmlformats.org/officeDocument/2006/relationships/image" Target="../media/image22.jpeg"/><Relationship Id="rId14" Type="http://schemas.openxmlformats.org/officeDocument/2006/relationships/image" Target="../media/image24.jpeg"/><Relationship Id="rId22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hyperlink" Target="https://blog.naver.com/chamhanbok/30173922818" TargetMode="External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chart" Target="../charts/chart4.xml"/><Relationship Id="rId3" Type="http://schemas.openxmlformats.org/officeDocument/2006/relationships/image" Target="../media/image1.jpg"/><Relationship Id="rId7" Type="http://schemas.openxmlformats.org/officeDocument/2006/relationships/image" Target="../media/image14.png"/><Relationship Id="rId12" Type="http://schemas.openxmlformats.org/officeDocument/2006/relationships/chart" Target="../charts/chart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11" Type="http://schemas.openxmlformats.org/officeDocument/2006/relationships/chart" Target="../charts/chart2.xml"/><Relationship Id="rId5" Type="http://schemas.openxmlformats.org/officeDocument/2006/relationships/hyperlink" Target="https://www.youtube.com/watch?v=gESrvSL3bk0&amp;feature=youtu.be&amp;t=64" TargetMode="External"/><Relationship Id="rId10" Type="http://schemas.openxmlformats.org/officeDocument/2006/relationships/chart" Target="../charts/chart1.xml"/><Relationship Id="rId4" Type="http://schemas.openxmlformats.org/officeDocument/2006/relationships/image" Target="../media/image12.png"/><Relationship Id="rId9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blog.naver.com/solbim24/220518349476" TargetMode="External"/><Relationship Id="rId13" Type="http://schemas.openxmlformats.org/officeDocument/2006/relationships/image" Target="../media/image17.jpeg"/><Relationship Id="rId3" Type="http://schemas.openxmlformats.org/officeDocument/2006/relationships/image" Target="../media/image1.jpg"/><Relationship Id="rId7" Type="http://schemas.openxmlformats.org/officeDocument/2006/relationships/chart" Target="../charts/chart7.xml"/><Relationship Id="rId12" Type="http://schemas.openxmlformats.org/officeDocument/2006/relationships/hyperlink" Target="https://blog.naver.com/sherry48/120208561026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6.xml"/><Relationship Id="rId11" Type="http://schemas.openxmlformats.org/officeDocument/2006/relationships/image" Target="../media/image16.jpeg"/><Relationship Id="rId5" Type="http://schemas.openxmlformats.org/officeDocument/2006/relationships/chart" Target="../charts/chart5.xml"/><Relationship Id="rId15" Type="http://schemas.openxmlformats.org/officeDocument/2006/relationships/image" Target="../media/image18.jpeg"/><Relationship Id="rId10" Type="http://schemas.openxmlformats.org/officeDocument/2006/relationships/hyperlink" Target="https://blog.naver.com/kmj6011203/221388755602" TargetMode="External"/><Relationship Id="rId4" Type="http://schemas.openxmlformats.org/officeDocument/2006/relationships/image" Target="../media/image2.png"/><Relationship Id="rId9" Type="http://schemas.openxmlformats.org/officeDocument/2006/relationships/image" Target="../media/image15.jpeg"/><Relationship Id="rId14" Type="http://schemas.openxmlformats.org/officeDocument/2006/relationships/hyperlink" Target="http://www.chungnamilbo.com/news/articleView.html?idxno=379699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5" y="0"/>
            <a:ext cx="9124790" cy="6858000"/>
          </a:xfrm>
          <a:prstGeom prst="rect">
            <a:avLst/>
          </a:prstGeom>
        </p:spPr>
      </p:pic>
      <p:pic>
        <p:nvPicPr>
          <p:cNvPr id="35" name="그림 6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387936" y="3461798"/>
            <a:ext cx="8242616" cy="204478"/>
          </a:xfrm>
          <a:prstGeom prst="rect">
            <a:avLst/>
          </a:prstGeom>
        </p:spPr>
      </p:pic>
      <p:sp>
        <p:nvSpPr>
          <p:cNvPr id="37" name="직사각형 1"/>
          <p:cNvSpPr>
            <a:spLocks noGrp="1"/>
          </p:cNvSpPr>
          <p:nvPr/>
        </p:nvSpPr>
        <p:spPr>
          <a:xfrm>
            <a:off x="1043559" y="2282496"/>
            <a:ext cx="7273396" cy="671322"/>
          </a:xfrm>
          <a:prstGeom prst="rect">
            <a:avLst/>
          </a:prstGeom>
        </p:spPr>
        <p:txBody>
          <a:bodyPr vert="horz" lIns="91440" tIns="45720" rIns="91440" bIns="45720" anchor="ctr">
            <a:normAutofit fontScale="87380" lnSpcReduction="20000"/>
          </a:bodyPr>
          <a:lstStyle/>
          <a:p>
            <a:pPr algn="l" defTabSz="914400" eaLnBrk="1" latinLnBrk="1" hangingPunct="1">
              <a:spcBef>
                <a:spcPct val="0"/>
              </a:spcBef>
              <a:buNone/>
              <a:defRPr lang="ko-KR" altLang="en-US"/>
            </a:pPr>
            <a:endParaRPr lang="ko-KR" altLang="en-US" sz="5086" b="0" i="0" spc="5" dirty="0">
              <a:solidFill>
                <a:schemeClr val="tx1"/>
              </a:solidFill>
              <a:latin typeface="한컴 백제 M"/>
              <a:ea typeface="한컴 백제 M"/>
              <a:cs typeface="+mj-cs"/>
            </a:endParaRPr>
          </a:p>
        </p:txBody>
      </p:sp>
      <p:sp>
        <p:nvSpPr>
          <p:cNvPr id="41" name="직사각형 1"/>
          <p:cNvSpPr>
            <a:spLocks noGrp="1"/>
          </p:cNvSpPr>
          <p:nvPr/>
        </p:nvSpPr>
        <p:spPr>
          <a:xfrm>
            <a:off x="1043825" y="3170988"/>
            <a:ext cx="7273396" cy="671322"/>
          </a:xfrm>
          <a:prstGeom prst="rect">
            <a:avLst/>
          </a:prstGeom>
        </p:spPr>
        <p:txBody>
          <a:bodyPr vert="horz" lIns="91440" tIns="45720" rIns="91440" bIns="45720" anchor="ctr">
            <a:normAutofit fontScale="80140" lnSpcReduction="20000"/>
          </a:bodyPr>
          <a:lstStyle/>
          <a:p>
            <a:pPr algn="l" defTabSz="914400" eaLnBrk="1" latinLnBrk="1" hangingPunct="1">
              <a:spcBef>
                <a:spcPct val="0"/>
              </a:spcBef>
              <a:buNone/>
              <a:defRPr lang="ko-KR" altLang="en-US"/>
            </a:pPr>
            <a:endParaRPr lang="ko-KR" altLang="en-US" sz="5725" b="0" i="0" spc="5" dirty="0">
              <a:solidFill>
                <a:schemeClr val="tx1"/>
              </a:solidFill>
              <a:latin typeface="한컴 백제 M"/>
              <a:ea typeface="한컴 백제 M"/>
              <a:cs typeface="+mj-cs"/>
            </a:endParaRPr>
          </a:p>
        </p:txBody>
      </p:sp>
      <p:sp>
        <p:nvSpPr>
          <p:cNvPr id="48" name="직사각형 1"/>
          <p:cNvSpPr>
            <a:spLocks noGrp="1"/>
          </p:cNvSpPr>
          <p:nvPr/>
        </p:nvSpPr>
        <p:spPr>
          <a:xfrm>
            <a:off x="1043825" y="4049955"/>
            <a:ext cx="7273396" cy="671322"/>
          </a:xfrm>
          <a:prstGeom prst="rect">
            <a:avLst/>
          </a:prstGeom>
        </p:spPr>
        <p:txBody>
          <a:bodyPr vert="horz" lIns="91440" tIns="45720" rIns="91440" bIns="45720" anchor="ctr">
            <a:normAutofit fontScale="80140" lnSpcReduction="20000"/>
          </a:bodyPr>
          <a:lstStyle/>
          <a:p>
            <a:pPr algn="l" defTabSz="914400" eaLnBrk="1" latinLnBrk="1" hangingPunct="1">
              <a:spcBef>
                <a:spcPct val="0"/>
              </a:spcBef>
              <a:buNone/>
              <a:defRPr lang="ko-KR" altLang="en-US"/>
            </a:pPr>
            <a:endParaRPr lang="ko-KR" altLang="en-US" sz="5725" b="0" i="0" spc="5" dirty="0">
              <a:solidFill>
                <a:schemeClr val="tx1"/>
              </a:solidFill>
              <a:latin typeface="한컴 백제 M"/>
              <a:ea typeface="한컴 백제 M"/>
              <a:cs typeface="+mj-cs"/>
            </a:endParaRPr>
          </a:p>
        </p:txBody>
      </p:sp>
      <p:sp>
        <p:nvSpPr>
          <p:cNvPr id="55" name="직사각형 1"/>
          <p:cNvSpPr>
            <a:spLocks noGrp="1"/>
          </p:cNvSpPr>
          <p:nvPr/>
        </p:nvSpPr>
        <p:spPr>
          <a:xfrm>
            <a:off x="1043825" y="4933113"/>
            <a:ext cx="7273396" cy="671322"/>
          </a:xfrm>
          <a:prstGeom prst="rect">
            <a:avLst/>
          </a:prstGeom>
        </p:spPr>
        <p:txBody>
          <a:bodyPr vert="horz" lIns="91440" tIns="45720" rIns="91440" bIns="45720" anchor="ctr">
            <a:normAutofit fontScale="80140" lnSpcReduction="20000"/>
          </a:bodyPr>
          <a:lstStyle/>
          <a:p>
            <a:pPr algn="l" defTabSz="914400" eaLnBrk="1" latinLnBrk="1" hangingPunct="1">
              <a:spcBef>
                <a:spcPct val="0"/>
              </a:spcBef>
              <a:buNone/>
              <a:defRPr lang="ko-KR" altLang="en-US"/>
            </a:pPr>
            <a:endParaRPr lang="ko-KR" altLang="en-US" sz="5725" b="0" i="0" spc="5" dirty="0">
              <a:solidFill>
                <a:schemeClr val="tx1"/>
              </a:solidFill>
              <a:latin typeface="한컴 백제 M"/>
              <a:ea typeface="한컴 백제 M"/>
              <a:cs typeface="+mj-cs"/>
            </a:endParaRPr>
          </a:p>
        </p:txBody>
      </p:sp>
      <p:sp>
        <p:nvSpPr>
          <p:cNvPr id="11" name="직사각형 1"/>
          <p:cNvSpPr>
            <a:spLocks noGrp="1"/>
          </p:cNvSpPr>
          <p:nvPr>
            <p:ph type="title"/>
          </p:nvPr>
        </p:nvSpPr>
        <p:spPr>
          <a:xfrm>
            <a:off x="1043559" y="1391105"/>
            <a:ext cx="7273396" cy="709479"/>
          </a:xfrm>
        </p:spPr>
        <p:txBody>
          <a:bodyPr vert="horz" lIns="91440" tIns="45720" rIns="91440" bIns="45720" anchor="ctr">
            <a:normAutofit fontScale="90000"/>
          </a:bodyPr>
          <a:lstStyle/>
          <a:p>
            <a:pPr algn="l">
              <a:defRPr lang="ko-KR" altLang="en-US"/>
            </a:pPr>
            <a:r>
              <a:rPr lang="en-US" altLang="ko-KR" sz="4355" dirty="0" smtClean="0">
                <a:latin typeface="한컴 백제 M"/>
                <a:ea typeface="한컴 백제 M"/>
              </a:rPr>
              <a:t> </a:t>
            </a:r>
            <a:endParaRPr lang="ko-KR" altLang="en-US" sz="4355" dirty="0">
              <a:latin typeface="한컴 백제 M"/>
              <a:ea typeface="한컴 백제 M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3995920" y="6642556"/>
            <a:ext cx="511271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900" dirty="0" smtClean="0"/>
              <a:t> </a:t>
            </a:r>
            <a:r>
              <a:rPr lang="ko-KR" altLang="en-US" sz="800" dirty="0" smtClean="0"/>
              <a:t>슬라이드 서식 출처 </a:t>
            </a:r>
            <a:r>
              <a:rPr lang="en-US" altLang="ko-KR" sz="800" dirty="0" smtClean="0"/>
              <a:t>: https</a:t>
            </a:r>
            <a:r>
              <a:rPr lang="en-US" altLang="ko-KR" sz="800" dirty="0"/>
              <a:t>://blog.naver.com/nesawm/80186676864</a:t>
            </a:r>
            <a:endParaRPr lang="ko-KR" altLang="en-US" sz="900" dirty="0"/>
          </a:p>
        </p:txBody>
      </p:sp>
      <p:sp>
        <p:nvSpPr>
          <p:cNvPr id="3" name="TextBox 2"/>
          <p:cNvSpPr txBox="1"/>
          <p:nvPr/>
        </p:nvSpPr>
        <p:spPr>
          <a:xfrm>
            <a:off x="764724" y="2399820"/>
            <a:ext cx="74890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6600" dirty="0" smtClean="0">
                <a:latin typeface="궁서" panose="02030600000101010101" pitchFamily="18" charset="-127"/>
                <a:ea typeface="궁서" panose="02030600000101010101" pitchFamily="18" charset="-127"/>
              </a:rPr>
              <a:t>역 사</a:t>
            </a:r>
            <a:endParaRPr lang="ko-KR" altLang="en-US" sz="6600" dirty="0">
              <a:latin typeface="궁서" panose="02030600000101010101" pitchFamily="18" charset="-127"/>
              <a:ea typeface="궁서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79248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5" y="0"/>
            <a:ext cx="9124790" cy="6858000"/>
          </a:xfrm>
          <a:prstGeom prst="rect">
            <a:avLst/>
          </a:prstGeom>
        </p:spPr>
      </p:pic>
      <p:pic>
        <p:nvPicPr>
          <p:cNvPr id="6" name="그림 6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521239" y="939283"/>
            <a:ext cx="7291166" cy="18087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995920" y="6642556"/>
            <a:ext cx="511271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900" dirty="0" smtClean="0"/>
              <a:t> </a:t>
            </a:r>
            <a:r>
              <a:rPr lang="ko-KR" altLang="en-US" sz="800" dirty="0" smtClean="0"/>
              <a:t>슬라이드 서식 출처 </a:t>
            </a:r>
            <a:r>
              <a:rPr lang="en-US" altLang="ko-KR" sz="800" dirty="0" smtClean="0"/>
              <a:t>: https</a:t>
            </a:r>
            <a:r>
              <a:rPr lang="en-US" altLang="ko-KR" sz="800" dirty="0"/>
              <a:t>://blog.naver.com/nesawm/80186676864</a:t>
            </a:r>
            <a:endParaRPr lang="ko-KR" altLang="en-US" sz="900" dirty="0"/>
          </a:p>
        </p:txBody>
      </p:sp>
      <p:sp>
        <p:nvSpPr>
          <p:cNvPr id="7" name="TextBox 6"/>
          <p:cNvSpPr txBox="1"/>
          <p:nvPr/>
        </p:nvSpPr>
        <p:spPr>
          <a:xfrm>
            <a:off x="521238" y="194950"/>
            <a:ext cx="77232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400" b="1" dirty="0" smtClean="0">
                <a:latin typeface="궁서" panose="02030600000101010101" pitchFamily="18" charset="-127"/>
                <a:ea typeface="궁서" panose="02030600000101010101" pitchFamily="18" charset="-127"/>
              </a:rPr>
              <a:t>독도수호를 위한 해외인식</a:t>
            </a:r>
            <a:r>
              <a:rPr lang="en-US" altLang="ko-KR" sz="2000" b="1" dirty="0" smtClean="0">
                <a:latin typeface="궁서" panose="02030600000101010101" pitchFamily="18" charset="-127"/>
                <a:ea typeface="궁서" panose="02030600000101010101" pitchFamily="18" charset="-127"/>
              </a:rPr>
              <a:t>(</a:t>
            </a:r>
            <a:r>
              <a:rPr lang="ko-KR" altLang="en-US" sz="2000" b="1" dirty="0" smtClean="0">
                <a:latin typeface="궁서" panose="02030600000101010101" pitchFamily="18" charset="-127"/>
                <a:ea typeface="궁서" panose="02030600000101010101" pitchFamily="18" charset="-127"/>
              </a:rPr>
              <a:t>개선</a:t>
            </a:r>
            <a:r>
              <a:rPr lang="en-US" altLang="ko-KR" sz="2000" b="1" dirty="0" smtClean="0">
                <a:latin typeface="궁서" panose="02030600000101010101" pitchFamily="18" charset="-127"/>
                <a:ea typeface="궁서" panose="02030600000101010101" pitchFamily="18" charset="-127"/>
              </a:rPr>
              <a:t>)</a:t>
            </a:r>
            <a:endParaRPr lang="ko-KR" altLang="en-US" sz="2000" dirty="0">
              <a:latin typeface="궁서" panose="02030600000101010101" pitchFamily="18" charset="-127"/>
              <a:ea typeface="궁서" panose="02030600000101010101" pitchFamily="18" charset="-127"/>
            </a:endParaRPr>
          </a:p>
        </p:txBody>
      </p:sp>
      <p:pic>
        <p:nvPicPr>
          <p:cNvPr id="3076" name="Picture 4" descr="세계지도">
            <a:hlinkClick r:id="rId4" tooltip="세계지도 카페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240" y="1573387"/>
            <a:ext cx="7633060" cy="4460169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3126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307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그림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5" y="0"/>
            <a:ext cx="912479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995920" y="6642556"/>
            <a:ext cx="511271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900" dirty="0" smtClean="0"/>
              <a:t> </a:t>
            </a:r>
            <a:r>
              <a:rPr lang="ko-KR" altLang="en-US" sz="800" dirty="0" smtClean="0"/>
              <a:t>슬라이드 서식 출처 </a:t>
            </a:r>
            <a:r>
              <a:rPr lang="en-US" altLang="ko-KR" sz="800" dirty="0" smtClean="0"/>
              <a:t>: https</a:t>
            </a:r>
            <a:r>
              <a:rPr lang="en-US" altLang="ko-KR" sz="800" dirty="0"/>
              <a:t>://blog.naver.com/nesawm/80186676864</a:t>
            </a:r>
            <a:endParaRPr lang="ko-KR" altLang="en-US" sz="900" dirty="0"/>
          </a:p>
        </p:txBody>
      </p:sp>
      <p:sp>
        <p:nvSpPr>
          <p:cNvPr id="15" name="설명선 1 14"/>
          <p:cNvSpPr/>
          <p:nvPr/>
        </p:nvSpPr>
        <p:spPr>
          <a:xfrm>
            <a:off x="5200368" y="1925695"/>
            <a:ext cx="2592315" cy="875907"/>
          </a:xfrm>
          <a:prstGeom prst="borderCallout1">
            <a:avLst>
              <a:gd name="adj1" fmla="val 50184"/>
              <a:gd name="adj2" fmla="val -8333"/>
              <a:gd name="adj3" fmla="val 84868"/>
              <a:gd name="adj4" fmla="val -80797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설명선 3(강조선) 16"/>
          <p:cNvSpPr/>
          <p:nvPr/>
        </p:nvSpPr>
        <p:spPr>
          <a:xfrm>
            <a:off x="4436163" y="3712642"/>
            <a:ext cx="4437458" cy="1342116"/>
          </a:xfrm>
          <a:prstGeom prst="accentCallout3">
            <a:avLst>
              <a:gd name="adj1" fmla="val 50898"/>
              <a:gd name="adj2" fmla="val -508"/>
              <a:gd name="adj3" fmla="val 63596"/>
              <a:gd name="adj4" fmla="val -13015"/>
              <a:gd name="adj5" fmla="val 77293"/>
              <a:gd name="adj6" fmla="val -23711"/>
              <a:gd name="adj7" fmla="val 96147"/>
              <a:gd name="adj8" fmla="val -45894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직사각형 3"/>
          <p:cNvSpPr/>
          <p:nvPr/>
        </p:nvSpPr>
        <p:spPr>
          <a:xfrm>
            <a:off x="5364110" y="2132818"/>
            <a:ext cx="272293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400" dirty="0">
                <a:solidFill>
                  <a:schemeClr val="bg1"/>
                </a:solidFill>
              </a:rPr>
              <a:t>"</a:t>
            </a:r>
            <a:r>
              <a:rPr lang="ko-KR" altLang="en-US" sz="2400" dirty="0">
                <a:solidFill>
                  <a:schemeClr val="bg1"/>
                </a:solidFill>
              </a:rPr>
              <a:t>독도는 한국땅</a:t>
            </a:r>
            <a:r>
              <a:rPr lang="en-US" altLang="ko-KR" sz="2400" dirty="0" smtClean="0">
                <a:solidFill>
                  <a:schemeClr val="bg1"/>
                </a:solidFill>
              </a:rPr>
              <a:t>"</a:t>
            </a:r>
            <a:endParaRPr lang="ko-KR" altLang="en-US" sz="2400" dirty="0">
              <a:solidFill>
                <a:schemeClr val="bg1"/>
              </a:solidFill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4436163" y="3906646"/>
            <a:ext cx="433828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600" dirty="0">
                <a:solidFill>
                  <a:schemeClr val="bg1"/>
                </a:solidFill>
              </a:rPr>
              <a:t>"</a:t>
            </a:r>
            <a:r>
              <a:rPr lang="ko-KR" altLang="en-US" sz="1600" dirty="0">
                <a:solidFill>
                  <a:schemeClr val="bg1"/>
                </a:solidFill>
              </a:rPr>
              <a:t>지난 </a:t>
            </a:r>
            <a:r>
              <a:rPr lang="en-US" altLang="ko-KR" sz="1600" dirty="0">
                <a:solidFill>
                  <a:schemeClr val="bg1"/>
                </a:solidFill>
              </a:rPr>
              <a:t>2000</a:t>
            </a:r>
            <a:r>
              <a:rPr lang="ko-KR" altLang="en-US" sz="1600" dirty="0" err="1">
                <a:solidFill>
                  <a:schemeClr val="bg1"/>
                </a:solidFill>
              </a:rPr>
              <a:t>년동안</a:t>
            </a:r>
            <a:r>
              <a:rPr lang="ko-KR" altLang="en-US" sz="1600" dirty="0">
                <a:solidFill>
                  <a:schemeClr val="bg1"/>
                </a:solidFill>
              </a:rPr>
              <a:t> </a:t>
            </a:r>
            <a:r>
              <a:rPr lang="ko-KR" altLang="en-US" sz="2000" b="1" u="sng" dirty="0">
                <a:solidFill>
                  <a:srgbClr val="FF0000"/>
                </a:solidFill>
              </a:rPr>
              <a:t>한국과 일본 사이의 바다 </a:t>
            </a:r>
            <a:r>
              <a:rPr lang="en-US" altLang="ko-KR" sz="2000" b="1" u="sng" dirty="0" smtClean="0">
                <a:solidFill>
                  <a:srgbClr val="FF0000"/>
                </a:solidFill>
              </a:rPr>
              <a:t>'</a:t>
            </a:r>
            <a:r>
              <a:rPr lang="ko-KR" altLang="en-US" sz="2000" b="1" u="sng" dirty="0" smtClean="0">
                <a:solidFill>
                  <a:srgbClr val="FF0000"/>
                </a:solidFill>
              </a:rPr>
              <a:t>동해</a:t>
            </a:r>
            <a:r>
              <a:rPr lang="en-US" altLang="ko-KR" sz="2000" b="1" u="sng" dirty="0">
                <a:solidFill>
                  <a:srgbClr val="FF0000"/>
                </a:solidFill>
              </a:rPr>
              <a:t>'</a:t>
            </a:r>
            <a:r>
              <a:rPr lang="ko-KR" altLang="en-US" sz="2000" b="1" u="sng" dirty="0">
                <a:solidFill>
                  <a:srgbClr val="FF0000"/>
                </a:solidFill>
              </a:rPr>
              <a:t>에 있는 독도</a:t>
            </a:r>
            <a:r>
              <a:rPr lang="ko-KR" altLang="en-US" sz="1600" dirty="0"/>
              <a:t>는 </a:t>
            </a:r>
            <a:r>
              <a:rPr lang="ko-KR" altLang="en-US" sz="1600" dirty="0">
                <a:solidFill>
                  <a:schemeClr val="bg1"/>
                </a:solidFill>
              </a:rPr>
              <a:t>한국 영토였으며</a:t>
            </a:r>
            <a:r>
              <a:rPr lang="en-US" altLang="ko-KR" sz="1600" dirty="0">
                <a:solidFill>
                  <a:schemeClr val="bg1"/>
                </a:solidFill>
              </a:rPr>
              <a:t>, </a:t>
            </a:r>
            <a:r>
              <a:rPr lang="ko-KR" altLang="en-US" sz="1600" dirty="0">
                <a:solidFill>
                  <a:schemeClr val="bg1"/>
                </a:solidFill>
              </a:rPr>
              <a:t>일본 정부는 이 사실을 인정해야 한다</a:t>
            </a:r>
            <a:r>
              <a:rPr lang="en-US" altLang="ko-KR" sz="1200" dirty="0" smtClean="0">
                <a:solidFill>
                  <a:schemeClr val="bg1"/>
                </a:solidFill>
              </a:rPr>
              <a:t>"</a:t>
            </a:r>
            <a:endParaRPr lang="ko-KR" altLang="en-US" sz="1200" dirty="0">
              <a:solidFill>
                <a:schemeClr val="bg1"/>
              </a:solidFill>
            </a:endParaRPr>
          </a:p>
        </p:txBody>
      </p:sp>
      <p:grpSp>
        <p:nvGrpSpPr>
          <p:cNvPr id="18" name="그룹 17"/>
          <p:cNvGrpSpPr/>
          <p:nvPr/>
        </p:nvGrpSpPr>
        <p:grpSpPr>
          <a:xfrm>
            <a:off x="5618130" y="3964996"/>
            <a:ext cx="2984724" cy="2137949"/>
            <a:chOff x="5837704" y="3858233"/>
            <a:chExt cx="2984724" cy="2137949"/>
          </a:xfrm>
        </p:grpSpPr>
        <p:pic>
          <p:nvPicPr>
            <p:cNvPr id="5126" name="Picture 6" descr="네이처컬렉션에서도 만나는 VTXBTS 에디션! 색조메이크업 라인 슈퍼템팅 써봤더니 여름쿨톤 아이템!">
              <a:hlinkClick r:id="rId4" tooltip="네이처컬렉션에서도 만나는 VTXBTS 에디션! 색조메이크업 라인 슈퍼템팅 써봤더니 여름쿨톤 아이템! 블로그"/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127734">
              <a:off x="5837704" y="3858233"/>
              <a:ext cx="1710492" cy="15493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28" name="Picture 8" descr="“역시 ‘엑소’라는 말 듣고 싶다”">
              <a:hlinkClick r:id="rId6" tooltip="“역시 ‘엑소’라는 말 듣고 싶다” 포토뉴스"/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32318">
              <a:off x="7206018" y="4322160"/>
              <a:ext cx="1616410" cy="10771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30" name="Picture 10" descr="트와이스 티저">
              <a:hlinkClick r:id="rId8" tooltip="트와이스 티저 블로그"/>
            </p:cNvPr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762" r="-14762"/>
            <a:stretch/>
          </p:blipFill>
          <p:spPr bwMode="auto">
            <a:xfrm>
              <a:off x="6539784" y="4860753"/>
              <a:ext cx="2008628" cy="11354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9" name="Picture 4" descr="쓰리세븐(777) _ 손톱깎이 6종세트 TS-399VC : 아이포맨s">
            <a:hlinkClick r:id="rId10" tooltip="쓰리세븐(777) _ 손톱깎이 6종세트 TS-399VC : 아이포맨s 네이버쇼핑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520" y="4098605"/>
            <a:ext cx="1856292" cy="2262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그림 6"/>
          <p:cNvPicPr>
            <a:picLocks noChangeAspect="1"/>
          </p:cNvPicPr>
          <p:nvPr/>
        </p:nvPicPr>
        <p:blipFill rotWithShape="1">
          <a:blip r:embed="rId12"/>
          <a:stretch>
            <a:fillRect/>
          </a:stretch>
        </p:blipFill>
        <p:spPr>
          <a:xfrm>
            <a:off x="521239" y="939283"/>
            <a:ext cx="7291166" cy="18087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21238" y="194950"/>
            <a:ext cx="77232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400" b="1" dirty="0" smtClean="0">
                <a:latin typeface="궁서" panose="02030600000101010101" pitchFamily="18" charset="-127"/>
                <a:ea typeface="궁서" panose="02030600000101010101" pitchFamily="18" charset="-127"/>
              </a:rPr>
              <a:t>독도수호를 위한 해외인식</a:t>
            </a:r>
            <a:r>
              <a:rPr lang="en-US" altLang="ko-KR" sz="2000" b="1" dirty="0" smtClean="0">
                <a:latin typeface="궁서" panose="02030600000101010101" pitchFamily="18" charset="-127"/>
                <a:ea typeface="궁서" panose="02030600000101010101" pitchFamily="18" charset="-127"/>
              </a:rPr>
              <a:t>(</a:t>
            </a:r>
            <a:r>
              <a:rPr lang="ko-KR" altLang="en-US" sz="2000" b="1" dirty="0" smtClean="0">
                <a:latin typeface="궁서" panose="02030600000101010101" pitchFamily="18" charset="-127"/>
                <a:ea typeface="궁서" panose="02030600000101010101" pitchFamily="18" charset="-127"/>
              </a:rPr>
              <a:t>개선</a:t>
            </a:r>
            <a:r>
              <a:rPr lang="en-US" altLang="ko-KR" sz="2000" b="1" dirty="0" smtClean="0">
                <a:latin typeface="궁서" panose="02030600000101010101" pitchFamily="18" charset="-127"/>
                <a:ea typeface="궁서" panose="02030600000101010101" pitchFamily="18" charset="-127"/>
              </a:rPr>
              <a:t>)</a:t>
            </a:r>
            <a:endParaRPr lang="ko-KR" altLang="en-US" sz="2000" dirty="0">
              <a:latin typeface="궁서" panose="02030600000101010101" pitchFamily="18" charset="-127"/>
              <a:ea typeface="궁서" panose="02030600000101010101" pitchFamily="18" charset="-127"/>
            </a:endParaRPr>
          </a:p>
        </p:txBody>
      </p:sp>
      <p:pic>
        <p:nvPicPr>
          <p:cNvPr id="21" name="Picture 2" descr="국산양말/캐릭터양말/발목양말/페이크삭스/패션양말/앵클양말/디즈니양말/키티양말/덧신 : 나이스리빙">
            <a:hlinkClick r:id="rId13" tooltip="국산양말/캐릭터양말/발목양말/페이크삭스/패션양말/앵클양말/디즈니양말/키티양말/덧신 : 나이스리빙 네이버쇼핑"/>
          </p:cNvPr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7568" t="-27199" r="47408" b="27217"/>
          <a:stretch/>
        </p:blipFill>
        <p:spPr bwMode="auto">
          <a:xfrm>
            <a:off x="96286" y="200511"/>
            <a:ext cx="3163566" cy="3212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'참이슬' 3년 연속 몽드셀렉션 금상 수상">
            <a:hlinkClick r:id="rId15" tooltip="'참이슬' 3년 연속 몽드셀렉션 금상 수상 포토뉴스"/>
          </p:cNvPr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5" r="7157"/>
          <a:stretch/>
        </p:blipFill>
        <p:spPr bwMode="auto">
          <a:xfrm>
            <a:off x="6377777" y="840111"/>
            <a:ext cx="954771" cy="2227798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://image.chosun.com/sitedata/image/200903/21/2009032100079_0.jp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162" y="2089004"/>
            <a:ext cx="4002340" cy="3284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4" descr="세계지도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236" y="2541023"/>
            <a:ext cx="736430" cy="448427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4" name="Picture 14" descr="아하">
            <a:hlinkClick r:id="rId19" tooltip="아하 카페"/>
          </p:cNvPr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2871" y="2032771"/>
            <a:ext cx="2033232" cy="1360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오른쪽 화살표 22"/>
          <p:cNvSpPr/>
          <p:nvPr/>
        </p:nvSpPr>
        <p:spPr>
          <a:xfrm>
            <a:off x="2986913" y="2568960"/>
            <a:ext cx="504070" cy="288040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오른쪽 화살표 36"/>
          <p:cNvSpPr/>
          <p:nvPr/>
        </p:nvSpPr>
        <p:spPr>
          <a:xfrm rot="13966860">
            <a:off x="2491124" y="3899631"/>
            <a:ext cx="504070" cy="288040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구름 모양 설명선 23"/>
          <p:cNvSpPr/>
          <p:nvPr/>
        </p:nvSpPr>
        <p:spPr>
          <a:xfrm flipH="1">
            <a:off x="3695952" y="1323353"/>
            <a:ext cx="1528892" cy="734900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독도는 </a:t>
            </a:r>
            <a:r>
              <a:rPr lang="ko-KR" altLang="en-US" sz="1000" b="1" dirty="0" smtClean="0">
                <a:solidFill>
                  <a:schemeClr val="accent2"/>
                </a:solidFill>
              </a:rPr>
              <a:t>대한민국 동해</a:t>
            </a:r>
            <a:r>
              <a:rPr lang="ko-KR" altLang="en-US" sz="1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에 있구나</a:t>
            </a:r>
            <a:r>
              <a:rPr lang="en-US" altLang="ko-KR" sz="1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!</a:t>
            </a:r>
            <a:endParaRPr lang="ko-KR" altLang="en-US" sz="1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5136" name="Picture 16" descr="독도의 날(10.25), 우리 땅 독도, 어디까지 아세요?">
            <a:hlinkClick r:id="rId21" tooltip="독도의 날(10.25), 우리 땅 독도, 어디까지 아세요? 블로그"/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9093" y="1672308"/>
            <a:ext cx="2968642" cy="2040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오른쪽 화살표 40"/>
          <p:cNvSpPr/>
          <p:nvPr/>
        </p:nvSpPr>
        <p:spPr>
          <a:xfrm>
            <a:off x="5551159" y="2577340"/>
            <a:ext cx="504070" cy="288040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/>
          <p:cNvSpPr txBox="1"/>
          <p:nvPr/>
        </p:nvSpPr>
        <p:spPr>
          <a:xfrm>
            <a:off x="9382" y="6506294"/>
            <a:ext cx="20873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800" dirty="0" err="1" smtClean="0"/>
              <a:t>뉴욕타임즈</a:t>
            </a:r>
            <a:r>
              <a:rPr lang="ko-KR" altLang="en-US" sz="800" dirty="0" smtClean="0"/>
              <a:t> </a:t>
            </a:r>
            <a:r>
              <a:rPr lang="en-US" altLang="ko-KR" sz="800" dirty="0"/>
              <a:t>1</a:t>
            </a:r>
            <a:r>
              <a:rPr lang="ko-KR" altLang="en-US" sz="800" dirty="0"/>
              <a:t>면에 세탁물 봉지 </a:t>
            </a:r>
            <a:r>
              <a:rPr lang="ko-KR" altLang="en-US" sz="800" dirty="0" smtClean="0"/>
              <a:t>사진</a:t>
            </a:r>
            <a:r>
              <a:rPr lang="ko-KR" altLang="en-US" sz="800" dirty="0"/>
              <a:t/>
            </a:r>
            <a:br>
              <a:rPr lang="ko-KR" altLang="en-US" sz="800" dirty="0"/>
            </a:br>
            <a:r>
              <a:rPr lang="ko-KR" altLang="en-US" sz="800" dirty="0"/>
              <a:t>출처</a:t>
            </a:r>
            <a:r>
              <a:rPr lang="en-US" altLang="ko-KR" sz="800" dirty="0"/>
              <a:t>: </a:t>
            </a:r>
            <a:r>
              <a:rPr lang="en-US" altLang="ko-KR" sz="800" dirty="0">
                <a:hlinkClick r:id="rId23"/>
              </a:rPr>
              <a:t>https://</a:t>
            </a:r>
            <a:r>
              <a:rPr lang="en-US" altLang="ko-KR" sz="800" dirty="0" smtClean="0">
                <a:hlinkClick r:id="rId23"/>
              </a:rPr>
              <a:t>2byeol.tistory.com/457</a:t>
            </a:r>
            <a:endParaRPr lang="ko-KR" altLang="en-US" sz="800" dirty="0"/>
          </a:p>
        </p:txBody>
      </p:sp>
      <p:pic>
        <p:nvPicPr>
          <p:cNvPr id="2050" name="Picture 2" descr="'독도는 한국땅'비닐 포장지 등장-On City’s Plastic Bags, an Old and Distant Dispute ">
            <a:hlinkClick r:id="rId24" tooltip="'독도는 한국땅'비닐 포장지 등장-On City’s Plastic Bags, an Old and Distant Dispute  블로그"/>
          </p:cNvPr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8502" y="2089004"/>
            <a:ext cx="4649233" cy="3177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1374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mph" presetSubtype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14" dur="indefinite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5" dur="indefinite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1.73913E-6 L 0.23021 1.73913E-6 " pathEditMode="relative" rAng="0" ptsTypes="AA">
                                      <p:cBhvr>
                                        <p:cTn id="45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510" y="0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7" dur="1000" fill="hold"/>
                                        <p:tgtEl>
                                          <p:spTgt spid="512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1" dur="800" fill="hold"/>
                                        <p:tgtEl>
                                          <p:spTgt spid="512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6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3" dur="800" fill="hold"/>
                                        <p:tgtEl>
                                          <p:spTgt spid="2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6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5" dur="800" fill="hold"/>
                                        <p:tgtEl>
                                          <p:spTgt spid="2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6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7" dur="800" fill="hold"/>
                                        <p:tgtEl>
                                          <p:spTgt spid="2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9" dur="800" fill="hold"/>
                                        <p:tgtEl>
                                          <p:spTgt spid="1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7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3021 1.73913E-6 L 0.24601 0.21831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1" y="10916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2.23867E-6 L 0.23767 0.44612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75" y="22294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1.01758E-7 L -0.17083 0.42461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42" y="21230"/>
                                    </p:animMotion>
                                  </p:childTnLst>
                                </p:cTn>
                              </p:par>
                              <p:par>
                                <p:cTn id="7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6346E-6 L 0.19774 -0.02844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78" y="-1434"/>
                                    </p:animMotion>
                                  </p:childTnLst>
                                </p:cTn>
                              </p:par>
                              <p:par>
                                <p:cTn id="7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1.24884E-6 L -0.16736 1.24884E-6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6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9" dur="2000" fill="hold"/>
                                        <p:tgtEl>
                                          <p:spTgt spid="30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5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17" grpId="0" animBg="1"/>
      <p:bldP spid="17" grpId="1" animBg="1"/>
      <p:bldP spid="4" grpId="0"/>
      <p:bldP spid="4" grpId="1"/>
      <p:bldP spid="2" grpId="0"/>
      <p:bldP spid="2" grpId="1"/>
      <p:bldP spid="23" grpId="0" animBg="1"/>
      <p:bldP spid="37" grpId="0" animBg="1"/>
      <p:bldP spid="24" grpId="0" animBg="1"/>
      <p:bldP spid="4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그림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5" y="0"/>
            <a:ext cx="9124790" cy="6858000"/>
          </a:xfrm>
          <a:prstGeom prst="rect">
            <a:avLst/>
          </a:prstGeom>
        </p:spPr>
      </p:pic>
      <p:sp>
        <p:nvSpPr>
          <p:cNvPr id="37" name="순서도: 대체 처리 36"/>
          <p:cNvSpPr/>
          <p:nvPr/>
        </p:nvSpPr>
        <p:spPr>
          <a:xfrm>
            <a:off x="563481" y="3900360"/>
            <a:ext cx="3161998" cy="1159738"/>
          </a:xfrm>
          <a:prstGeom prst="flowChartAlternateProcess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순서도: 대체 처리 17"/>
          <p:cNvSpPr/>
          <p:nvPr/>
        </p:nvSpPr>
        <p:spPr>
          <a:xfrm>
            <a:off x="577804" y="5053887"/>
            <a:ext cx="3161998" cy="1125404"/>
          </a:xfrm>
          <a:prstGeom prst="flowChartAlternateProcess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6" name="그림 6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521239" y="939283"/>
            <a:ext cx="7291166" cy="18087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995920" y="6642556"/>
            <a:ext cx="511271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900" dirty="0" smtClean="0"/>
              <a:t> </a:t>
            </a:r>
            <a:r>
              <a:rPr lang="ko-KR" altLang="en-US" sz="800" dirty="0" smtClean="0"/>
              <a:t>슬라이드 서식 출처 </a:t>
            </a:r>
            <a:r>
              <a:rPr lang="en-US" altLang="ko-KR" sz="800" dirty="0" smtClean="0"/>
              <a:t>: https</a:t>
            </a:r>
            <a:r>
              <a:rPr lang="en-US" altLang="ko-KR" sz="800" dirty="0"/>
              <a:t>://blog.naver.com/nesawm/80186676864</a:t>
            </a:r>
            <a:endParaRPr lang="ko-KR" altLang="en-US" sz="900" dirty="0"/>
          </a:p>
        </p:txBody>
      </p:sp>
      <p:sp>
        <p:nvSpPr>
          <p:cNvPr id="2" name="TextBox 1"/>
          <p:cNvSpPr txBox="1"/>
          <p:nvPr/>
        </p:nvSpPr>
        <p:spPr>
          <a:xfrm>
            <a:off x="323410" y="260279"/>
            <a:ext cx="849717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400" dirty="0" smtClean="0">
                <a:latin typeface="궁서" panose="02030600000101010101" pitchFamily="18" charset="-127"/>
                <a:ea typeface="궁서" panose="02030600000101010101" pitchFamily="18" charset="-127"/>
              </a:rPr>
              <a:t>결론</a:t>
            </a:r>
            <a:endParaRPr lang="ko-KR" altLang="en-US" sz="4400" dirty="0">
              <a:latin typeface="궁서" panose="02030600000101010101" pitchFamily="18" charset="-127"/>
              <a:ea typeface="궁서" panose="02030600000101010101" pitchFamily="18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626860" y="6481077"/>
            <a:ext cx="360005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900" dirty="0" smtClean="0"/>
              <a:t>사진 출처 </a:t>
            </a:r>
            <a:r>
              <a:rPr lang="en-US" altLang="ko-KR" sz="900" dirty="0" smtClean="0"/>
              <a:t>http</a:t>
            </a:r>
            <a:r>
              <a:rPr lang="en-US" altLang="ko-KR" sz="900" dirty="0"/>
              <a:t>://</a:t>
            </a:r>
            <a:r>
              <a:rPr lang="en-US" altLang="ko-KR" sz="800" dirty="0"/>
              <a:t>www.iusm.co.kr/news/articleView.html?idxno=659748</a:t>
            </a:r>
            <a:endParaRPr lang="ko-KR" altLang="en-US" sz="800" dirty="0"/>
          </a:p>
        </p:txBody>
      </p:sp>
      <p:sp>
        <p:nvSpPr>
          <p:cNvPr id="8" name="TextBox 7"/>
          <p:cNvSpPr txBox="1"/>
          <p:nvPr/>
        </p:nvSpPr>
        <p:spPr>
          <a:xfrm>
            <a:off x="1362784" y="4000026"/>
            <a:ext cx="15633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5400" b="1" dirty="0" smtClean="0">
                <a:solidFill>
                  <a:schemeClr val="bg1"/>
                </a:solidFill>
              </a:rPr>
              <a:t>관심</a:t>
            </a:r>
            <a:endParaRPr lang="ko-KR" altLang="en-US" sz="54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97690" y="5139535"/>
            <a:ext cx="294330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800" b="1" dirty="0" smtClean="0">
                <a:solidFill>
                  <a:schemeClr val="bg1"/>
                </a:solidFill>
              </a:rPr>
              <a:t>올바</a:t>
            </a:r>
            <a:r>
              <a:rPr lang="ko-KR" altLang="en-US" sz="2800" b="1" dirty="0">
                <a:solidFill>
                  <a:schemeClr val="bg1"/>
                </a:solidFill>
              </a:rPr>
              <a:t>른</a:t>
            </a:r>
            <a:endParaRPr lang="en-US" altLang="ko-KR" sz="2800" b="1" dirty="0" smtClean="0">
              <a:solidFill>
                <a:schemeClr val="bg1"/>
              </a:solidFill>
            </a:endParaRPr>
          </a:p>
          <a:p>
            <a:pPr algn="ctr"/>
            <a:r>
              <a:rPr lang="ko-KR" altLang="en-US" sz="2800" b="1" dirty="0" smtClean="0">
                <a:solidFill>
                  <a:schemeClr val="bg1"/>
                </a:solidFill>
              </a:rPr>
              <a:t>인식개선</a:t>
            </a:r>
            <a:endParaRPr lang="ko-KR" altLang="en-US" sz="2800" b="1" dirty="0">
              <a:solidFill>
                <a:schemeClr val="bg1"/>
              </a:solidFill>
            </a:endParaRPr>
          </a:p>
        </p:txBody>
      </p:sp>
      <p:grpSp>
        <p:nvGrpSpPr>
          <p:cNvPr id="19" name="그룹 18"/>
          <p:cNvGrpSpPr/>
          <p:nvPr/>
        </p:nvGrpSpPr>
        <p:grpSpPr>
          <a:xfrm>
            <a:off x="5436120" y="3790373"/>
            <a:ext cx="3084728" cy="2265965"/>
            <a:chOff x="5719347" y="2564878"/>
            <a:chExt cx="3084728" cy="2265965"/>
          </a:xfrm>
        </p:grpSpPr>
        <p:pic>
          <p:nvPicPr>
            <p:cNvPr id="7172" name="Picture 4" descr="소스 이미지 보기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19347" y="2564878"/>
              <a:ext cx="3084728" cy="18722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Box 11"/>
            <p:cNvSpPr txBox="1"/>
            <p:nvPr/>
          </p:nvSpPr>
          <p:spPr>
            <a:xfrm>
              <a:off x="5822190" y="4246068"/>
              <a:ext cx="298188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3200" dirty="0" smtClean="0"/>
                <a:t>독도수호첫걸음</a:t>
              </a:r>
              <a:endParaRPr lang="ko-KR" altLang="en-US" sz="3200" dirty="0"/>
            </a:p>
          </p:txBody>
        </p:sp>
      </p:grpSp>
      <p:sp>
        <p:nvSpPr>
          <p:cNvPr id="13" name="등호 12"/>
          <p:cNvSpPr/>
          <p:nvPr/>
        </p:nvSpPr>
        <p:spPr>
          <a:xfrm>
            <a:off x="3937350" y="4779593"/>
            <a:ext cx="1269298" cy="548587"/>
          </a:xfrm>
          <a:prstGeom prst="mathEqual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5" name="순서도: 대체 처리 14"/>
          <p:cNvSpPr/>
          <p:nvPr/>
        </p:nvSpPr>
        <p:spPr>
          <a:xfrm>
            <a:off x="577804" y="1463625"/>
            <a:ext cx="3161998" cy="1125404"/>
          </a:xfrm>
          <a:prstGeom prst="flowChartAlternateProcess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TextBox 15"/>
          <p:cNvSpPr txBox="1"/>
          <p:nvPr/>
        </p:nvSpPr>
        <p:spPr>
          <a:xfrm>
            <a:off x="672827" y="1564150"/>
            <a:ext cx="294330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800" b="1" dirty="0" smtClean="0">
                <a:solidFill>
                  <a:schemeClr val="bg1"/>
                </a:solidFill>
              </a:rPr>
              <a:t>독도관련 부속품 </a:t>
            </a:r>
            <a:r>
              <a:rPr lang="en-US" altLang="ko-KR" sz="2800" b="1" dirty="0" smtClean="0">
                <a:solidFill>
                  <a:schemeClr val="bg1"/>
                </a:solidFill>
              </a:rPr>
              <a:t>or ”</a:t>
            </a:r>
            <a:r>
              <a:rPr lang="ko-KR" altLang="en-US" sz="2800" b="1" dirty="0" smtClean="0">
                <a:solidFill>
                  <a:schemeClr val="bg1"/>
                </a:solidFill>
              </a:rPr>
              <a:t>라벨</a:t>
            </a:r>
            <a:r>
              <a:rPr lang="en-US" altLang="ko-KR" sz="2800" b="1" dirty="0" smtClean="0">
                <a:solidFill>
                  <a:schemeClr val="bg1"/>
                </a:solidFill>
              </a:rPr>
              <a:t>”</a:t>
            </a:r>
            <a:r>
              <a:rPr lang="ko-KR" altLang="en-US" sz="2800" b="1" dirty="0" smtClean="0">
                <a:solidFill>
                  <a:schemeClr val="bg1"/>
                </a:solidFill>
              </a:rPr>
              <a:t>부착</a:t>
            </a:r>
            <a:endParaRPr lang="en-US" altLang="ko-KR" sz="2800" b="1" dirty="0" smtClean="0">
              <a:solidFill>
                <a:schemeClr val="bg1"/>
              </a:solidFill>
            </a:endParaRPr>
          </a:p>
          <a:p>
            <a:pPr algn="ctr"/>
            <a:endParaRPr lang="en-US" altLang="ko-KR" sz="2800" b="1" dirty="0" smtClean="0">
              <a:solidFill>
                <a:schemeClr val="bg1"/>
              </a:solidFill>
            </a:endParaRPr>
          </a:p>
        </p:txBody>
      </p:sp>
      <p:sp>
        <p:nvSpPr>
          <p:cNvPr id="17" name="순서도: 대체 처리 16"/>
          <p:cNvSpPr/>
          <p:nvPr/>
        </p:nvSpPr>
        <p:spPr>
          <a:xfrm>
            <a:off x="578983" y="2616878"/>
            <a:ext cx="3161998" cy="995919"/>
          </a:xfrm>
          <a:prstGeom prst="flowChartAlternateProcess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TextBox 19"/>
          <p:cNvSpPr txBox="1"/>
          <p:nvPr/>
        </p:nvSpPr>
        <p:spPr>
          <a:xfrm>
            <a:off x="688329" y="2853227"/>
            <a:ext cx="29433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800" b="1" dirty="0" smtClean="0">
                <a:solidFill>
                  <a:schemeClr val="bg1"/>
                </a:solidFill>
              </a:rPr>
              <a:t>국외 독도 노출↑</a:t>
            </a:r>
            <a:endParaRPr lang="en-US" altLang="ko-KR" sz="2800" b="1" dirty="0" smtClean="0">
              <a:solidFill>
                <a:schemeClr val="bg1"/>
              </a:solidFill>
            </a:endParaRPr>
          </a:p>
        </p:txBody>
      </p:sp>
      <p:sp>
        <p:nvSpPr>
          <p:cNvPr id="21" name="등호 20"/>
          <p:cNvSpPr/>
          <p:nvPr/>
        </p:nvSpPr>
        <p:spPr>
          <a:xfrm>
            <a:off x="3937350" y="2355259"/>
            <a:ext cx="1269298" cy="548587"/>
          </a:xfrm>
          <a:prstGeom prst="mathEqual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pic>
        <p:nvPicPr>
          <p:cNvPr id="3074" name="Picture 2" descr="[세계여행] 독도는 우리땅!! 독도 코리아 프로젝트!! 독도 소녀 미국 캐나다 여행기..">
            <a:hlinkClick r:id="rId5" tooltip="[세계여행] 독도는 우리땅!! 독도 코리아 프로젝트!! 독도 소녀 미국 캐나다 여행기.. 블로그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5596" y="1463625"/>
            <a:ext cx="3325776" cy="1996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293901" y="3460070"/>
            <a:ext cx="3325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(</a:t>
            </a:r>
            <a:r>
              <a:rPr lang="ko-KR" altLang="en-US" dirty="0" smtClean="0"/>
              <a:t>해외</a:t>
            </a:r>
            <a:r>
              <a:rPr lang="en-US" altLang="ko-KR" dirty="0" smtClean="0"/>
              <a:t>) </a:t>
            </a:r>
            <a:r>
              <a:rPr lang="ko-KR" altLang="en-US" dirty="0" smtClean="0"/>
              <a:t>독도 인식 심어주기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02988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30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6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50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5" y="0"/>
            <a:ext cx="9124790" cy="6858000"/>
          </a:xfrm>
          <a:prstGeom prst="rect">
            <a:avLst/>
          </a:prstGeom>
        </p:spPr>
      </p:pic>
      <p:pic>
        <p:nvPicPr>
          <p:cNvPr id="12" name="내용 개체 틀 11" descr="C:/Users/Administrator/AppData/Roaming/PolarisOffice/ETemp/1408_12447608/fImage28998717941.png"/>
          <p:cNvPicPr>
            <a:picLocks noGrp="1" noChangeAspect="1"/>
          </p:cNvPicPr>
          <p:nvPr>
            <p:ph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2951480"/>
            <a:ext cx="4039870" cy="2426970"/>
          </a:xfrm>
          <a:prstGeom prst="rect">
            <a:avLst/>
          </a:prstGeom>
          <a:noFill/>
        </p:spPr>
      </p:pic>
      <p:pic>
        <p:nvPicPr>
          <p:cNvPr id="11" name="내용 개체 틀 10"/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2952750"/>
            <a:ext cx="4039235" cy="2426335"/>
          </a:xfrm>
          <a:prstGeom prst="rect">
            <a:avLst/>
          </a:prstGeom>
          <a:noFill/>
        </p:spPr>
      </p:pic>
      <p:sp>
        <p:nvSpPr>
          <p:cNvPr id="10" name="텍스트 개체 틀 9"/>
          <p:cNvSpPr txBox="1">
            <a:spLocks noGrp="1"/>
          </p:cNvSpPr>
          <p:nvPr>
            <p:ph type="title"/>
          </p:nvPr>
        </p:nvSpPr>
        <p:spPr>
          <a:xfrm>
            <a:off x="457200" y="274955"/>
            <a:ext cx="8230870" cy="1144270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rmAutofit/>
          </a:bodyPr>
          <a:lstStyle/>
          <a:p>
            <a:pPr mar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4400" b="0" strike="noStrike" cap="none" dirty="0" smtClean="0">
                <a:latin typeface="함초롬돋움" charset="0"/>
                <a:ea typeface="함초롬돋움" charset="0"/>
              </a:rPr>
              <a:t>독도의 역사</a:t>
            </a:r>
            <a:endParaRPr lang="ko-KR" altLang="en-US" sz="4400" b="0" strike="noStrike" cap="none" dirty="0" smtClean="0">
              <a:latin typeface="함초롬돋움" charset="0"/>
              <a:ea typeface="함초롬돋움" charset="0"/>
            </a:endParaRPr>
          </a:p>
        </p:txBody>
      </p:sp>
      <p:pic>
        <p:nvPicPr>
          <p:cNvPr id="6" name="그림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2785" y="1236980"/>
            <a:ext cx="7292340" cy="182245"/>
          </a:xfrm>
          <a:prstGeom prst="rect">
            <a:avLst/>
          </a:prstGeom>
          <a:noFill/>
        </p:spPr>
      </p:pic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7170" y="137160"/>
            <a:ext cx="1196975" cy="1194435"/>
          </a:xfrm>
          <a:prstGeom prst="rect">
            <a:avLst/>
          </a:prstGeom>
          <a:noFill/>
        </p:spPr>
      </p:pic>
      <p:sp>
        <p:nvSpPr>
          <p:cNvPr id="9" name="TextBox 8"/>
          <p:cNvSpPr txBox="1">
            <a:spLocks/>
          </p:cNvSpPr>
          <p:nvPr/>
        </p:nvSpPr>
        <p:spPr>
          <a:xfrm>
            <a:off x="3996055" y="6642735"/>
            <a:ext cx="5113655" cy="230505"/>
          </a:xfrm>
          <a:prstGeom prst="rect">
            <a:avLst/>
          </a:prstGeom>
          <a:noFill/>
        </p:spPr>
        <p:txBody>
          <a:bodyPr vert="horz" wrap="square" lIns="91440" tIns="45720" rIns="91440" bIns="45720" anchor="t">
            <a:spAutoFit/>
          </a:bodyPr>
          <a:lstStyle/>
          <a:p>
            <a:pPr marL="0" indent="0" algn="r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900" b="0" strike="noStrike" cap="none" dirty="0" smtClean="0">
                <a:latin typeface="함초롬돋움" charset="0"/>
                <a:ea typeface="함초롬돋움" charset="0"/>
              </a:rPr>
              <a:t> </a:t>
            </a:r>
            <a:r>
              <a:rPr lang="en-US" altLang="ko-KR" sz="800" b="0" strike="noStrike" cap="none" dirty="0" smtClean="0">
                <a:latin typeface="함초롬돋움" charset="0"/>
                <a:ea typeface="함초롬돋움" charset="0"/>
              </a:rPr>
              <a:t>슬라이드 서식 출처 : https://blog.naver.com/nesawm/80186676864</a:t>
            </a:r>
            <a:endParaRPr lang="ko-KR" altLang="en-US" sz="800" b="0" strike="noStrike" cap="none" dirty="0" smtClean="0">
              <a:latin typeface="함초롬돋움" charset="0"/>
              <a:ea typeface="함초롬돋움" charset="0"/>
            </a:endParaRPr>
          </a:p>
        </p:txBody>
      </p:sp>
      <p:sp>
        <p:nvSpPr>
          <p:cNvPr id="13" name="텍스트 개체 틀 12"/>
          <p:cNvSpPr txBox="1">
            <a:spLocks noGrp="1"/>
          </p:cNvSpPr>
          <p:nvPr>
            <p:ph type="title" idx="4294967295"/>
          </p:nvPr>
        </p:nvSpPr>
        <p:spPr>
          <a:xfrm>
            <a:off x="664210" y="1666240"/>
            <a:ext cx="8023225" cy="1113155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rmAutofit/>
          </a:bodyPr>
          <a:lstStyle/>
          <a:p>
            <a:pPr mar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800" b="0" strike="noStrike" cap="none" dirty="0" smtClean="0">
                <a:latin typeface="문체부 훈민정음체" charset="0"/>
                <a:ea typeface="문체부 훈민정음체" charset="0"/>
              </a:rPr>
              <a:t>512년 삼국사기    1454년 세종실록지리지</a:t>
            </a:r>
            <a:endParaRPr lang="ko-KR" altLang="en-US" sz="2800" b="0" strike="noStrike" cap="none" dirty="0" smtClean="0">
              <a:latin typeface="문체부 훈민정음체" charset="0"/>
              <a:ea typeface="문체부 훈민정음체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9665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470" y="-17509"/>
            <a:ext cx="9124790" cy="6858000"/>
          </a:xfrm>
          <a:prstGeom prst="rect">
            <a:avLst/>
          </a:prstGeom>
        </p:spPr>
      </p:pic>
      <p:pic>
        <p:nvPicPr>
          <p:cNvPr id="10" name="그림 개체 틀 9"/>
          <p:cNvPicPr>
            <a:picLocks noGrp="1" noChangeAspect="1"/>
          </p:cNvPicPr>
          <p:nvPr>
            <p:ph type="pic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46885" y="1252220"/>
            <a:ext cx="5487035" cy="3134995"/>
          </a:xfrm>
          <a:prstGeom prst="rect">
            <a:avLst/>
          </a:prstGeom>
          <a:noFill/>
        </p:spPr>
      </p:pic>
      <p:sp>
        <p:nvSpPr>
          <p:cNvPr id="9" name="텍스트 개체 틀 8"/>
          <p:cNvSpPr txBox="1">
            <a:spLocks noGrp="1"/>
          </p:cNvSpPr>
          <p:nvPr>
            <p:ph type="title"/>
          </p:nvPr>
        </p:nvSpPr>
        <p:spPr>
          <a:xfrm>
            <a:off x="1746885" y="532130"/>
            <a:ext cx="5487670" cy="568325"/>
          </a:xfrm>
          <a:prstGeom prst="rect">
            <a:avLst/>
          </a:prstGeom>
        </p:spPr>
        <p:txBody>
          <a:bodyPr vert="horz" wrap="square" lIns="91440" tIns="45720" rIns="91440" bIns="45720" numCol="1" anchor="b">
            <a:normAutofit/>
          </a:bodyPr>
          <a:lstStyle/>
          <a:p>
            <a:pPr marL="0" indent="0" algn="l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000" b="1" strike="noStrike" cap="none" dirty="0" smtClean="0">
                <a:latin typeface="함초롬돋움" charset="0"/>
                <a:ea typeface="함초롬돋움" charset="0"/>
              </a:rPr>
              <a:t>   1531년 신증동국여지승람의 팔도총도</a:t>
            </a:r>
            <a:endParaRPr lang="ko-KR" altLang="en-US" sz="2000" b="1" strike="noStrike" cap="none" dirty="0" smtClean="0">
              <a:latin typeface="함초롬돋움" charset="0"/>
              <a:ea typeface="함초롬돋움" charset="0"/>
            </a:endParaRPr>
          </a:p>
        </p:txBody>
      </p:sp>
      <p:sp>
        <p:nvSpPr>
          <p:cNvPr id="8" name="TextBox 7"/>
          <p:cNvSpPr txBox="1">
            <a:spLocks/>
          </p:cNvSpPr>
          <p:nvPr/>
        </p:nvSpPr>
        <p:spPr>
          <a:xfrm>
            <a:off x="3996055" y="6642735"/>
            <a:ext cx="5113655" cy="230505"/>
          </a:xfrm>
          <a:prstGeom prst="rect">
            <a:avLst/>
          </a:prstGeom>
          <a:noFill/>
        </p:spPr>
        <p:txBody>
          <a:bodyPr vert="horz" wrap="square" lIns="91440" tIns="45720" rIns="91440" bIns="45720" anchor="t">
            <a:spAutoFit/>
          </a:bodyPr>
          <a:lstStyle/>
          <a:p>
            <a:pPr marL="0" indent="0" algn="r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900" b="0" strike="noStrike" cap="none" dirty="0" smtClean="0">
                <a:latin typeface="함초롬돋움" charset="0"/>
                <a:ea typeface="함초롬돋움" charset="0"/>
              </a:rPr>
              <a:t> </a:t>
            </a:r>
            <a:r>
              <a:rPr lang="en-US" altLang="ko-KR" sz="800" b="0" strike="noStrike" cap="none" dirty="0" smtClean="0">
                <a:latin typeface="함초롬돋움" charset="0"/>
                <a:ea typeface="함초롬돋움" charset="0"/>
              </a:rPr>
              <a:t>슬라이드 서식 출처 : https://blog.naver.com/nesawm/80186676864</a:t>
            </a:r>
            <a:endParaRPr lang="ko-KR" altLang="en-US" sz="800" b="0" strike="noStrike" cap="none" dirty="0" smtClean="0">
              <a:latin typeface="함초롬돋움" charset="0"/>
              <a:ea typeface="함초롬돋움" charset="0"/>
            </a:endParaRPr>
          </a:p>
        </p:txBody>
      </p:sp>
      <p:sp>
        <p:nvSpPr>
          <p:cNvPr id="11" name="텍스트 개체 틀 10"/>
          <p:cNvSpPr txBox="1">
            <a:spLocks noGrp="1"/>
          </p:cNvSpPr>
          <p:nvPr>
            <p:ph type="title" idx="2"/>
          </p:nvPr>
        </p:nvSpPr>
        <p:spPr>
          <a:xfrm>
            <a:off x="1678305" y="4504690"/>
            <a:ext cx="5772150" cy="757555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rmAutofit/>
          </a:bodyPr>
          <a:lstStyle/>
          <a:p>
            <a:pPr mar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000" b="1" strike="noStrike" cap="none" dirty="0" smtClean="0">
                <a:latin typeface="함초롬돋움" charset="0"/>
                <a:ea typeface="함초롬돋움" charset="0"/>
              </a:rPr>
              <a:t>독도가 실려있는 우리나라 가장 오래된 지도</a:t>
            </a:r>
            <a:endParaRPr lang="ko-KR" altLang="en-US" sz="2000" b="1" strike="noStrike" cap="none" dirty="0" smtClean="0">
              <a:latin typeface="함초롬돋움" charset="0"/>
              <a:ea typeface="함초롬돋움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5078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470" y="-17509"/>
            <a:ext cx="9124790" cy="6858000"/>
          </a:xfrm>
          <a:prstGeom prst="rect">
            <a:avLst/>
          </a:prstGeom>
        </p:spPr>
      </p:pic>
      <p:pic>
        <p:nvPicPr>
          <p:cNvPr id="11" name="내용 개체 틀 10" descr="C:/Users/Administrator/AppData/Roaming/PolarisOffice/ETemp/3972_13241664/fImage1324982746500.jpeg"/>
          <p:cNvPicPr>
            <a:picLocks noGrp="1" noChangeAspect="1"/>
          </p:cNvPicPr>
          <p:nvPr>
            <p:ph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59630" y="2379980"/>
            <a:ext cx="3626485" cy="3811905"/>
          </a:xfrm>
          <a:prstGeom prst="rect">
            <a:avLst/>
          </a:prstGeom>
          <a:noFill/>
        </p:spPr>
      </p:pic>
      <p:pic>
        <p:nvPicPr>
          <p:cNvPr id="10" name="내용 개체 틀 9" descr="C:/Users/Administrator/AppData/Roaming/PolarisOffice/ETemp/3972_13241664/fImage735912739169.jpeg"/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36625" y="2334260"/>
            <a:ext cx="3011805" cy="3850005"/>
          </a:xfrm>
          <a:prstGeom prst="rect">
            <a:avLst/>
          </a:prstGeom>
          <a:noFill/>
        </p:spPr>
      </p:pic>
      <p:sp>
        <p:nvSpPr>
          <p:cNvPr id="9" name="텍스트 개체 틀 8"/>
          <p:cNvSpPr txBox="1">
            <a:spLocks noGrp="1"/>
          </p:cNvSpPr>
          <p:nvPr>
            <p:ph type="title"/>
          </p:nvPr>
        </p:nvSpPr>
        <p:spPr>
          <a:xfrm>
            <a:off x="457200" y="274955"/>
            <a:ext cx="8230235" cy="675640"/>
          </a:xfrm>
          <a:prstGeom prst="rect">
            <a:avLst/>
          </a:prstGeom>
        </p:spPr>
        <p:txBody>
          <a:bodyPr vert="horz" wrap="square" lIns="91440" tIns="45720" rIns="91440" bIns="45720" anchor="ctr">
            <a:normAutofit fontScale="90000"/>
          </a:bodyPr>
          <a:lstStyle/>
          <a:p>
            <a:pPr mar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4400" b="0" strike="noStrike" cap="none" dirty="0" smtClean="0">
                <a:latin typeface="함초롬돋움" charset="0"/>
                <a:ea typeface="함초롬돋움" charset="0"/>
              </a:rPr>
              <a:t>독도지킴이 안용복</a:t>
            </a:r>
            <a:endParaRPr lang="ko-KR" altLang="en-US" sz="4400" b="0" strike="noStrike" cap="none" dirty="0" smtClean="0">
              <a:latin typeface="함초롬돋움" charset="0"/>
              <a:ea typeface="함초롬돋움" charset="0"/>
            </a:endParaRPr>
          </a:p>
        </p:txBody>
      </p:sp>
      <p:sp>
        <p:nvSpPr>
          <p:cNvPr id="8" name="TextBox 7"/>
          <p:cNvSpPr txBox="1">
            <a:spLocks/>
          </p:cNvSpPr>
          <p:nvPr/>
        </p:nvSpPr>
        <p:spPr>
          <a:xfrm>
            <a:off x="3996055" y="6642735"/>
            <a:ext cx="5113655" cy="230505"/>
          </a:xfrm>
          <a:prstGeom prst="rect">
            <a:avLst/>
          </a:prstGeom>
          <a:noFill/>
        </p:spPr>
        <p:txBody>
          <a:bodyPr vert="horz" wrap="square" lIns="91440" tIns="45720" rIns="91440" bIns="45720" anchor="t">
            <a:spAutoFit/>
          </a:bodyPr>
          <a:lstStyle/>
          <a:p>
            <a:pPr marL="0" indent="0" algn="r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900" b="0" strike="noStrike" cap="none" dirty="0" smtClean="0">
                <a:latin typeface="함초롬돋움" charset="0"/>
                <a:ea typeface="함초롬돋움" charset="0"/>
              </a:rPr>
              <a:t> </a:t>
            </a:r>
            <a:r>
              <a:rPr lang="en-US" altLang="ko-KR" sz="800" b="0" strike="noStrike" cap="none" dirty="0" smtClean="0">
                <a:latin typeface="함초롬돋움" charset="0"/>
                <a:ea typeface="함초롬돋움" charset="0"/>
              </a:rPr>
              <a:t>슬라이드 서식 출처 : https://blog.naver.com/nesawm/80186676864</a:t>
            </a:r>
            <a:endParaRPr lang="ko-KR" altLang="en-US" sz="800" b="0" strike="noStrike" cap="none" dirty="0" smtClean="0">
              <a:latin typeface="함초롬돋움" charset="0"/>
              <a:ea typeface="함초롬돋움" charset="0"/>
            </a:endParaRPr>
          </a:p>
        </p:txBody>
      </p:sp>
      <p:sp>
        <p:nvSpPr>
          <p:cNvPr id="12" name="텍스트 개체 틀 11"/>
          <p:cNvSpPr txBox="1">
            <a:spLocks noGrp="1"/>
          </p:cNvSpPr>
          <p:nvPr>
            <p:ph type="title" idx="4294967295"/>
          </p:nvPr>
        </p:nvSpPr>
        <p:spPr>
          <a:xfrm>
            <a:off x="1716405" y="1310005"/>
            <a:ext cx="5711825" cy="567690"/>
          </a:xfrm>
          <a:prstGeom prst="rect">
            <a:avLst/>
          </a:prstGeom>
        </p:spPr>
        <p:txBody>
          <a:bodyPr vert="horz" wrap="square" lIns="91440" tIns="45720" rIns="91440" bIns="45720" anchor="b">
            <a:normAutofit fontScale="90000"/>
          </a:bodyPr>
          <a:lstStyle/>
          <a:p>
            <a:pPr marL="0" indent="0" algn="l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000" b="1" strike="noStrike" cap="none" dirty="0" smtClean="0">
                <a:latin typeface="함초롬돋움" charset="0"/>
                <a:ea typeface="함초롬돋움" charset="0"/>
              </a:rPr>
              <a:t>   1693년 독도가 조선 영토임을 확인하는 외교문서</a:t>
            </a:r>
            <a:endParaRPr lang="ko-KR" altLang="en-US" sz="2000" b="1" strike="noStrike" cap="none" dirty="0" smtClean="0">
              <a:latin typeface="함초롬돋움" charset="0"/>
              <a:ea typeface="함초롬돋움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7925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그림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470" y="-17509"/>
            <a:ext cx="9124790" cy="6858000"/>
          </a:xfrm>
          <a:prstGeom prst="rect">
            <a:avLst/>
          </a:prstGeom>
        </p:spPr>
      </p:pic>
      <p:pic>
        <p:nvPicPr>
          <p:cNvPr id="24" name="내용 개체 틀 23" descr="C:/Users/Administrator/AppData/Roaming/PolarisOffice/ETemp/6400_55492184/fImage470813285724.jpeg"/>
          <p:cNvPicPr>
            <a:picLocks noGrp="1" noChangeAspect="1"/>
          </p:cNvPicPr>
          <p:nvPr>
            <p:ph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80940" y="2369185"/>
            <a:ext cx="3374390" cy="3758565"/>
          </a:xfrm>
          <a:prstGeom prst="rect">
            <a:avLst/>
          </a:prstGeom>
          <a:noFill/>
        </p:spPr>
      </p:pic>
      <p:pic>
        <p:nvPicPr>
          <p:cNvPr id="23" name="내용 개체 틀 22" descr="C:/Users/Administrator/AppData/Roaming/PolarisOffice/ETemp/6400_55492184/fImage539843271478.jpeg"/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32155" y="2369185"/>
            <a:ext cx="3489960" cy="3758565"/>
          </a:xfrm>
          <a:prstGeom prst="rect">
            <a:avLst/>
          </a:prstGeom>
          <a:noFill/>
        </p:spPr>
      </p:pic>
      <p:sp>
        <p:nvSpPr>
          <p:cNvPr id="22" name="텍스트 개체 틀 21"/>
          <p:cNvSpPr txBox="1">
            <a:spLocks noGrp="1"/>
          </p:cNvSpPr>
          <p:nvPr>
            <p:ph type="title"/>
          </p:nvPr>
        </p:nvSpPr>
        <p:spPr>
          <a:xfrm>
            <a:off x="457200" y="274955"/>
            <a:ext cx="8230870" cy="1144270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rmAutofit/>
          </a:bodyPr>
          <a:lstStyle/>
          <a:p>
            <a:pPr mar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4400" b="0" strike="noStrike" cap="none" dirty="0" smtClean="0">
                <a:latin typeface="함초롬돋움" charset="0"/>
                <a:ea typeface="함초롬돋움" charset="0"/>
              </a:rPr>
              <a:t>정상기의 동국대지도</a:t>
            </a:r>
            <a:endParaRPr lang="ko-KR" altLang="en-US" sz="4400" b="0" strike="noStrike" cap="none" dirty="0" smtClean="0">
              <a:latin typeface="함초롬돋움" charset="0"/>
              <a:ea typeface="함초롬돋움" charset="0"/>
            </a:endParaRPr>
          </a:p>
        </p:txBody>
      </p:sp>
      <p:sp>
        <p:nvSpPr>
          <p:cNvPr id="12" name="직사각형 5"/>
          <p:cNvSpPr>
            <a:spLocks/>
          </p:cNvSpPr>
          <p:nvPr/>
        </p:nvSpPr>
        <p:spPr>
          <a:xfrm>
            <a:off x="2026285" y="4043680"/>
            <a:ext cx="658495" cy="671830"/>
          </a:xfrm>
          <a:prstGeom prst="rect">
            <a:avLst/>
          </a:prstGeom>
        </p:spPr>
        <p:txBody>
          <a:bodyPr vert="horz" wrap="square" lIns="91440" tIns="45720" rIns="91440" bIns="45720" anchor="ctr">
            <a:normAutofit fontScale="25000" lnSpcReduction="20000"/>
          </a:bodyPr>
          <a:lstStyle/>
          <a:p>
            <a:pPr mar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52775" b="1" strike="noStrike" cap="none" dirty="0" smtClean="0">
              <a:solidFill>
                <a:schemeClr val="bg1"/>
              </a:solidFill>
              <a:latin typeface="문체부 훈민정음체" charset="0"/>
              <a:ea typeface="문체부 훈민정음체" charset="0"/>
            </a:endParaRPr>
          </a:p>
        </p:txBody>
      </p:sp>
      <p:sp>
        <p:nvSpPr>
          <p:cNvPr id="15" name="직사각형 5"/>
          <p:cNvSpPr>
            <a:spLocks/>
          </p:cNvSpPr>
          <p:nvPr/>
        </p:nvSpPr>
        <p:spPr>
          <a:xfrm>
            <a:off x="3947160" y="4048760"/>
            <a:ext cx="658495" cy="671830"/>
          </a:xfrm>
          <a:prstGeom prst="rect">
            <a:avLst/>
          </a:prstGeom>
        </p:spPr>
        <p:txBody>
          <a:bodyPr vert="horz" wrap="square" lIns="91440" tIns="45720" rIns="91440" bIns="45720" anchor="ctr">
            <a:normAutofit/>
          </a:bodyPr>
          <a:lstStyle/>
          <a:p>
            <a:pPr mar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00" b="1" strike="noStrike" cap="none" spc="15" dirty="0" smtClean="0">
                <a:solidFill>
                  <a:schemeClr val="bg1"/>
                </a:solidFill>
                <a:latin typeface="문체부 훈민정음체" charset="0"/>
                <a:ea typeface="문체부 훈민정음체" charset="0"/>
              </a:rPr>
              <a:t>리</a:t>
            </a:r>
            <a:endParaRPr lang="ko-KR" altLang="en-US" sz="100" b="1" strike="noStrike" cap="none" dirty="0" smtClean="0">
              <a:solidFill>
                <a:schemeClr val="bg1"/>
              </a:solidFill>
              <a:latin typeface="문체부 훈민정음체" charset="0"/>
              <a:ea typeface="문체부 훈민정음체" charset="0"/>
            </a:endParaRPr>
          </a:p>
        </p:txBody>
      </p:sp>
      <p:sp>
        <p:nvSpPr>
          <p:cNvPr id="16" name="직사각형 5"/>
          <p:cNvSpPr>
            <a:spLocks/>
          </p:cNvSpPr>
          <p:nvPr/>
        </p:nvSpPr>
        <p:spPr>
          <a:xfrm>
            <a:off x="4772025" y="4039235"/>
            <a:ext cx="658495" cy="671830"/>
          </a:xfrm>
          <a:prstGeom prst="rect">
            <a:avLst/>
          </a:prstGeom>
        </p:spPr>
        <p:txBody>
          <a:bodyPr vert="horz" wrap="square" lIns="91440" tIns="45720" rIns="91440" bIns="45720" anchor="ctr">
            <a:normAutofit/>
          </a:bodyPr>
          <a:lstStyle/>
          <a:p>
            <a:pPr mar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00" b="1" strike="noStrike" cap="none" spc="15" dirty="0" smtClean="0">
                <a:solidFill>
                  <a:schemeClr val="bg1"/>
                </a:solidFill>
                <a:latin typeface="문체부 훈민정음체" charset="0"/>
                <a:ea typeface="문체부 훈민정음체" charset="0"/>
              </a:rPr>
              <a:t>땅</a:t>
            </a:r>
            <a:endParaRPr lang="ko-KR" altLang="en-US" sz="100" b="1" strike="noStrike" cap="none" dirty="0" smtClean="0">
              <a:solidFill>
                <a:schemeClr val="bg1"/>
              </a:solidFill>
              <a:latin typeface="문체부 훈민정음체" charset="0"/>
              <a:ea typeface="문체부 훈민정음체" charset="0"/>
            </a:endParaRPr>
          </a:p>
        </p:txBody>
      </p:sp>
      <p:sp>
        <p:nvSpPr>
          <p:cNvPr id="18" name="직사각형 5"/>
          <p:cNvSpPr>
            <a:spLocks/>
          </p:cNvSpPr>
          <p:nvPr/>
        </p:nvSpPr>
        <p:spPr>
          <a:xfrm>
            <a:off x="3947795" y="4037965"/>
            <a:ext cx="658495" cy="671830"/>
          </a:xfrm>
          <a:prstGeom prst="rect">
            <a:avLst/>
          </a:prstGeom>
        </p:spPr>
        <p:txBody>
          <a:bodyPr vert="horz" wrap="square" lIns="91440" tIns="45720" rIns="91440" bIns="45720" anchor="ctr">
            <a:normAutofit fontScale="25000" lnSpcReduction="20000"/>
          </a:bodyPr>
          <a:lstStyle/>
          <a:p>
            <a:pPr mar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69150" b="1" strike="noStrike" cap="none" dirty="0" smtClean="0">
              <a:solidFill>
                <a:schemeClr val="bg1"/>
              </a:solidFill>
              <a:latin typeface="문체부 훈민정음체" charset="0"/>
              <a:ea typeface="문체부 훈민정음체" charset="0"/>
            </a:endParaRPr>
          </a:p>
        </p:txBody>
      </p:sp>
      <p:sp>
        <p:nvSpPr>
          <p:cNvPr id="19" name="직사각형 5"/>
          <p:cNvSpPr>
            <a:spLocks/>
          </p:cNvSpPr>
          <p:nvPr/>
        </p:nvSpPr>
        <p:spPr>
          <a:xfrm>
            <a:off x="4768215" y="4037965"/>
            <a:ext cx="658495" cy="671830"/>
          </a:xfrm>
          <a:prstGeom prst="rect">
            <a:avLst/>
          </a:prstGeom>
        </p:spPr>
        <p:txBody>
          <a:bodyPr vert="horz" wrap="square" lIns="91440" tIns="45720" rIns="91440" bIns="45720" anchor="ctr">
            <a:normAutofit/>
          </a:bodyPr>
          <a:lstStyle/>
          <a:p>
            <a:pPr mar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00" b="1" strike="noStrike" cap="none" spc="5" dirty="0" smtClean="0">
                <a:solidFill>
                  <a:schemeClr val="bg1"/>
                </a:solidFill>
                <a:latin typeface="문체부 훈민정음체" charset="0"/>
                <a:ea typeface="문체부 훈민정음체" charset="0"/>
              </a:rPr>
              <a:t>땅</a:t>
            </a:r>
            <a:endParaRPr lang="ko-KR" altLang="en-US" sz="100" b="1" strike="noStrike" cap="none" dirty="0" smtClean="0">
              <a:solidFill>
                <a:schemeClr val="bg1"/>
              </a:solidFill>
              <a:latin typeface="문체부 훈민정음체" charset="0"/>
              <a:ea typeface="문체부 훈민정음체" charset="0"/>
            </a:endParaRPr>
          </a:p>
        </p:txBody>
      </p:sp>
      <p:sp>
        <p:nvSpPr>
          <p:cNvPr id="21" name="TextBox 20"/>
          <p:cNvSpPr txBox="1">
            <a:spLocks/>
          </p:cNvSpPr>
          <p:nvPr/>
        </p:nvSpPr>
        <p:spPr>
          <a:xfrm>
            <a:off x="3996055" y="6642735"/>
            <a:ext cx="5113655" cy="230505"/>
          </a:xfrm>
          <a:prstGeom prst="rect">
            <a:avLst/>
          </a:prstGeom>
          <a:noFill/>
        </p:spPr>
        <p:txBody>
          <a:bodyPr vert="horz" wrap="square" lIns="91440" tIns="45720" rIns="91440" bIns="45720" anchor="t">
            <a:spAutoFit/>
          </a:bodyPr>
          <a:lstStyle/>
          <a:p>
            <a:pPr marL="0" indent="0" algn="r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900" b="0" strike="noStrike" cap="none" dirty="0" smtClean="0">
                <a:latin typeface="함초롬돋움" charset="0"/>
                <a:ea typeface="함초롬돋움" charset="0"/>
              </a:rPr>
              <a:t> </a:t>
            </a:r>
            <a:r>
              <a:rPr lang="en-US" altLang="ko-KR" sz="800" b="0" strike="noStrike" cap="none" dirty="0" smtClean="0">
                <a:latin typeface="함초롬돋움" charset="0"/>
                <a:ea typeface="함초롬돋움" charset="0"/>
              </a:rPr>
              <a:t>슬라이드 서식 출처 : https://blog.naver.com/nesawm/80186676864</a:t>
            </a:r>
            <a:endParaRPr lang="ko-KR" altLang="en-US" sz="800" b="0" strike="noStrike" cap="none" dirty="0" smtClean="0">
              <a:latin typeface="함초롬돋움" charset="0"/>
              <a:ea typeface="함초롬돋움" charset="0"/>
            </a:endParaRPr>
          </a:p>
        </p:txBody>
      </p:sp>
      <p:sp>
        <p:nvSpPr>
          <p:cNvPr id="25" name="텍스트 개체 틀 24"/>
          <p:cNvSpPr txBox="1">
            <a:spLocks noGrp="1"/>
          </p:cNvSpPr>
          <p:nvPr>
            <p:ph type="title" idx="4294967295"/>
          </p:nvPr>
        </p:nvSpPr>
        <p:spPr>
          <a:xfrm>
            <a:off x="949325" y="1413510"/>
            <a:ext cx="6822440" cy="613410"/>
          </a:xfrm>
          <a:prstGeom prst="rect">
            <a:avLst/>
          </a:prstGeom>
        </p:spPr>
        <p:txBody>
          <a:bodyPr vert="horz" wrap="square" lIns="91440" tIns="45720" rIns="91440" bIns="45720" numCol="1" anchor="b">
            <a:normAutofit fontScale="90000"/>
          </a:bodyPr>
          <a:lstStyle/>
          <a:p>
            <a:pPr marL="0" indent="0" algn="l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000" b="1" strike="noStrike" cap="none" dirty="0" smtClean="0">
                <a:latin typeface="함초롬돋움" charset="0"/>
                <a:ea typeface="함초롬돋움" charset="0"/>
              </a:rPr>
              <a:t>    1770년 조선 후기 지도 제작, 울릉도 독도 세밀하게 표기</a:t>
            </a:r>
            <a:br>
              <a:rPr lang="en-US" altLang="ko-KR" sz="2000" b="1" strike="noStrike" cap="none" dirty="0" smtClean="0">
                <a:latin typeface="함초롬돋움" charset="0"/>
                <a:ea typeface="함초롬돋움" charset="0"/>
              </a:rPr>
            </a:br>
            <a:endParaRPr lang="ko-KR" altLang="en-US" sz="2000" b="1" strike="noStrike" cap="none" dirty="0" smtClean="0">
              <a:latin typeface="함초롬돋움" charset="0"/>
              <a:ea typeface="함초롬돋움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9056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그림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470" y="-17509"/>
            <a:ext cx="9124790" cy="6858000"/>
          </a:xfrm>
          <a:prstGeom prst="rect">
            <a:avLst/>
          </a:prstGeom>
        </p:spPr>
      </p:pic>
      <p:pic>
        <p:nvPicPr>
          <p:cNvPr id="10" name="내용 개체 틀 9" descr="C:/Users/Administrator/AppData/Roaming/PolarisOffice/ETemp/1408_12447608/fImage553913619358.jpeg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45185" y="2219960"/>
            <a:ext cx="7444740" cy="2571750"/>
          </a:xfrm>
          <a:prstGeom prst="rect">
            <a:avLst/>
          </a:prstGeom>
          <a:noFill/>
        </p:spPr>
      </p:pic>
      <p:sp>
        <p:nvSpPr>
          <p:cNvPr id="9" name="텍스트 개체 틀 8"/>
          <p:cNvSpPr txBox="1">
            <a:spLocks noGrp="1"/>
          </p:cNvSpPr>
          <p:nvPr>
            <p:ph type="title"/>
          </p:nvPr>
        </p:nvSpPr>
        <p:spPr>
          <a:xfrm>
            <a:off x="457200" y="274955"/>
            <a:ext cx="8230870" cy="1144270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rmAutofit/>
          </a:bodyPr>
          <a:lstStyle/>
          <a:p>
            <a:pPr mar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4400" b="0" strike="noStrike" cap="none" dirty="0" smtClean="0">
                <a:latin typeface="함초롬돋움" charset="0"/>
                <a:ea typeface="함초롬돋움" charset="0"/>
              </a:rPr>
              <a:t>대한 제국 칙령 41호</a:t>
            </a:r>
            <a:endParaRPr lang="ko-KR" altLang="en-US" sz="4400" b="0" strike="noStrike" cap="none" dirty="0" smtClean="0">
              <a:latin typeface="함초롬돋움" charset="0"/>
              <a:ea typeface="함초롬돋움" charset="0"/>
            </a:endParaRPr>
          </a:p>
        </p:txBody>
      </p:sp>
      <p:sp>
        <p:nvSpPr>
          <p:cNvPr id="8" name="TextBox 7"/>
          <p:cNvSpPr txBox="1">
            <a:spLocks/>
          </p:cNvSpPr>
          <p:nvPr/>
        </p:nvSpPr>
        <p:spPr>
          <a:xfrm>
            <a:off x="3996055" y="6642735"/>
            <a:ext cx="5113655" cy="230505"/>
          </a:xfrm>
          <a:prstGeom prst="rect">
            <a:avLst/>
          </a:prstGeom>
          <a:noFill/>
        </p:spPr>
        <p:txBody>
          <a:bodyPr vert="horz" wrap="square" lIns="91440" tIns="45720" rIns="91440" bIns="45720" anchor="t">
            <a:spAutoFit/>
          </a:bodyPr>
          <a:lstStyle/>
          <a:p>
            <a:pPr marL="0" indent="0" algn="r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900" b="0" strike="noStrike" cap="none" dirty="0" smtClean="0">
                <a:latin typeface="함초롬돋움" charset="0"/>
                <a:ea typeface="함초롬돋움" charset="0"/>
              </a:rPr>
              <a:t> </a:t>
            </a:r>
            <a:r>
              <a:rPr lang="en-US" altLang="ko-KR" sz="800" b="0" strike="noStrike" cap="none" dirty="0" smtClean="0">
                <a:latin typeface="함초롬돋움" charset="0"/>
                <a:ea typeface="함초롬돋움" charset="0"/>
              </a:rPr>
              <a:t>슬라이드 서식 출처 : https://blog.naver.com/nesawm/80186676864</a:t>
            </a:r>
            <a:endParaRPr lang="ko-KR" altLang="en-US" sz="800" b="0" strike="noStrike" cap="none" dirty="0" smtClean="0">
              <a:latin typeface="함초롬돋움" charset="0"/>
              <a:ea typeface="함초롬돋움" charset="0"/>
            </a:endParaRPr>
          </a:p>
        </p:txBody>
      </p:sp>
      <p:sp>
        <p:nvSpPr>
          <p:cNvPr id="12" name="텍스트 개체 틀 11"/>
          <p:cNvSpPr txBox="1">
            <a:spLocks noGrp="1"/>
          </p:cNvSpPr>
          <p:nvPr>
            <p:ph type="title" idx="4294967295"/>
          </p:nvPr>
        </p:nvSpPr>
        <p:spPr>
          <a:xfrm>
            <a:off x="1857375" y="1502410"/>
            <a:ext cx="5713095" cy="560705"/>
          </a:xfrm>
          <a:prstGeom prst="rect">
            <a:avLst/>
          </a:prstGeom>
        </p:spPr>
        <p:txBody>
          <a:bodyPr vert="horz" wrap="square" lIns="91440" tIns="45720" rIns="91440" bIns="45720" numCol="1" anchor="b">
            <a:normAutofit/>
          </a:bodyPr>
          <a:lstStyle/>
          <a:p>
            <a:pPr marL="0" indent="0" algn="l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000" b="1" strike="noStrike" cap="none" dirty="0" smtClean="0">
                <a:latin typeface="함초롬돋움" charset="0"/>
                <a:ea typeface="함초롬돋움" charset="0"/>
              </a:rPr>
              <a:t>   고종 황제가 독도는 우리나라의 영토임을 공포</a:t>
            </a:r>
            <a:endParaRPr lang="ko-KR" altLang="en-US" sz="2000" b="1" strike="noStrike" cap="none" dirty="0" smtClean="0">
              <a:latin typeface="함초롬돋움" charset="0"/>
              <a:ea typeface="함초롬돋움" charset="0"/>
            </a:endParaRPr>
          </a:p>
        </p:txBody>
      </p:sp>
      <p:sp>
        <p:nvSpPr>
          <p:cNvPr id="13" name="텍스트 개체 틀 12"/>
          <p:cNvSpPr txBox="1">
            <a:spLocks noGrp="1"/>
          </p:cNvSpPr>
          <p:nvPr>
            <p:ph type="title" idx="4294967295"/>
          </p:nvPr>
        </p:nvSpPr>
        <p:spPr>
          <a:xfrm>
            <a:off x="1663700" y="5080000"/>
            <a:ext cx="5713095" cy="560705"/>
          </a:xfrm>
          <a:prstGeom prst="rect">
            <a:avLst/>
          </a:prstGeom>
        </p:spPr>
        <p:txBody>
          <a:bodyPr vert="horz" wrap="square" lIns="91440" tIns="45720" rIns="91440" bIns="45720" anchor="b">
            <a:normAutofit fontScale="90000"/>
          </a:bodyPr>
          <a:lstStyle/>
          <a:p>
            <a:pPr marL="0" indent="0" algn="l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000" b="1" strike="noStrike" cap="none" dirty="0" smtClean="0">
                <a:latin typeface="함초롬돋움" charset="0"/>
                <a:ea typeface="함초롬돋움" charset="0"/>
              </a:rPr>
              <a:t>https://www.youtube.com/watch?v=jV54r18Gb-U</a:t>
            </a:r>
            <a:endParaRPr lang="ko-KR" altLang="en-US" sz="2000" b="1" strike="noStrike" cap="none" dirty="0" smtClean="0">
              <a:latin typeface="함초롬돋움" charset="0"/>
              <a:ea typeface="함초롬돋움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1442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5" y="0"/>
            <a:ext cx="9124790" cy="6858000"/>
          </a:xfrm>
          <a:prstGeom prst="rect">
            <a:avLst/>
          </a:prstGeom>
        </p:spPr>
      </p:pic>
      <p:pic>
        <p:nvPicPr>
          <p:cNvPr id="35" name="그림 6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387936" y="3461798"/>
            <a:ext cx="8242616" cy="204478"/>
          </a:xfrm>
          <a:prstGeom prst="rect">
            <a:avLst/>
          </a:prstGeom>
        </p:spPr>
      </p:pic>
      <p:sp>
        <p:nvSpPr>
          <p:cNvPr id="37" name="직사각형 1"/>
          <p:cNvSpPr>
            <a:spLocks noGrp="1"/>
          </p:cNvSpPr>
          <p:nvPr/>
        </p:nvSpPr>
        <p:spPr>
          <a:xfrm>
            <a:off x="1043559" y="2282496"/>
            <a:ext cx="7273396" cy="671322"/>
          </a:xfrm>
          <a:prstGeom prst="rect">
            <a:avLst/>
          </a:prstGeom>
        </p:spPr>
        <p:txBody>
          <a:bodyPr vert="horz" lIns="91440" tIns="45720" rIns="91440" bIns="45720" anchor="ctr">
            <a:normAutofit fontScale="87380" lnSpcReduction="20000"/>
          </a:bodyPr>
          <a:lstStyle/>
          <a:p>
            <a:pPr algn="l" defTabSz="914400" eaLnBrk="1" latinLnBrk="1" hangingPunct="1">
              <a:spcBef>
                <a:spcPct val="0"/>
              </a:spcBef>
              <a:buNone/>
              <a:defRPr lang="ko-KR" altLang="en-US"/>
            </a:pPr>
            <a:endParaRPr lang="ko-KR" altLang="en-US" sz="5086" b="0" i="0" spc="5" dirty="0">
              <a:solidFill>
                <a:schemeClr val="tx1"/>
              </a:solidFill>
              <a:latin typeface="한컴 백제 M"/>
              <a:ea typeface="한컴 백제 M"/>
              <a:cs typeface="+mj-cs"/>
            </a:endParaRPr>
          </a:p>
        </p:txBody>
      </p:sp>
      <p:sp>
        <p:nvSpPr>
          <p:cNvPr id="41" name="직사각형 1"/>
          <p:cNvSpPr>
            <a:spLocks noGrp="1"/>
          </p:cNvSpPr>
          <p:nvPr/>
        </p:nvSpPr>
        <p:spPr>
          <a:xfrm>
            <a:off x="1043825" y="3170988"/>
            <a:ext cx="7273396" cy="671322"/>
          </a:xfrm>
          <a:prstGeom prst="rect">
            <a:avLst/>
          </a:prstGeom>
        </p:spPr>
        <p:txBody>
          <a:bodyPr vert="horz" lIns="91440" tIns="45720" rIns="91440" bIns="45720" anchor="ctr">
            <a:normAutofit fontScale="80140" lnSpcReduction="20000"/>
          </a:bodyPr>
          <a:lstStyle/>
          <a:p>
            <a:pPr algn="l" defTabSz="914400" eaLnBrk="1" latinLnBrk="1" hangingPunct="1">
              <a:spcBef>
                <a:spcPct val="0"/>
              </a:spcBef>
              <a:buNone/>
              <a:defRPr lang="ko-KR" altLang="en-US"/>
            </a:pPr>
            <a:endParaRPr lang="ko-KR" altLang="en-US" sz="5725" b="0" i="0" spc="5" dirty="0">
              <a:solidFill>
                <a:schemeClr val="tx1"/>
              </a:solidFill>
              <a:latin typeface="한컴 백제 M"/>
              <a:ea typeface="한컴 백제 M"/>
              <a:cs typeface="+mj-cs"/>
            </a:endParaRPr>
          </a:p>
        </p:txBody>
      </p:sp>
      <p:sp>
        <p:nvSpPr>
          <p:cNvPr id="48" name="직사각형 1"/>
          <p:cNvSpPr>
            <a:spLocks noGrp="1"/>
          </p:cNvSpPr>
          <p:nvPr/>
        </p:nvSpPr>
        <p:spPr>
          <a:xfrm>
            <a:off x="1043825" y="4049955"/>
            <a:ext cx="7273396" cy="671322"/>
          </a:xfrm>
          <a:prstGeom prst="rect">
            <a:avLst/>
          </a:prstGeom>
        </p:spPr>
        <p:txBody>
          <a:bodyPr vert="horz" lIns="91440" tIns="45720" rIns="91440" bIns="45720" anchor="ctr">
            <a:normAutofit fontScale="80140" lnSpcReduction="20000"/>
          </a:bodyPr>
          <a:lstStyle/>
          <a:p>
            <a:pPr algn="l" defTabSz="914400" eaLnBrk="1" latinLnBrk="1" hangingPunct="1">
              <a:spcBef>
                <a:spcPct val="0"/>
              </a:spcBef>
              <a:buNone/>
              <a:defRPr lang="ko-KR" altLang="en-US"/>
            </a:pPr>
            <a:endParaRPr lang="ko-KR" altLang="en-US" sz="5725" b="0" i="0" spc="5" dirty="0">
              <a:solidFill>
                <a:schemeClr val="tx1"/>
              </a:solidFill>
              <a:latin typeface="한컴 백제 M"/>
              <a:ea typeface="한컴 백제 M"/>
              <a:cs typeface="+mj-cs"/>
            </a:endParaRPr>
          </a:p>
        </p:txBody>
      </p:sp>
      <p:sp>
        <p:nvSpPr>
          <p:cNvPr id="55" name="직사각형 1"/>
          <p:cNvSpPr>
            <a:spLocks noGrp="1"/>
          </p:cNvSpPr>
          <p:nvPr/>
        </p:nvSpPr>
        <p:spPr>
          <a:xfrm>
            <a:off x="1043825" y="4933113"/>
            <a:ext cx="7273396" cy="671322"/>
          </a:xfrm>
          <a:prstGeom prst="rect">
            <a:avLst/>
          </a:prstGeom>
        </p:spPr>
        <p:txBody>
          <a:bodyPr vert="horz" lIns="91440" tIns="45720" rIns="91440" bIns="45720" anchor="ctr">
            <a:normAutofit fontScale="80140" lnSpcReduction="20000"/>
          </a:bodyPr>
          <a:lstStyle/>
          <a:p>
            <a:pPr algn="l" defTabSz="914400" eaLnBrk="1" latinLnBrk="1" hangingPunct="1">
              <a:spcBef>
                <a:spcPct val="0"/>
              </a:spcBef>
              <a:buNone/>
              <a:defRPr lang="ko-KR" altLang="en-US"/>
            </a:pPr>
            <a:endParaRPr lang="ko-KR" altLang="en-US" sz="5725" b="0" i="0" spc="5" dirty="0">
              <a:solidFill>
                <a:schemeClr val="tx1"/>
              </a:solidFill>
              <a:latin typeface="한컴 백제 M"/>
              <a:ea typeface="한컴 백제 M"/>
              <a:cs typeface="+mj-cs"/>
            </a:endParaRPr>
          </a:p>
        </p:txBody>
      </p:sp>
      <p:sp>
        <p:nvSpPr>
          <p:cNvPr id="11" name="직사각형 1"/>
          <p:cNvSpPr>
            <a:spLocks noGrp="1"/>
          </p:cNvSpPr>
          <p:nvPr>
            <p:ph type="title"/>
          </p:nvPr>
        </p:nvSpPr>
        <p:spPr>
          <a:xfrm>
            <a:off x="1043559" y="1391105"/>
            <a:ext cx="7273396" cy="709479"/>
          </a:xfrm>
        </p:spPr>
        <p:txBody>
          <a:bodyPr vert="horz" lIns="91440" tIns="45720" rIns="91440" bIns="45720" anchor="ctr">
            <a:normAutofit fontScale="90000"/>
          </a:bodyPr>
          <a:lstStyle/>
          <a:p>
            <a:pPr algn="l">
              <a:defRPr lang="ko-KR" altLang="en-US"/>
            </a:pPr>
            <a:r>
              <a:rPr lang="en-US" altLang="ko-KR" sz="4355" dirty="0" smtClean="0">
                <a:latin typeface="한컴 백제 M"/>
                <a:ea typeface="한컴 백제 M"/>
              </a:rPr>
              <a:t> </a:t>
            </a:r>
            <a:endParaRPr lang="ko-KR" altLang="en-US" sz="4355" dirty="0">
              <a:latin typeface="한컴 백제 M"/>
              <a:ea typeface="한컴 백제 M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3995920" y="6642556"/>
            <a:ext cx="511271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900" dirty="0" smtClean="0"/>
              <a:t> </a:t>
            </a:r>
            <a:r>
              <a:rPr lang="ko-KR" altLang="en-US" sz="800" dirty="0" smtClean="0"/>
              <a:t>슬라이드 서식 출처 </a:t>
            </a:r>
            <a:r>
              <a:rPr lang="en-US" altLang="ko-KR" sz="800" dirty="0" smtClean="0"/>
              <a:t>: https</a:t>
            </a:r>
            <a:r>
              <a:rPr lang="en-US" altLang="ko-KR" sz="800" dirty="0"/>
              <a:t>://blog.naver.com/nesawm/80186676864</a:t>
            </a:r>
            <a:endParaRPr lang="ko-KR" altLang="en-US" sz="900" dirty="0"/>
          </a:p>
        </p:txBody>
      </p:sp>
      <p:sp>
        <p:nvSpPr>
          <p:cNvPr id="3" name="TextBox 2"/>
          <p:cNvSpPr txBox="1"/>
          <p:nvPr/>
        </p:nvSpPr>
        <p:spPr>
          <a:xfrm>
            <a:off x="764724" y="2399820"/>
            <a:ext cx="74890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6600" dirty="0" smtClean="0">
                <a:latin typeface="궁서" panose="02030600000101010101" pitchFamily="18" charset="-127"/>
                <a:ea typeface="궁서" panose="02030600000101010101" pitchFamily="18" charset="-127"/>
              </a:rPr>
              <a:t>인 식 개 선</a:t>
            </a:r>
            <a:endParaRPr lang="ko-KR" altLang="en-US" sz="6600" dirty="0">
              <a:latin typeface="궁서" panose="02030600000101010101" pitchFamily="18" charset="-127"/>
              <a:ea typeface="궁서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82531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그림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5" y="0"/>
            <a:ext cx="9124790" cy="6858000"/>
          </a:xfrm>
          <a:prstGeom prst="rect">
            <a:avLst/>
          </a:prstGeom>
        </p:spPr>
      </p:pic>
      <p:pic>
        <p:nvPicPr>
          <p:cNvPr id="18" name="그림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127" y="1329013"/>
            <a:ext cx="3960550" cy="2774278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7" name="그림 16">
            <a:hlinkClick r:id="rId5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5174" y="3103279"/>
            <a:ext cx="4248590" cy="2917260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16" name="그림 15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1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5239" y="1686772"/>
            <a:ext cx="3868435" cy="2276293"/>
          </a:xfrm>
          <a:prstGeom prst="rect">
            <a:avLst/>
          </a:prstGeom>
          <a:ln w="0">
            <a:noFill/>
          </a:ln>
          <a:effectLst>
            <a:softEdge rad="317500"/>
          </a:effectLst>
        </p:spPr>
      </p:pic>
      <p:pic>
        <p:nvPicPr>
          <p:cNvPr id="6" name="그림 6"/>
          <p:cNvPicPr>
            <a:picLocks noChangeAspect="1"/>
          </p:cNvPicPr>
          <p:nvPr/>
        </p:nvPicPr>
        <p:blipFill rotWithShape="1">
          <a:blip r:embed="rId9"/>
          <a:stretch>
            <a:fillRect/>
          </a:stretch>
        </p:blipFill>
        <p:spPr>
          <a:xfrm>
            <a:off x="521239" y="939283"/>
            <a:ext cx="7291166" cy="18087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995920" y="6642556"/>
            <a:ext cx="511271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900" dirty="0" smtClean="0"/>
              <a:t> </a:t>
            </a:r>
            <a:r>
              <a:rPr lang="ko-KR" altLang="en-US" sz="800" dirty="0" smtClean="0"/>
              <a:t>슬라이드 서식 출처 </a:t>
            </a:r>
            <a:r>
              <a:rPr lang="en-US" altLang="ko-KR" sz="800" dirty="0" smtClean="0"/>
              <a:t>: https</a:t>
            </a:r>
            <a:r>
              <a:rPr lang="en-US" altLang="ko-KR" sz="800" dirty="0"/>
              <a:t>://blog.naver.com/nesawm/80186676864</a:t>
            </a:r>
            <a:endParaRPr lang="ko-KR" altLang="en-US" sz="900" dirty="0"/>
          </a:p>
        </p:txBody>
      </p:sp>
      <p:sp>
        <p:nvSpPr>
          <p:cNvPr id="2" name="TextBox 1"/>
          <p:cNvSpPr txBox="1"/>
          <p:nvPr/>
        </p:nvSpPr>
        <p:spPr>
          <a:xfrm>
            <a:off x="521238" y="194950"/>
            <a:ext cx="77232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400" b="1" dirty="0" smtClean="0">
                <a:latin typeface="궁서" panose="02030600000101010101" pitchFamily="18" charset="-127"/>
                <a:ea typeface="궁서" panose="02030600000101010101" pitchFamily="18" charset="-127"/>
              </a:rPr>
              <a:t>독도수호를 위한 국</a:t>
            </a:r>
            <a:r>
              <a:rPr lang="ko-KR" altLang="en-US" sz="4400" b="1" dirty="0">
                <a:latin typeface="궁서" panose="02030600000101010101" pitchFamily="18" charset="-127"/>
                <a:ea typeface="궁서" panose="02030600000101010101" pitchFamily="18" charset="-127"/>
              </a:rPr>
              <a:t>내</a:t>
            </a:r>
            <a:r>
              <a:rPr lang="ko-KR" altLang="en-US" sz="4400" b="1" dirty="0" smtClean="0">
                <a:latin typeface="궁서" panose="02030600000101010101" pitchFamily="18" charset="-127"/>
                <a:ea typeface="궁서" panose="02030600000101010101" pitchFamily="18" charset="-127"/>
              </a:rPr>
              <a:t>인식</a:t>
            </a:r>
            <a:r>
              <a:rPr lang="en-US" altLang="ko-KR" sz="2000" b="1" dirty="0" smtClean="0">
                <a:latin typeface="궁서" panose="02030600000101010101" pitchFamily="18" charset="-127"/>
                <a:ea typeface="궁서" panose="02030600000101010101" pitchFamily="18" charset="-127"/>
              </a:rPr>
              <a:t>(</a:t>
            </a:r>
            <a:r>
              <a:rPr lang="ko-KR" altLang="en-US" sz="2000" b="1" dirty="0" smtClean="0">
                <a:latin typeface="궁서" panose="02030600000101010101" pitchFamily="18" charset="-127"/>
                <a:ea typeface="궁서" panose="02030600000101010101" pitchFamily="18" charset="-127"/>
              </a:rPr>
              <a:t>개선</a:t>
            </a:r>
            <a:r>
              <a:rPr lang="en-US" altLang="ko-KR" sz="2000" b="1" dirty="0" smtClean="0">
                <a:latin typeface="궁서" panose="02030600000101010101" pitchFamily="18" charset="-127"/>
                <a:ea typeface="궁서" panose="02030600000101010101" pitchFamily="18" charset="-127"/>
              </a:rPr>
              <a:t>)</a:t>
            </a:r>
            <a:endParaRPr lang="ko-KR" altLang="en-US" sz="2000" dirty="0">
              <a:latin typeface="궁서" panose="02030600000101010101" pitchFamily="18" charset="-127"/>
              <a:ea typeface="궁서" panose="02030600000101010101" pitchFamily="18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19590" y="1340710"/>
            <a:ext cx="59768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 smtClean="0"/>
              <a:t>2013</a:t>
            </a:r>
            <a:r>
              <a:rPr lang="ko-KR" altLang="en-US" sz="1600" b="1" dirty="0" smtClean="0"/>
              <a:t>년 </a:t>
            </a:r>
            <a:r>
              <a:rPr lang="en-US" altLang="ko-KR" sz="1600" b="1" dirty="0" smtClean="0"/>
              <a:t>7</a:t>
            </a:r>
            <a:r>
              <a:rPr lang="ko-KR" altLang="en-US" sz="1600" b="1" dirty="0" smtClean="0"/>
              <a:t>월 경기도교육청 독도 관련 인식 실태조사 </a:t>
            </a:r>
            <a:endParaRPr lang="en-US" altLang="ko-KR" sz="1600" b="1" dirty="0" smtClean="0"/>
          </a:p>
          <a:p>
            <a:r>
              <a:rPr lang="en-US" altLang="ko-KR" sz="1600" b="1" dirty="0" smtClean="0"/>
              <a:t>75</a:t>
            </a:r>
            <a:r>
              <a:rPr lang="ko-KR" altLang="en-US" sz="1600" b="1" dirty="0" smtClean="0"/>
              <a:t>개 초</a:t>
            </a:r>
            <a:r>
              <a:rPr lang="en-US" altLang="ko-KR" sz="1600" b="1" dirty="0" smtClean="0"/>
              <a:t>,</a:t>
            </a:r>
            <a:r>
              <a:rPr lang="ko-KR" altLang="en-US" sz="1600" b="1" dirty="0" smtClean="0"/>
              <a:t>중</a:t>
            </a:r>
            <a:r>
              <a:rPr lang="en-US" altLang="ko-KR" sz="1600" b="1" dirty="0" smtClean="0"/>
              <a:t>,</a:t>
            </a:r>
            <a:r>
              <a:rPr lang="ko-KR" altLang="en-US" sz="1600" b="1" dirty="0" smtClean="0"/>
              <a:t>고교 </a:t>
            </a:r>
            <a:r>
              <a:rPr lang="en-US" altLang="ko-KR" sz="1600" b="1" dirty="0" smtClean="0"/>
              <a:t>6</a:t>
            </a:r>
            <a:r>
              <a:rPr lang="ko-KR" altLang="en-US" sz="1600" b="1" dirty="0" smtClean="0"/>
              <a:t>천 </a:t>
            </a:r>
            <a:r>
              <a:rPr lang="en-US" altLang="ko-KR" sz="1600" b="1" dirty="0" smtClean="0"/>
              <a:t>400</a:t>
            </a:r>
            <a:r>
              <a:rPr lang="ko-KR" altLang="en-US" sz="1600" b="1" dirty="0" smtClean="0"/>
              <a:t>여명 대상</a:t>
            </a:r>
            <a:endParaRPr lang="en-US" altLang="ko-KR" sz="1600" b="1" dirty="0" smtClean="0"/>
          </a:p>
          <a:p>
            <a:r>
              <a:rPr lang="ko-KR" altLang="en-US" sz="800" dirty="0" smtClean="0"/>
              <a:t>자료출처</a:t>
            </a:r>
            <a:r>
              <a:rPr lang="en-US" altLang="ko-KR" sz="800" dirty="0" smtClean="0"/>
              <a:t>) https</a:t>
            </a:r>
            <a:r>
              <a:rPr lang="en-US" altLang="ko-KR" sz="800" dirty="0"/>
              <a:t>://</a:t>
            </a:r>
            <a:r>
              <a:rPr lang="en-US" altLang="ko-KR" sz="800" dirty="0" smtClean="0"/>
              <a:t>blog.naver.com/kspnews/130173753650</a:t>
            </a:r>
            <a:endParaRPr lang="ko-KR" altLang="en-US" sz="800" dirty="0"/>
          </a:p>
        </p:txBody>
      </p:sp>
      <p:graphicFrame>
        <p:nvGraphicFramePr>
          <p:cNvPr id="4" name="차트 3"/>
          <p:cNvGraphicFramePr/>
          <p:nvPr>
            <p:extLst>
              <p:ext uri="{D42A27DB-BD31-4B8C-83A1-F6EECF244321}">
                <p14:modId xmlns:p14="http://schemas.microsoft.com/office/powerpoint/2010/main" val="280113322"/>
              </p:ext>
            </p:extLst>
          </p:nvPr>
        </p:nvGraphicFramePr>
        <p:xfrm>
          <a:off x="387734" y="2522865"/>
          <a:ext cx="3963920" cy="288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aphicFrame>
        <p:nvGraphicFramePr>
          <p:cNvPr id="7" name="차트 6"/>
          <p:cNvGraphicFramePr/>
          <p:nvPr>
            <p:extLst>
              <p:ext uri="{D42A27DB-BD31-4B8C-83A1-F6EECF244321}">
                <p14:modId xmlns:p14="http://schemas.microsoft.com/office/powerpoint/2010/main" val="1292351253"/>
              </p:ext>
            </p:extLst>
          </p:nvPr>
        </p:nvGraphicFramePr>
        <p:xfrm>
          <a:off x="4357655" y="2110151"/>
          <a:ext cx="4505660" cy="38749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55470" y="2159102"/>
            <a:ext cx="324045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ko-KR" altLang="en-US" sz="2300" dirty="0"/>
              <a:t>독도가 위치한 바다는 </a:t>
            </a:r>
            <a:r>
              <a:rPr lang="en-US" altLang="ko-KR" sz="2300" dirty="0"/>
              <a:t>?</a:t>
            </a:r>
            <a:endParaRPr lang="ko-KR" altLang="en-US" sz="2300" dirty="0"/>
          </a:p>
        </p:txBody>
      </p:sp>
      <p:sp>
        <p:nvSpPr>
          <p:cNvPr id="10" name="TextBox 9"/>
          <p:cNvSpPr txBox="1"/>
          <p:nvPr/>
        </p:nvSpPr>
        <p:spPr>
          <a:xfrm>
            <a:off x="4860040" y="2159102"/>
            <a:ext cx="30964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b="1" dirty="0"/>
              <a:t>독도를 접하는 </a:t>
            </a:r>
            <a:r>
              <a:rPr lang="ko-KR" altLang="en-US" sz="2300" b="1" dirty="0" smtClean="0"/>
              <a:t>매체</a:t>
            </a:r>
            <a:endParaRPr lang="ko-KR" altLang="en-US" sz="2300" b="1" dirty="0"/>
          </a:p>
        </p:txBody>
      </p:sp>
      <p:graphicFrame>
        <p:nvGraphicFramePr>
          <p:cNvPr id="13" name="차트 12"/>
          <p:cNvGraphicFramePr/>
          <p:nvPr>
            <p:extLst>
              <p:ext uri="{D42A27DB-BD31-4B8C-83A1-F6EECF244321}">
                <p14:modId xmlns:p14="http://schemas.microsoft.com/office/powerpoint/2010/main" val="350214753"/>
              </p:ext>
            </p:extLst>
          </p:nvPr>
        </p:nvGraphicFramePr>
        <p:xfrm>
          <a:off x="-277802" y="3912515"/>
          <a:ext cx="4836081" cy="41267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graphicFrame>
        <p:nvGraphicFramePr>
          <p:cNvPr id="15" name="차트 14"/>
          <p:cNvGraphicFramePr/>
          <p:nvPr>
            <p:extLst>
              <p:ext uri="{D42A27DB-BD31-4B8C-83A1-F6EECF244321}">
                <p14:modId xmlns:p14="http://schemas.microsoft.com/office/powerpoint/2010/main" val="2898922409"/>
              </p:ext>
            </p:extLst>
          </p:nvPr>
        </p:nvGraphicFramePr>
        <p:xfrm>
          <a:off x="4382873" y="2521465"/>
          <a:ext cx="4892662" cy="31615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  <p:grpSp>
        <p:nvGrpSpPr>
          <p:cNvPr id="25" name="그룹 24"/>
          <p:cNvGrpSpPr/>
          <p:nvPr/>
        </p:nvGrpSpPr>
        <p:grpSpPr>
          <a:xfrm>
            <a:off x="4070778" y="3437281"/>
            <a:ext cx="810311" cy="525784"/>
            <a:chOff x="540961" y="5361968"/>
            <a:chExt cx="810311" cy="525784"/>
          </a:xfrm>
        </p:grpSpPr>
        <p:sp>
          <p:nvSpPr>
            <p:cNvPr id="21" name="실행 단추: 앞으로 또는 다음 20">
              <a:hlinkClick r:id="" action="ppaction://noaction" highlightClick="1"/>
            </p:cNvPr>
            <p:cNvSpPr/>
            <p:nvPr/>
          </p:nvSpPr>
          <p:spPr>
            <a:xfrm>
              <a:off x="540961" y="5361968"/>
              <a:ext cx="810311" cy="525784"/>
            </a:xfrm>
            <a:prstGeom prst="actionButtonForwardNex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accent2"/>
                </a:solidFill>
              </a:endParaRPr>
            </a:p>
          </p:txBody>
        </p:sp>
        <p:sp>
          <p:nvSpPr>
            <p:cNvPr id="24" name="이등변 삼각형 23"/>
            <p:cNvSpPr/>
            <p:nvPr/>
          </p:nvSpPr>
          <p:spPr>
            <a:xfrm rot="5400000">
              <a:off x="740427" y="5431883"/>
              <a:ext cx="432060" cy="401974"/>
            </a:xfrm>
            <a:prstGeom prst="triangl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4044555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1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Graphic spid="4" grpId="0">
        <p:bldAsOne/>
      </p:bldGraphic>
      <p:bldGraphic spid="4" grpId="1">
        <p:bldAsOne/>
      </p:bldGraphic>
      <p:bldGraphic spid="7" grpId="0">
        <p:bldAsOne/>
      </p:bldGraphic>
      <p:bldGraphic spid="7" grpId="1">
        <p:bldAsOne/>
      </p:bldGraphic>
      <p:bldP spid="8" grpId="0"/>
      <p:bldP spid="8" grpId="1"/>
      <p:bldP spid="10" grpId="0"/>
      <p:bldP spid="10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그림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5" y="0"/>
            <a:ext cx="9124790" cy="6858000"/>
          </a:xfrm>
          <a:prstGeom prst="rect">
            <a:avLst/>
          </a:prstGeom>
        </p:spPr>
      </p:pic>
      <p:pic>
        <p:nvPicPr>
          <p:cNvPr id="6" name="그림 6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521239" y="939283"/>
            <a:ext cx="7291166" cy="18087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995920" y="6642556"/>
            <a:ext cx="511271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900" dirty="0" smtClean="0"/>
              <a:t> </a:t>
            </a:r>
            <a:r>
              <a:rPr lang="ko-KR" altLang="en-US" sz="800" dirty="0" smtClean="0"/>
              <a:t>슬라이드 서식 출처 </a:t>
            </a:r>
            <a:r>
              <a:rPr lang="en-US" altLang="ko-KR" sz="800" dirty="0" smtClean="0"/>
              <a:t>: https</a:t>
            </a:r>
            <a:r>
              <a:rPr lang="en-US" altLang="ko-KR" sz="800" dirty="0"/>
              <a:t>://blog.naver.com/nesawm/80186676864</a:t>
            </a:r>
            <a:endParaRPr lang="ko-KR" altLang="en-US" sz="900" dirty="0"/>
          </a:p>
        </p:txBody>
      </p:sp>
      <p:sp>
        <p:nvSpPr>
          <p:cNvPr id="2" name="TextBox 1"/>
          <p:cNvSpPr txBox="1"/>
          <p:nvPr/>
        </p:nvSpPr>
        <p:spPr>
          <a:xfrm>
            <a:off x="521238" y="194950"/>
            <a:ext cx="77232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400" b="1" dirty="0" smtClean="0">
                <a:latin typeface="궁서" panose="02030600000101010101" pitchFamily="18" charset="-127"/>
                <a:ea typeface="궁서" panose="02030600000101010101" pitchFamily="18" charset="-127"/>
              </a:rPr>
              <a:t>독도수호를 위한 국</a:t>
            </a:r>
            <a:r>
              <a:rPr lang="ko-KR" altLang="en-US" sz="4400" b="1" dirty="0">
                <a:latin typeface="궁서" panose="02030600000101010101" pitchFamily="18" charset="-127"/>
                <a:ea typeface="궁서" panose="02030600000101010101" pitchFamily="18" charset="-127"/>
              </a:rPr>
              <a:t>내</a:t>
            </a:r>
            <a:r>
              <a:rPr lang="ko-KR" altLang="en-US" sz="4400" b="1" dirty="0" smtClean="0">
                <a:latin typeface="궁서" panose="02030600000101010101" pitchFamily="18" charset="-127"/>
                <a:ea typeface="궁서" panose="02030600000101010101" pitchFamily="18" charset="-127"/>
              </a:rPr>
              <a:t>인식</a:t>
            </a:r>
            <a:r>
              <a:rPr lang="en-US" altLang="ko-KR" sz="2000" b="1" dirty="0" smtClean="0">
                <a:latin typeface="궁서" panose="02030600000101010101" pitchFamily="18" charset="-127"/>
                <a:ea typeface="궁서" panose="02030600000101010101" pitchFamily="18" charset="-127"/>
              </a:rPr>
              <a:t>(</a:t>
            </a:r>
            <a:r>
              <a:rPr lang="ko-KR" altLang="en-US" sz="2000" b="1" dirty="0" smtClean="0">
                <a:latin typeface="궁서" panose="02030600000101010101" pitchFamily="18" charset="-127"/>
                <a:ea typeface="궁서" panose="02030600000101010101" pitchFamily="18" charset="-127"/>
              </a:rPr>
              <a:t>개선</a:t>
            </a:r>
            <a:r>
              <a:rPr lang="en-US" altLang="ko-KR" sz="2000" b="1" dirty="0" smtClean="0">
                <a:latin typeface="궁서" panose="02030600000101010101" pitchFamily="18" charset="-127"/>
                <a:ea typeface="궁서" panose="02030600000101010101" pitchFamily="18" charset="-127"/>
              </a:rPr>
              <a:t>)</a:t>
            </a:r>
            <a:endParaRPr lang="ko-KR" altLang="en-US" sz="2000" dirty="0">
              <a:latin typeface="궁서" panose="02030600000101010101" pitchFamily="18" charset="-127"/>
              <a:ea typeface="궁서" panose="02030600000101010101" pitchFamily="18" charset="-127"/>
            </a:endParaRPr>
          </a:p>
        </p:txBody>
      </p:sp>
      <p:graphicFrame>
        <p:nvGraphicFramePr>
          <p:cNvPr id="7" name="차트 6"/>
          <p:cNvGraphicFramePr/>
          <p:nvPr>
            <p:extLst>
              <p:ext uri="{D42A27DB-BD31-4B8C-83A1-F6EECF244321}">
                <p14:modId xmlns:p14="http://schemas.microsoft.com/office/powerpoint/2010/main" val="1441768940"/>
              </p:ext>
            </p:extLst>
          </p:nvPr>
        </p:nvGraphicFramePr>
        <p:xfrm>
          <a:off x="4357655" y="2110151"/>
          <a:ext cx="4505660" cy="38749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740608" y="2291905"/>
            <a:ext cx="325531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100" b="1" dirty="0" smtClean="0"/>
              <a:t>독도가 왜 우리영토인지 근거를 들어 설명할 수 있다</a:t>
            </a:r>
            <a:r>
              <a:rPr lang="en-US" altLang="ko-KR" sz="1100" b="1" dirty="0" smtClean="0"/>
              <a:t>.</a:t>
            </a:r>
            <a:endParaRPr lang="ko-KR" altLang="en-US" sz="11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5192784" y="2330377"/>
            <a:ext cx="327709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100" b="1" dirty="0" smtClean="0"/>
              <a:t>일본의 독도 영유권 주장 근거를 </a:t>
            </a:r>
            <a:r>
              <a:rPr lang="ko-KR" altLang="en-US" sz="1100" b="1" dirty="0" err="1" smtClean="0"/>
              <a:t>알고있다</a:t>
            </a:r>
            <a:r>
              <a:rPr lang="en-US" altLang="ko-KR" sz="1100" b="1" dirty="0" smtClean="0"/>
              <a:t>.</a:t>
            </a:r>
            <a:endParaRPr lang="ko-KR" altLang="en-US" sz="1100" b="1" dirty="0"/>
          </a:p>
        </p:txBody>
      </p:sp>
      <p:graphicFrame>
        <p:nvGraphicFramePr>
          <p:cNvPr id="13" name="차트 12"/>
          <p:cNvGraphicFramePr/>
          <p:nvPr>
            <p:extLst>
              <p:ext uri="{D42A27DB-BD31-4B8C-83A1-F6EECF244321}">
                <p14:modId xmlns:p14="http://schemas.microsoft.com/office/powerpoint/2010/main" val="147451630"/>
              </p:ext>
            </p:extLst>
          </p:nvPr>
        </p:nvGraphicFramePr>
        <p:xfrm>
          <a:off x="107380" y="2140200"/>
          <a:ext cx="4836081" cy="41267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5" name="차트 14"/>
          <p:cNvGraphicFramePr/>
          <p:nvPr>
            <p:extLst>
              <p:ext uri="{D42A27DB-BD31-4B8C-83A1-F6EECF244321}">
                <p14:modId xmlns:p14="http://schemas.microsoft.com/office/powerpoint/2010/main" val="1261453427"/>
              </p:ext>
            </p:extLst>
          </p:nvPr>
        </p:nvGraphicFramePr>
        <p:xfrm>
          <a:off x="4427869" y="2591987"/>
          <a:ext cx="4892662" cy="31615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903612" y="1617708"/>
            <a:ext cx="532874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/>
              <a:t>2018</a:t>
            </a:r>
            <a:r>
              <a:rPr lang="ko-KR" altLang="en-US" b="1" dirty="0" smtClean="0"/>
              <a:t>년 </a:t>
            </a:r>
            <a:r>
              <a:rPr lang="en-US" altLang="ko-KR" b="1" dirty="0" smtClean="0"/>
              <a:t>7</a:t>
            </a:r>
            <a:r>
              <a:rPr lang="ko-KR" altLang="en-US" b="1" dirty="0" smtClean="0"/>
              <a:t>월 </a:t>
            </a:r>
            <a:r>
              <a:rPr lang="ko-KR" altLang="en-US" b="1" dirty="0" err="1" smtClean="0"/>
              <a:t>경희고등학교</a:t>
            </a:r>
            <a:r>
              <a:rPr lang="ko-KR" altLang="en-US" b="1" dirty="0" smtClean="0"/>
              <a:t> </a:t>
            </a:r>
            <a:r>
              <a:rPr lang="ko-KR" altLang="en-US" b="1" dirty="0"/>
              <a:t>재학생과 </a:t>
            </a:r>
            <a:r>
              <a:rPr lang="ko-KR" altLang="en-US" b="1" dirty="0" smtClean="0"/>
              <a:t>선생님 대상</a:t>
            </a:r>
            <a:r>
              <a:rPr lang="en-US" altLang="ko-KR" sz="800" dirty="0" smtClean="0"/>
              <a:t>https</a:t>
            </a:r>
            <a:r>
              <a:rPr lang="en-US" altLang="ko-KR" sz="800" dirty="0"/>
              <a:t>://blog.naver.com/hi-dokdo/221312980211</a:t>
            </a:r>
            <a:endParaRPr lang="ko-KR" altLang="en-US" sz="800" dirty="0"/>
          </a:p>
        </p:txBody>
      </p:sp>
      <p:sp>
        <p:nvSpPr>
          <p:cNvPr id="19" name="TextBox 18"/>
          <p:cNvSpPr txBox="1"/>
          <p:nvPr/>
        </p:nvSpPr>
        <p:spPr>
          <a:xfrm>
            <a:off x="683460" y="1340709"/>
            <a:ext cx="79211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ko-KR" altLang="en-US" sz="2800" dirty="0" smtClean="0"/>
              <a:t>독도관련 캠페인</a:t>
            </a:r>
            <a:r>
              <a:rPr lang="en-US" altLang="ko-KR" sz="2800" dirty="0" smtClean="0"/>
              <a:t>(</a:t>
            </a:r>
            <a:r>
              <a:rPr lang="ko-KR" altLang="en-US" sz="2800" dirty="0" smtClean="0"/>
              <a:t>행사</a:t>
            </a:r>
            <a:r>
              <a:rPr lang="en-US" altLang="ko-KR" sz="2800" dirty="0" smtClean="0"/>
              <a:t>)</a:t>
            </a:r>
            <a:r>
              <a:rPr lang="ko-KR" altLang="en-US" sz="2800" dirty="0" smtClean="0"/>
              <a:t>을 통해 관심↑</a:t>
            </a:r>
            <a:endParaRPr lang="en-US" altLang="ko-KR" sz="2800" dirty="0" smtClean="0"/>
          </a:p>
          <a:p>
            <a:pPr marL="285750" indent="-285750">
              <a:buFont typeface="Arial" charset="0"/>
              <a:buChar char="•"/>
            </a:pPr>
            <a:endParaRPr lang="en-US" altLang="ko-KR" sz="2800" dirty="0" smtClean="0"/>
          </a:p>
          <a:p>
            <a:endParaRPr lang="en-US" altLang="ko-KR" sz="2800" dirty="0"/>
          </a:p>
          <a:p>
            <a:endParaRPr lang="en-US" altLang="ko-KR" sz="2800" dirty="0" smtClean="0"/>
          </a:p>
          <a:p>
            <a:endParaRPr lang="en-US" altLang="ko-KR" sz="2800" dirty="0" smtClean="0"/>
          </a:p>
          <a:p>
            <a:pPr marL="285750" indent="-285750">
              <a:buFont typeface="Arial" charset="0"/>
              <a:buChar char="•"/>
            </a:pPr>
            <a:r>
              <a:rPr lang="ko-KR" altLang="en-US" sz="2800" dirty="0" smtClean="0"/>
              <a:t>독도 교육을 통해 사실</a:t>
            </a:r>
            <a:r>
              <a:rPr lang="en-US" altLang="ko-KR" sz="2800" dirty="0" smtClean="0"/>
              <a:t>(</a:t>
            </a:r>
            <a:r>
              <a:rPr lang="ko-KR" altLang="en-US" sz="2800" dirty="0" smtClean="0"/>
              <a:t>근거</a:t>
            </a:r>
            <a:r>
              <a:rPr lang="en-US" altLang="ko-KR" sz="2800" dirty="0" smtClean="0"/>
              <a:t>) </a:t>
            </a:r>
            <a:r>
              <a:rPr lang="ko-KR" altLang="en-US" sz="2800" dirty="0" err="1" smtClean="0"/>
              <a:t>바로알기</a:t>
            </a:r>
            <a:endParaRPr lang="en-US" altLang="ko-KR" sz="2800" dirty="0" smtClean="0"/>
          </a:p>
          <a:p>
            <a:endParaRPr lang="en-US" altLang="ko-KR" sz="2800" dirty="0" smtClean="0"/>
          </a:p>
          <a:p>
            <a:endParaRPr lang="en-US" altLang="ko-KR" sz="2800" dirty="0"/>
          </a:p>
          <a:p>
            <a:endParaRPr lang="en-US" altLang="ko-KR" sz="2800" dirty="0"/>
          </a:p>
          <a:p>
            <a:pPr marL="285750" indent="-285750">
              <a:buFont typeface="Arial" charset="0"/>
              <a:buChar char="•"/>
            </a:pPr>
            <a:endParaRPr lang="en-US" altLang="ko-KR" sz="2800" dirty="0" smtClean="0"/>
          </a:p>
          <a:p>
            <a:pPr marL="285750" indent="-285750">
              <a:buFont typeface="Arial" charset="0"/>
              <a:buChar char="•"/>
            </a:pPr>
            <a:r>
              <a:rPr lang="en-US" altLang="ko-KR" sz="2800" dirty="0" smtClean="0"/>
              <a:t>“</a:t>
            </a:r>
            <a:r>
              <a:rPr lang="ko-KR" altLang="en-US" sz="2800" dirty="0" smtClean="0"/>
              <a:t>독도의 날</a:t>
            </a:r>
            <a:r>
              <a:rPr lang="en-US" altLang="ko-KR" sz="2800" dirty="0" smtClean="0"/>
              <a:t>” </a:t>
            </a:r>
            <a:r>
              <a:rPr lang="ko-KR" altLang="en-US" sz="2800" dirty="0" smtClean="0"/>
              <a:t>대중매체 노출 증가</a:t>
            </a:r>
            <a:endParaRPr lang="ko-KR" altLang="en-US" sz="2800" dirty="0"/>
          </a:p>
        </p:txBody>
      </p:sp>
      <p:pic>
        <p:nvPicPr>
          <p:cNvPr id="1026" name="Picture 2" descr="독도의 날 기념 달서구 청소년‘흥해라 대한민국’행사 펼쳐 ">
            <a:hlinkClick r:id="rId8" tooltip="독도의 날 기념 달서구 청소년‘흥해라 대한민국’행사 펼쳐  블로그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2224" y="1884048"/>
            <a:ext cx="2826231" cy="1613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(사)대한민국 독도협회 '독도의 날' 기념행사 열다">
            <a:hlinkClick r:id="rId10" tooltip="(사)대한민국 독도협회 '독도의 날' 기념행사 열다 블로그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8455" y="1863929"/>
            <a:ext cx="2967793" cy="1585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독립기념관 2014년 독도학교 강화 ">
            <a:hlinkClick r:id="rId12" tooltip="독립기념관 2014년 독도학교 강화  블로그"/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4103" y="4013631"/>
            <a:ext cx="2407532" cy="1571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대덕초 독도 교육주간 운영">
            <a:hlinkClick r:id="rId14" tooltip="대덕초 독도 교육주간 운영 포토뉴스"/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0664" y="4013632"/>
            <a:ext cx="3174104" cy="1630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1486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12" grpId="0"/>
      <p:bldP spid="12" grpId="1"/>
      <p:bldGraphic spid="13" grpId="0">
        <p:bldAsOne/>
      </p:bldGraphic>
      <p:bldGraphic spid="13" grpId="1">
        <p:bldAsOne/>
      </p:bldGraphic>
      <p:bldGraphic spid="15" grpId="0">
        <p:bldAsOne/>
      </p:bldGraphic>
      <p:bldGraphic spid="15" grpId="1">
        <p:bldAsOne/>
      </p:bldGraphic>
      <p:bldP spid="5" grpId="0"/>
      <p:bldP spid="5" grpId="1"/>
      <p:bldP spid="19" grpId="0"/>
    </p:bldLst>
  </p:timing>
</p:sld>
</file>

<file path=ppt/theme/theme1.xml><?xml version="1.0" encoding="utf-8"?>
<a:theme xmlns:a="http://schemas.openxmlformats.org/drawingml/2006/main" name="한컴오피스">
  <a:themeElements>
    <a:clrScheme name="한컴오피스">
      <a:dk1>
        <a:sysClr val="windowText" lastClr="000000"/>
      </a:dk1>
      <a:lt1>
        <a:sysClr val="window" lastClr="FFFFFF"/>
      </a:lt1>
      <a:dk2>
        <a:srgbClr val="1C3D62"/>
      </a:dk2>
      <a:lt2>
        <a:srgbClr val="E3DCC1"/>
      </a:lt2>
      <a:accent1>
        <a:srgbClr val="315F97"/>
      </a:accent1>
      <a:accent2>
        <a:srgbClr val="C75252"/>
      </a:accent2>
      <a:accent3>
        <a:srgbClr val="E9AE2B"/>
      </a:accent3>
      <a:accent4>
        <a:srgbClr val="699B37"/>
      </a:accent4>
      <a:accent5>
        <a:srgbClr val="358791"/>
      </a:accent5>
      <a:accent6>
        <a:srgbClr val="CA56A7"/>
      </a:accent6>
      <a:hlink>
        <a:srgbClr val="0000FF"/>
      </a:hlink>
      <a:folHlink>
        <a:srgbClr val="800080"/>
      </a:folHlink>
    </a:clrScheme>
    <a:fontScheme name="한컴오피스">
      <a:majorFont>
        <a:latin typeface="함초롬돋움"/>
        <a:ea typeface="함초롬돋움"/>
        <a:cs typeface=""/>
      </a:majorFont>
      <a:minorFont>
        <a:latin typeface="함초롬돋움"/>
        <a:ea typeface="함초롬돋움"/>
        <a:cs typeface=""/>
      </a:minorFont>
    </a:fontScheme>
    <a:fmtScheme name="한컴오피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371</Words>
  <Application>Microsoft Office PowerPoint</Application>
  <PresentationFormat>화면 슬라이드 쇼(4:3)</PresentationFormat>
  <Paragraphs>79</Paragraphs>
  <Slides>12</Slides>
  <Notes>3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12</vt:i4>
      </vt:variant>
    </vt:vector>
  </HeadingPairs>
  <TitlesOfParts>
    <vt:vector size="13" baseType="lpstr">
      <vt:lpstr>한컴오피스</vt:lpstr>
      <vt:lpstr> </vt:lpstr>
      <vt:lpstr>독도의 역사</vt:lpstr>
      <vt:lpstr>   1531년 신증동국여지승람의 팔도총도</vt:lpstr>
      <vt:lpstr>독도지킴이 안용복</vt:lpstr>
      <vt:lpstr>정상기의 동국대지도</vt:lpstr>
      <vt:lpstr>대한 제국 칙령 41호</vt:lpstr>
      <vt:lpstr> 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내용을 입력하시오.</dc:title>
  <dc:creator>LEGO</dc:creator>
  <cp:lastModifiedBy>LG</cp:lastModifiedBy>
  <cp:revision>37</cp:revision>
  <dcterms:created xsi:type="dcterms:W3CDTF">2013-03-14T13:18:49Z</dcterms:created>
  <dcterms:modified xsi:type="dcterms:W3CDTF">2019-04-01T09:12:27Z</dcterms:modified>
</cp:coreProperties>
</file>