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8" r:id="rId3"/>
    <p:sldId id="269" r:id="rId4"/>
    <p:sldId id="271" r:id="rId5"/>
    <p:sldId id="259" r:id="rId6"/>
    <p:sldId id="260" r:id="rId7"/>
    <p:sldId id="263" r:id="rId8"/>
    <p:sldId id="272" r:id="rId9"/>
    <p:sldId id="268" r:id="rId10"/>
    <p:sldId id="274" r:id="rId11"/>
    <p:sldId id="267" r:id="rId12"/>
    <p:sldId id="265" r:id="rId13"/>
    <p:sldId id="270" r:id="rId14"/>
    <p:sldId id="273" r:id="rId15"/>
    <p:sldId id="26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9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51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0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0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69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68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2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30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7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59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05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8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05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3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3E6D-CE97-49A4-A0B6-D06A9D4EC990}" type="datetimeFigureOut">
              <a:rPr lang="ko-KR" altLang="en-US" smtClean="0"/>
              <a:t>2019-09-28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Z-XWCObJ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PostView.nhn?blogId=secretmakesrorro&amp;logNo=220674498061&amp;parentCategoryNo=&amp;categoryNo=42&amp;viewDate=&amp;isShowPopularPosts=false&amp;from=post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현대 일본의 문화와 사회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9054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대중문화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r>
              <a:rPr lang="en-US" altLang="ko-KR" smtClean="0"/>
              <a:t>21****47</a:t>
            </a:r>
            <a:endParaRPr lang="en-US" altLang="ko-KR"/>
          </a:p>
          <a:p>
            <a:r>
              <a:rPr lang="ko-KR" altLang="en-US" dirty="0" smtClean="0"/>
              <a:t>김민수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44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ko-KR" altLang="en-US" dirty="0" smtClean="0"/>
              <a:t>스크린 독점이 </a:t>
            </a:r>
            <a:r>
              <a:rPr lang="ko-KR" altLang="en-US" dirty="0" smtClean="0"/>
              <a:t>없음</a:t>
            </a:r>
            <a:endParaRPr lang="en-US" altLang="ko-KR" dirty="0" smtClean="0"/>
          </a:p>
          <a:p>
            <a:r>
              <a:rPr lang="ko-KR" altLang="en-US" dirty="0" smtClean="0"/>
              <a:t>애니메이션 비중이 비정상적으로 </a:t>
            </a:r>
            <a:r>
              <a:rPr lang="ko-KR" altLang="en-US" dirty="0" smtClean="0"/>
              <a:t>높음</a:t>
            </a:r>
            <a:endParaRPr lang="en-US" altLang="ko-KR" dirty="0" smtClean="0"/>
          </a:p>
          <a:p>
            <a:r>
              <a:rPr lang="ko-KR" altLang="en-US" dirty="0" smtClean="0"/>
              <a:t>슈퍼히어로물이 다른 나라에 비해 수익이 </a:t>
            </a:r>
            <a:r>
              <a:rPr lang="ko-KR" altLang="en-US" dirty="0" smtClean="0"/>
              <a:t>적었음</a:t>
            </a:r>
            <a:endParaRPr lang="en-US" altLang="ko-KR" dirty="0" smtClean="0"/>
          </a:p>
          <a:p>
            <a:r>
              <a:rPr lang="ko-KR" altLang="en-US" dirty="0" smtClean="0"/>
              <a:t>애니메이션 영화 못지않게 특수촬영물과 사극이 </a:t>
            </a:r>
            <a:r>
              <a:rPr lang="ko-KR" altLang="en-US" dirty="0" smtClean="0"/>
              <a:t>많았음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3212" t="19184" r="42903" b="7296"/>
          <a:stretch/>
        </p:blipFill>
        <p:spPr>
          <a:xfrm>
            <a:off x="7996889" y="2677132"/>
            <a:ext cx="3050931" cy="37234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3781" t="17706" r="14488" b="78"/>
          <a:stretch/>
        </p:blipFill>
        <p:spPr>
          <a:xfrm>
            <a:off x="1506055" y="3679593"/>
            <a:ext cx="4220309" cy="27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3" y="1930401"/>
            <a:ext cx="9108505" cy="4110962"/>
          </a:xfrm>
        </p:spPr>
        <p:txBody>
          <a:bodyPr/>
          <a:lstStyle/>
          <a:p>
            <a:r>
              <a:rPr lang="ko-KR" altLang="en-US" dirty="0" smtClean="0"/>
              <a:t>초창기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ko-KR" altLang="en-US" dirty="0"/>
              <a:t>일본 전통예술요소가 그대로 녹아 </a:t>
            </a:r>
            <a:r>
              <a:rPr lang="ko-KR" altLang="en-US" dirty="0" err="1" smtClean="0"/>
              <a:t>들어가있음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 </a:t>
            </a:r>
            <a:r>
              <a:rPr lang="ko-KR" altLang="en-US" dirty="0" smtClean="0"/>
              <a:t>현대극에서는 </a:t>
            </a:r>
            <a:r>
              <a:rPr lang="ko-KR" altLang="en-US" dirty="0"/>
              <a:t>주로 세속적 멜로물</a:t>
            </a:r>
            <a:r>
              <a:rPr lang="en-US" altLang="ko-KR" dirty="0"/>
              <a:t>, </a:t>
            </a:r>
            <a:r>
              <a:rPr lang="ko-KR" altLang="en-US" dirty="0"/>
              <a:t>시대극에서는 사무라이물을 주로 하였음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1920~1930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본격적인 </a:t>
            </a:r>
            <a:r>
              <a:rPr lang="ko-KR" altLang="en-US" dirty="0" err="1"/>
              <a:t>대중예술로</a:t>
            </a:r>
            <a:r>
              <a:rPr lang="ko-KR" altLang="en-US" dirty="0"/>
              <a:t> </a:t>
            </a:r>
            <a:r>
              <a:rPr lang="ko-KR" altLang="en-US" dirty="0" smtClean="0"/>
              <a:t>자리 </a:t>
            </a:r>
            <a:r>
              <a:rPr lang="ko-KR" altLang="en-US" dirty="0"/>
              <a:t>잡기 </a:t>
            </a:r>
            <a:r>
              <a:rPr lang="ko-KR" altLang="en-US" dirty="0" smtClean="0"/>
              <a:t>시작함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닛카쓰</a:t>
            </a:r>
            <a:r>
              <a:rPr lang="en-US" altLang="ko-KR" dirty="0"/>
              <a:t>, </a:t>
            </a:r>
            <a:r>
              <a:rPr lang="ko-KR" altLang="en-US" dirty="0" err="1"/>
              <a:t>쇼치쿠</a:t>
            </a:r>
            <a:r>
              <a:rPr lang="en-US" altLang="ko-KR" dirty="0"/>
              <a:t>, </a:t>
            </a:r>
            <a:r>
              <a:rPr lang="ko-KR" altLang="en-US" dirty="0" err="1"/>
              <a:t>도호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대 영화사의 정립으로 일본영화계는 첫 황금기를 </a:t>
            </a:r>
            <a:r>
              <a:rPr lang="ko-KR" altLang="en-US" dirty="0" smtClean="0"/>
              <a:t>맞이함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7085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563881"/>
            <a:ext cx="8596668" cy="5477481"/>
          </a:xfrm>
        </p:spPr>
        <p:txBody>
          <a:bodyPr/>
          <a:lstStyle/>
          <a:p>
            <a:r>
              <a:rPr lang="en-US" altLang="ko-KR" dirty="0" smtClean="0"/>
              <a:t>1940~1950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전쟁으로 인해 정부의 철저한 통제 아래 들어가 </a:t>
            </a:r>
            <a:r>
              <a:rPr lang="ko-KR" altLang="en-US" dirty="0" err="1"/>
              <a:t>침략전을</a:t>
            </a:r>
            <a:r>
              <a:rPr lang="ko-KR" altLang="en-US" dirty="0"/>
              <a:t> 합리화하고 전의를 고취하는 도구로 전락함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전쟁 후  기모노와 사무라이의 등장으로 서양인들의 오리엔탈리즘을 자극하고</a:t>
            </a:r>
            <a:r>
              <a:rPr lang="en-US" altLang="ko-KR" dirty="0"/>
              <a:t>, </a:t>
            </a:r>
            <a:r>
              <a:rPr lang="ko-KR" altLang="en-US" dirty="0"/>
              <a:t>해외영화제에서 여러 번의 입상으로 다시 황금기를 맞이함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1960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일본 학생운동이 전국적으로 확산된 </a:t>
            </a:r>
            <a:r>
              <a:rPr lang="en-US" altLang="ko-KR" dirty="0" smtClean="0"/>
              <a:t>1960</a:t>
            </a:r>
            <a:r>
              <a:rPr lang="ko-KR" altLang="en-US" dirty="0" smtClean="0"/>
              <a:t>년대 후반에 야쿠자 영화가 많았음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당시 </a:t>
            </a:r>
            <a:r>
              <a:rPr lang="en-US" altLang="ko-KR" dirty="0" smtClean="0"/>
              <a:t>1964 </a:t>
            </a:r>
            <a:r>
              <a:rPr lang="ko-KR" altLang="en-US" dirty="0"/>
              <a:t>도쿄 올림픽을 보기 위해 텔레비전을 구입한 가정이 </a:t>
            </a:r>
            <a:r>
              <a:rPr lang="ko-KR" altLang="en-US" dirty="0" smtClean="0"/>
              <a:t>많았고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텔레비전의 보급 확대는 영화산업의 </a:t>
            </a:r>
            <a:r>
              <a:rPr lang="ko-KR" altLang="en-US" dirty="0" smtClean="0"/>
              <a:t>좋은 결과를 가지고 왔음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30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788" y="609600"/>
            <a:ext cx="8596668" cy="5546062"/>
          </a:xfrm>
        </p:spPr>
        <p:txBody>
          <a:bodyPr/>
          <a:lstStyle/>
          <a:p>
            <a:r>
              <a:rPr lang="en-US" altLang="ko-KR" dirty="0" smtClean="0"/>
              <a:t>1970~1980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애니메이션 영화가 등장하여 젊은이들에게 인기를 끌었음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파격적이고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참신한 </a:t>
            </a:r>
            <a:r>
              <a:rPr lang="ko-KR" altLang="en-US" dirty="0"/>
              <a:t>주제의 영화가 많이 </a:t>
            </a:r>
            <a:r>
              <a:rPr lang="ko-KR" altLang="en-US" dirty="0" smtClean="0"/>
              <a:t>나옴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성인 영화가 제작 되던 시기였음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1990~2010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smtClean="0"/>
              <a:t>지진이나 살인사건 같은 좋지 </a:t>
            </a:r>
            <a:r>
              <a:rPr lang="ko-KR" altLang="en-US" dirty="0"/>
              <a:t>않은 사건사고로 영화계에 피해가 왔고</a:t>
            </a:r>
            <a:r>
              <a:rPr lang="en-US" altLang="ko-KR" dirty="0"/>
              <a:t>, </a:t>
            </a:r>
            <a:r>
              <a:rPr lang="ko-KR" altLang="en-US" dirty="0"/>
              <a:t>이를 회복하기위해 국제영화제에서 여러 번의 상을 타며 다시 주목을 받게 됨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특히 일본의 애니메이션은 해외로 많이 진출하였음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ko-KR" altLang="en-US" dirty="0"/>
              <a:t>일본 애니메이션은 단순한 일본의 문화가 아니라 다른 나라의 문화까지 바꿀 수 있는 </a:t>
            </a:r>
            <a:r>
              <a:rPr lang="en-US" altLang="ko-KR" dirty="0"/>
              <a:t>'</a:t>
            </a:r>
            <a:r>
              <a:rPr lang="ko-KR" altLang="en-US" dirty="0"/>
              <a:t>문화권력</a:t>
            </a:r>
            <a:r>
              <a:rPr lang="en-US" altLang="ko-KR" dirty="0"/>
              <a:t>'</a:t>
            </a:r>
            <a:r>
              <a:rPr lang="ko-KR" altLang="en-US" dirty="0"/>
              <a:t>이 </a:t>
            </a:r>
            <a:r>
              <a:rPr lang="ko-KR" altLang="en-US" dirty="0" smtClean="0"/>
              <a:t>되었음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smtClean="0"/>
              <a:t>다른 장르의 영화의 </a:t>
            </a:r>
            <a:r>
              <a:rPr lang="ko-KR" altLang="en-US" dirty="0" err="1" smtClean="0"/>
              <a:t>배우층이</a:t>
            </a:r>
            <a:r>
              <a:rPr lang="ko-KR" altLang="en-US" dirty="0" smtClean="0"/>
              <a:t> 두텁지 못해 </a:t>
            </a:r>
            <a:r>
              <a:rPr lang="ko-KR" altLang="en-US" dirty="0" err="1" smtClean="0"/>
              <a:t>장르편중이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들어남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557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547447"/>
            <a:ext cx="8596668" cy="449391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일본의 유명 영화감독 </a:t>
            </a:r>
            <a:r>
              <a:rPr lang="ko-KR" altLang="en-US" dirty="0" err="1" smtClean="0"/>
              <a:t>이와이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슌지</a:t>
            </a:r>
            <a:r>
              <a:rPr lang="ko-KR" altLang="en-US" dirty="0" smtClean="0"/>
              <a:t> 소개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2"/>
              </a:rPr>
              <a:t>https://www.youtube.com/watch?v=cRZ-XWCObJo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8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773" y="2160589"/>
            <a:ext cx="8596668" cy="1484311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감사합니다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57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9381"/>
            <a:ext cx="8596668" cy="2965327"/>
          </a:xfrm>
        </p:spPr>
        <p:txBody>
          <a:bodyPr/>
          <a:lstStyle/>
          <a:p>
            <a:r>
              <a:rPr lang="ko-KR" altLang="en-US" dirty="0" smtClean="0"/>
              <a:t>대중문화란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아이돌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영화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032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대중문화란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대중문화는 </a:t>
            </a:r>
            <a:r>
              <a:rPr lang="ko-KR" altLang="en-US" dirty="0"/>
              <a:t>대중이 형성하는 문화를 말한다</a:t>
            </a:r>
            <a:r>
              <a:rPr lang="en-US" altLang="ko-KR" dirty="0"/>
              <a:t>. </a:t>
            </a:r>
            <a:r>
              <a:rPr lang="ko-KR" altLang="en-US" dirty="0"/>
              <a:t>생활 수준의 향상</a:t>
            </a:r>
            <a:r>
              <a:rPr lang="en-US" altLang="ko-KR" dirty="0"/>
              <a:t>, </a:t>
            </a:r>
            <a:r>
              <a:rPr lang="ko-KR" altLang="en-US" dirty="0"/>
              <a:t>교육의 보급</a:t>
            </a:r>
            <a:r>
              <a:rPr lang="en-US" altLang="ko-KR" dirty="0"/>
              <a:t>, </a:t>
            </a:r>
            <a:r>
              <a:rPr lang="ko-KR" altLang="en-US" dirty="0"/>
              <a:t>매스 커뮤니케이션의 발달 등을 기반으로 </a:t>
            </a:r>
            <a:r>
              <a:rPr lang="ko-KR" altLang="en-US" dirty="0" smtClean="0"/>
              <a:t>이루어짐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대량 </a:t>
            </a:r>
            <a:r>
              <a:rPr lang="ko-KR" altLang="en-US" dirty="0"/>
              <a:t>생산</a:t>
            </a:r>
            <a:r>
              <a:rPr lang="en-US" altLang="ko-KR" dirty="0"/>
              <a:t>, </a:t>
            </a:r>
            <a:r>
              <a:rPr lang="ko-KR" altLang="en-US" dirty="0"/>
              <a:t>대량 소비를 전제로 하기 때문에 문화의 </a:t>
            </a:r>
            <a:r>
              <a:rPr lang="ko-KR" altLang="en-US" dirty="0" smtClean="0"/>
              <a:t>상품화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획일화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저속화 </a:t>
            </a:r>
            <a:r>
              <a:rPr lang="ko-KR" altLang="en-US" dirty="0"/>
              <a:t>경향이 생길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대중문화에는 </a:t>
            </a:r>
            <a:r>
              <a:rPr lang="en-US" altLang="ko-KR" dirty="0" smtClean="0"/>
              <a:t> TV, </a:t>
            </a:r>
            <a:r>
              <a:rPr lang="ko-KR" altLang="en-US" dirty="0" smtClean="0"/>
              <a:t>인터넷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광고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연애인 등이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518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0087" y="771117"/>
            <a:ext cx="9601196" cy="1163191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일본의 </a:t>
            </a:r>
            <a:r>
              <a:rPr lang="ko-KR" altLang="en-US" dirty="0" err="1" smtClean="0"/>
              <a:t>아이돌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0087" y="1934308"/>
            <a:ext cx="8455267" cy="4484077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b="1" dirty="0" smtClean="0"/>
              <a:t>일본의 </a:t>
            </a:r>
            <a:r>
              <a:rPr lang="ko-KR" altLang="en-US" sz="2000" b="1" dirty="0" err="1" smtClean="0"/>
              <a:t>아이돌이란</a:t>
            </a:r>
            <a:r>
              <a:rPr lang="en-US" altLang="ko-KR" sz="2000" b="1" dirty="0" smtClean="0"/>
              <a:t>?</a:t>
            </a:r>
          </a:p>
          <a:p>
            <a:pPr marL="0" indent="0">
              <a:buNone/>
            </a:pPr>
            <a:endParaRPr lang="en-US" altLang="ko-KR" sz="2000" b="1" dirty="0" smtClean="0"/>
          </a:p>
          <a:p>
            <a:pPr marL="0" indent="0">
              <a:buNone/>
            </a:pPr>
            <a:r>
              <a:rPr lang="ko-KR" altLang="en-US" sz="2000" b="1" dirty="0" smtClean="0"/>
              <a:t>한국은 </a:t>
            </a:r>
            <a:r>
              <a:rPr lang="ko-KR" altLang="en-US" sz="2000" b="1" dirty="0" err="1" smtClean="0"/>
              <a:t>아이돌을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한 부류로 생각하지만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일본에서의 </a:t>
            </a:r>
            <a:r>
              <a:rPr lang="ko-KR" altLang="en-US" sz="2000" b="1" dirty="0" err="1" smtClean="0"/>
              <a:t>아이돌은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보다는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종합적인 </a:t>
            </a:r>
            <a:r>
              <a:rPr lang="ko-KR" altLang="en-US" sz="2000" b="1" dirty="0" err="1" smtClean="0"/>
              <a:t>엔터테이너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로 주로 통함</a:t>
            </a:r>
            <a:endParaRPr lang="en-US" altLang="ko-KR" sz="2000" b="1" dirty="0" smtClean="0"/>
          </a:p>
          <a:p>
            <a:pPr marL="0" indent="0">
              <a:buNone/>
            </a:pPr>
            <a:r>
              <a:rPr lang="en-US" altLang="ko-KR" sz="2000" b="1" dirty="0" smtClean="0"/>
              <a:t> (‘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 ‘</a:t>
            </a:r>
            <a:r>
              <a:rPr lang="ko-KR" altLang="en-US" sz="2000" b="1" dirty="0" smtClean="0"/>
              <a:t>예능</a:t>
            </a:r>
            <a:r>
              <a:rPr lang="en-US" altLang="ko-KR" sz="2000" b="1" dirty="0" smtClean="0"/>
              <a:t>’ ‘</a:t>
            </a:r>
            <a:r>
              <a:rPr lang="ko-KR" altLang="en-US" sz="2000" b="1" dirty="0" smtClean="0"/>
              <a:t>드라마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도 포함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87" y="4202724"/>
            <a:ext cx="4391526" cy="22156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41" y="4202724"/>
            <a:ext cx="3087632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773723"/>
            <a:ext cx="8596668" cy="1156676"/>
          </a:xfrm>
        </p:spPr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아이돌의</a:t>
            </a:r>
            <a:r>
              <a:rPr lang="ko-KR" altLang="en-US" dirty="0" smtClean="0"/>
              <a:t>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947983"/>
            <a:ext cx="8596668" cy="4487986"/>
          </a:xfrm>
        </p:spPr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 이전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일본에서는 </a:t>
            </a:r>
            <a:r>
              <a:rPr lang="en-US" altLang="ko-KR" dirty="0"/>
              <a:t>1960</a:t>
            </a:r>
            <a:r>
              <a:rPr lang="ko-KR" altLang="en-US" dirty="0"/>
              <a:t>년대 이전까지는 가수나 배우를 대상으로 </a:t>
            </a:r>
            <a:r>
              <a:rPr lang="ko-KR" altLang="en-US" dirty="0" err="1"/>
              <a:t>아이돌이라는</a:t>
            </a:r>
            <a:r>
              <a:rPr lang="ko-KR" altLang="en-US" dirty="0"/>
              <a:t> 말이 사용되지 </a:t>
            </a:r>
            <a:r>
              <a:rPr lang="ko-KR" altLang="en-US" dirty="0" smtClean="0"/>
              <a:t>않았음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일부 인기있는 여성 스타를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청춘 스타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라고 부름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아이돌</a:t>
            </a:r>
            <a:r>
              <a:rPr lang="ko-KR" altLang="en-US" dirty="0" smtClean="0"/>
              <a:t> </a:t>
            </a:r>
            <a:r>
              <a:rPr lang="ko-KR" altLang="en-US" dirty="0"/>
              <a:t>붐이 본격적으로 시작될 </a:t>
            </a:r>
            <a:r>
              <a:rPr lang="ko-KR" altLang="en-US" dirty="0" smtClean="0"/>
              <a:t>시기였음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solidFill>
                  <a:srgbClr val="373A3C"/>
                </a:solidFill>
                <a:latin typeface="open sans"/>
              </a:rPr>
              <a:t>80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년대는 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70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년대부터 시작된 </a:t>
            </a:r>
            <a:r>
              <a:rPr lang="ko-KR" altLang="en-US" dirty="0" err="1">
                <a:solidFill>
                  <a:srgbClr val="373A3C"/>
                </a:solidFill>
                <a:latin typeface="open sans"/>
              </a:rPr>
              <a:t>아이돌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 붐이 절정에 달한 시기로 </a:t>
            </a:r>
            <a:r>
              <a:rPr lang="ko-KR" altLang="en-US" dirty="0" err="1">
                <a:solidFill>
                  <a:srgbClr val="373A3C"/>
                </a:solidFill>
                <a:latin typeface="open sans"/>
              </a:rPr>
              <a:t>아이돌의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 </a:t>
            </a:r>
            <a:r>
              <a:rPr lang="ko-KR" altLang="en-US" dirty="0" smtClean="0">
                <a:solidFill>
                  <a:srgbClr val="373A3C"/>
                </a:solidFill>
                <a:latin typeface="open sans"/>
              </a:rPr>
              <a:t>황금기라고 불렸음</a:t>
            </a:r>
            <a:endParaRPr lang="en-US" altLang="ko-KR" dirty="0" smtClean="0">
              <a:solidFill>
                <a:srgbClr val="373A3C"/>
              </a:solidFill>
              <a:latin typeface="open sans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09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2"/>
          </a:xfrm>
        </p:spPr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82</a:t>
            </a:r>
            <a:r>
              <a:rPr lang="ko-KR" altLang="en-US" dirty="0"/>
              <a:t>년에는 엄청난 수의 </a:t>
            </a:r>
            <a:r>
              <a:rPr lang="ko-KR" altLang="en-US" dirty="0" err="1"/>
              <a:t>아이돌이</a:t>
            </a:r>
            <a:r>
              <a:rPr lang="ko-KR" altLang="en-US" dirty="0"/>
              <a:t> </a:t>
            </a:r>
            <a:r>
              <a:rPr lang="ko-KR" altLang="en-US" dirty="0" smtClean="0"/>
              <a:t>데뷔함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1990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/>
              <a:t>락</a:t>
            </a:r>
            <a:r>
              <a:rPr lang="ko-KR" altLang="en-US" dirty="0"/>
              <a:t> 밴드를 필두로 </a:t>
            </a:r>
            <a:r>
              <a:rPr lang="en-US" altLang="ko-KR" dirty="0"/>
              <a:t>'</a:t>
            </a:r>
            <a:r>
              <a:rPr lang="ko-KR" altLang="en-US" dirty="0"/>
              <a:t>밴드 붐</a:t>
            </a:r>
            <a:r>
              <a:rPr lang="en-US" altLang="ko-KR" dirty="0"/>
              <a:t>'</a:t>
            </a:r>
            <a:r>
              <a:rPr lang="ko-KR" altLang="en-US" dirty="0"/>
              <a:t>이 크게 유행하며 </a:t>
            </a:r>
            <a:r>
              <a:rPr lang="ko-KR" altLang="en-US" dirty="0" err="1"/>
              <a:t>아이돌</a:t>
            </a:r>
            <a:r>
              <a:rPr lang="ko-KR" altLang="en-US" dirty="0"/>
              <a:t> 붐이 가라앉아 </a:t>
            </a:r>
            <a:r>
              <a:rPr lang="en-US" altLang="ko-KR" dirty="0"/>
              <a:t>'</a:t>
            </a:r>
            <a:r>
              <a:rPr lang="ko-KR" altLang="en-US" dirty="0" err="1"/>
              <a:t>아이돌</a:t>
            </a:r>
            <a:r>
              <a:rPr lang="ko-KR" altLang="en-US" dirty="0"/>
              <a:t> 암흑기</a:t>
            </a:r>
            <a:r>
              <a:rPr lang="en-US" altLang="ko-KR" dirty="0"/>
              <a:t>'</a:t>
            </a:r>
            <a:r>
              <a:rPr lang="ko-KR" altLang="en-US" dirty="0"/>
              <a:t>라는 말이 생겼음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 </a:t>
            </a:r>
            <a:r>
              <a:rPr lang="ko-KR" altLang="en-US" dirty="0" err="1" smtClean="0"/>
              <a:t>아이돌이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특정한 </a:t>
            </a:r>
            <a:r>
              <a:rPr lang="ko-KR" altLang="en-US" dirty="0"/>
              <a:t>집단을 대상으로 인기를 얻는 </a:t>
            </a:r>
            <a:r>
              <a:rPr lang="ko-KR" altLang="en-US" dirty="0" smtClean="0"/>
              <a:t>연예인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이라는 </a:t>
            </a:r>
            <a:r>
              <a:rPr lang="ko-KR" altLang="en-US" dirty="0"/>
              <a:t>의미</a:t>
            </a:r>
            <a:r>
              <a:rPr lang="ko-KR" altLang="en-US" dirty="0" smtClean="0"/>
              <a:t> 가 되어 배우</a:t>
            </a:r>
            <a:r>
              <a:rPr lang="en-US" altLang="ko-KR" dirty="0"/>
              <a:t>, </a:t>
            </a:r>
            <a:r>
              <a:rPr lang="ko-KR" altLang="en-US" dirty="0"/>
              <a:t>모델</a:t>
            </a:r>
            <a:r>
              <a:rPr lang="en-US" altLang="ko-KR" dirty="0"/>
              <a:t>, </a:t>
            </a:r>
            <a:r>
              <a:rPr lang="ko-KR" altLang="en-US" dirty="0" err="1"/>
              <a:t>그라비아</a:t>
            </a:r>
            <a:r>
              <a:rPr lang="ko-KR" altLang="en-US" dirty="0"/>
              <a:t> </a:t>
            </a:r>
            <a:r>
              <a:rPr lang="ko-KR" altLang="en-US" dirty="0" err="1"/>
              <a:t>아이돌</a:t>
            </a:r>
            <a:r>
              <a:rPr lang="ko-KR" altLang="en-US" dirty="0"/>
              <a:t> </a:t>
            </a:r>
            <a:r>
              <a:rPr lang="ko-KR" altLang="en-US" dirty="0" smtClean="0"/>
              <a:t>등을 </a:t>
            </a:r>
            <a:r>
              <a:rPr lang="ko-KR" altLang="en-US" dirty="0" err="1" smtClean="0"/>
              <a:t>중심으로하는</a:t>
            </a:r>
            <a:r>
              <a:rPr lang="ko-KR" altLang="en-US" dirty="0" smtClean="0"/>
              <a:t> </a:t>
            </a:r>
            <a:r>
              <a:rPr lang="ko-KR" altLang="en-US" dirty="0"/>
              <a:t>여러 형태의 </a:t>
            </a:r>
            <a:r>
              <a:rPr lang="ko-KR" altLang="en-US" dirty="0" err="1"/>
              <a:t>아이돌이</a:t>
            </a:r>
            <a:r>
              <a:rPr lang="ko-KR" altLang="en-US" dirty="0"/>
              <a:t> </a:t>
            </a:r>
            <a:r>
              <a:rPr lang="ko-KR" altLang="en-US" dirty="0" smtClean="0"/>
              <a:t>등장함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666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09954"/>
            <a:ext cx="8596668" cy="9964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204" y="609600"/>
            <a:ext cx="8457873" cy="540538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밴드 </a:t>
            </a:r>
            <a:r>
              <a:rPr lang="ko-KR" altLang="en-US" dirty="0" err="1" smtClean="0"/>
              <a:t>아이돌이라는</a:t>
            </a:r>
            <a:r>
              <a:rPr lang="ko-KR" altLang="en-US" dirty="0" smtClean="0"/>
              <a:t> 새로운 컨셉의 </a:t>
            </a:r>
            <a:r>
              <a:rPr lang="ko-KR" altLang="en-US" dirty="0" err="1" smtClean="0"/>
              <a:t>아이돌이</a:t>
            </a:r>
            <a:r>
              <a:rPr lang="ko-KR" altLang="en-US" dirty="0" smtClean="0"/>
              <a:t> 등장함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방송을 통한 대중적인 접근보다는 투어</a:t>
            </a:r>
            <a:r>
              <a:rPr lang="en-US" altLang="ko-KR" dirty="0"/>
              <a:t>,</a:t>
            </a:r>
            <a:r>
              <a:rPr lang="ko-KR" altLang="en-US" dirty="0" err="1"/>
              <a:t>굿즈</a:t>
            </a:r>
            <a:r>
              <a:rPr lang="ko-KR" altLang="en-US" dirty="0"/>
              <a:t> 위주의 수익성을 추구하면서 </a:t>
            </a:r>
            <a:r>
              <a:rPr lang="ko-KR" altLang="en-US" dirty="0" smtClean="0"/>
              <a:t>여성 </a:t>
            </a:r>
            <a:r>
              <a:rPr lang="ko-KR" altLang="en-US" dirty="0" err="1" smtClean="0"/>
              <a:t>아이돌은</a:t>
            </a:r>
            <a:r>
              <a:rPr lang="ko-KR" altLang="en-US" dirty="0" smtClean="0"/>
              <a:t>  </a:t>
            </a:r>
            <a:r>
              <a:rPr lang="ko-KR" altLang="en-US" dirty="0" err="1" smtClean="0"/>
              <a:t>오타쿠</a:t>
            </a:r>
            <a:r>
              <a:rPr lang="ko-KR" altLang="en-US" dirty="0" smtClean="0"/>
              <a:t> 전용 </a:t>
            </a:r>
            <a:r>
              <a:rPr lang="ko-KR" altLang="en-US" dirty="0"/>
              <a:t>연예인이라는 이미지를 가지게 되고 대중적 관심사에서 사라지게 </a:t>
            </a:r>
            <a:r>
              <a:rPr lang="ko-KR" altLang="en-US" dirty="0" smtClean="0"/>
              <a:t>되었음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성우업계에서 성우 </a:t>
            </a:r>
            <a:r>
              <a:rPr lang="ko-KR" altLang="en-US" dirty="0" err="1" smtClean="0"/>
              <a:t>아이돌라는</a:t>
            </a:r>
            <a:r>
              <a:rPr lang="ko-KR" altLang="en-US" dirty="0" smtClean="0"/>
              <a:t> 새로운 컨셉으로  </a:t>
            </a:r>
            <a:r>
              <a:rPr lang="ko-KR" altLang="en-US" dirty="0"/>
              <a:t>애</a:t>
            </a:r>
            <a:r>
              <a:rPr lang="ko-KR" altLang="en-US" dirty="0" smtClean="0"/>
              <a:t>니메이션 음악 쪽에서 크게 활약 했음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일본 여성 </a:t>
            </a:r>
            <a:r>
              <a:rPr lang="ko-KR" altLang="en-US" dirty="0" err="1" smtClean="0"/>
              <a:t>아이돌계는</a:t>
            </a:r>
            <a:r>
              <a:rPr lang="ko-KR" altLang="en-US" dirty="0" smtClean="0"/>
              <a:t> </a:t>
            </a:r>
            <a:r>
              <a:rPr lang="en-US" altLang="ko-KR" dirty="0"/>
              <a:t>2010</a:t>
            </a:r>
            <a:r>
              <a:rPr lang="ko-KR" altLang="en-US" dirty="0"/>
              <a:t>년대 중반까지 </a:t>
            </a:r>
            <a:r>
              <a:rPr lang="en-US" altLang="ko-KR" dirty="0"/>
              <a:t>'</a:t>
            </a:r>
            <a:r>
              <a:rPr lang="ko-KR" altLang="en-US" dirty="0" err="1"/>
              <a:t>아이돌</a:t>
            </a:r>
            <a:r>
              <a:rPr lang="ko-KR" altLang="en-US" dirty="0"/>
              <a:t> 전국시대</a:t>
            </a:r>
            <a:r>
              <a:rPr lang="en-US" altLang="ko-KR" dirty="0"/>
              <a:t>'</a:t>
            </a:r>
            <a:r>
              <a:rPr lang="ko-KR" altLang="en-US" dirty="0"/>
              <a:t>라는 </a:t>
            </a:r>
            <a:r>
              <a:rPr lang="ko-KR" altLang="en-US" dirty="0" smtClean="0"/>
              <a:t>말이 나올 정도로 여성아이돌계가 크게 성장하였으나 다시 축소되고 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한국의 </a:t>
            </a:r>
            <a:r>
              <a:rPr lang="ko-KR" altLang="en-US" dirty="0" err="1"/>
              <a:t>아이돌</a:t>
            </a:r>
            <a:r>
              <a:rPr lang="ko-KR" altLang="en-US" dirty="0"/>
              <a:t> 그룹이 일본에서도 큰 활약을 </a:t>
            </a:r>
            <a:r>
              <a:rPr lang="ko-KR" altLang="en-US" dirty="0" smtClean="0"/>
              <a:t>하면서 </a:t>
            </a:r>
            <a:r>
              <a:rPr lang="ko-KR" altLang="en-US" dirty="0"/>
              <a:t> </a:t>
            </a:r>
            <a:r>
              <a:rPr lang="en-US" altLang="ko-KR" dirty="0"/>
              <a:t>K-POP</a:t>
            </a:r>
            <a:r>
              <a:rPr lang="ko-KR" altLang="en-US" dirty="0"/>
              <a:t>에 관심이 있는 일본 젊은이들이 점점 많아져서 </a:t>
            </a:r>
            <a:r>
              <a:rPr lang="en-US" altLang="ko-KR" dirty="0"/>
              <a:t>'</a:t>
            </a:r>
            <a:r>
              <a:rPr lang="ko-KR" altLang="en-US" dirty="0"/>
              <a:t>한류</a:t>
            </a:r>
            <a:r>
              <a:rPr lang="en-US" altLang="ko-KR" dirty="0"/>
              <a:t>'</a:t>
            </a:r>
            <a:r>
              <a:rPr lang="ko-KR" altLang="en-US" dirty="0"/>
              <a:t>의 폭을 </a:t>
            </a:r>
            <a:r>
              <a:rPr lang="ko-KR" altLang="en-US" dirty="0" smtClean="0"/>
              <a:t>넓혀졌음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9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714499"/>
            <a:ext cx="8596668" cy="4326863"/>
          </a:xfrm>
        </p:spPr>
        <p:txBody>
          <a:bodyPr/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가장인기</a:t>
            </a:r>
            <a:r>
              <a:rPr lang="ko-KR" altLang="en-US" dirty="0" smtClean="0"/>
              <a:t> 많은 </a:t>
            </a:r>
            <a:r>
              <a:rPr lang="ko-KR" altLang="en-US" dirty="0" err="1" smtClean="0"/>
              <a:t>아이돌</a:t>
            </a:r>
            <a:r>
              <a:rPr lang="ko-KR" altLang="en-US" dirty="0" smtClean="0"/>
              <a:t> 영상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http://blog.naver.com/PostView.nhn?blogId=secretmakesrorro&amp;logNo=220674498061&amp;parentCategoryNo=&amp;categoryNo=42&amp;viewDate=&amp;isShowPopularPosts=false&amp;from=postView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94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0589"/>
            <a:ext cx="881835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/>
              <a:t>시장에 </a:t>
            </a:r>
            <a:r>
              <a:rPr lang="ko-KR" altLang="en-US" sz="2000" b="1" dirty="0"/>
              <a:t>이어서 세계 영화 시장 </a:t>
            </a:r>
            <a:r>
              <a:rPr lang="en-US" altLang="ko-KR" sz="2000" b="1" dirty="0" smtClean="0"/>
              <a:t>3</a:t>
            </a:r>
            <a:r>
              <a:rPr lang="ko-KR" altLang="en-US" sz="2000" b="1" dirty="0"/>
              <a:t>위가 바로 일본 </a:t>
            </a:r>
            <a:r>
              <a:rPr lang="ko-KR" altLang="en-US" sz="2000" b="1" dirty="0" smtClean="0"/>
              <a:t>시장임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 smtClean="0"/>
              <a:t>1896</a:t>
            </a:r>
            <a:r>
              <a:rPr lang="ko-KR" altLang="en-US" sz="2000" b="1" dirty="0"/>
              <a:t>년에 영화가 들어오자마자 얼른 자국 영화를 </a:t>
            </a:r>
            <a:r>
              <a:rPr lang="ko-KR" altLang="en-US" sz="2000" b="1" dirty="0" smtClean="0"/>
              <a:t>만들었음</a:t>
            </a:r>
            <a:endParaRPr lang="en-US" altLang="ko-KR" sz="2000" b="1" dirty="0" smtClean="0"/>
          </a:p>
          <a:p>
            <a:pPr marL="0" indent="0">
              <a:buNone/>
            </a:pPr>
            <a:r>
              <a:rPr lang="en-US" altLang="ko-KR" sz="2000" b="1" dirty="0" smtClean="0"/>
              <a:t> (1896</a:t>
            </a:r>
            <a:r>
              <a:rPr lang="ko-KR" altLang="en-US" sz="2000" b="1" dirty="0" smtClean="0"/>
              <a:t>년 </a:t>
            </a:r>
            <a:r>
              <a:rPr lang="ko-KR" altLang="en-US" sz="2000" b="1" dirty="0"/>
              <a:t>만들어진 영화들은 필름이 사라져 사진이나 기록같은 자료만 </a:t>
            </a:r>
            <a:r>
              <a:rPr lang="ko-KR" altLang="en-US" sz="2000" b="1" dirty="0" smtClean="0"/>
              <a:t>남았음</a:t>
            </a:r>
            <a:r>
              <a:rPr lang="en-US" altLang="ko-KR" sz="2000" b="1" dirty="0" smtClean="0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07096" y="3632269"/>
            <a:ext cx="2127412" cy="30464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6" y="3632269"/>
            <a:ext cx="2105867" cy="30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45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</TotalTime>
  <Words>345</Words>
  <Application>Microsoft Office PowerPoint</Application>
  <PresentationFormat>와이드스크린</PresentationFormat>
  <Paragraphs>104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HY그래픽M</vt:lpstr>
      <vt:lpstr>open sans</vt:lpstr>
      <vt:lpstr>맑은 고딕</vt:lpstr>
      <vt:lpstr>Arial</vt:lpstr>
      <vt:lpstr>Trebuchet MS</vt:lpstr>
      <vt:lpstr>Wingdings 3</vt:lpstr>
      <vt:lpstr>패싯</vt:lpstr>
      <vt:lpstr>현대 일본의 문화와 사회</vt:lpstr>
      <vt:lpstr>목차</vt:lpstr>
      <vt:lpstr>대중문화란?</vt:lpstr>
      <vt:lpstr>일본의 아이돌</vt:lpstr>
      <vt:lpstr>일본 아이돌의 역사</vt:lpstr>
      <vt:lpstr> </vt:lpstr>
      <vt:lpstr> </vt:lpstr>
      <vt:lpstr> </vt:lpstr>
      <vt:lpstr>일본 영화</vt:lpstr>
      <vt:lpstr>일본 영화의 특징</vt:lpstr>
      <vt:lpstr>일본 영화의 역사</vt:lpstr>
      <vt:lpstr> </vt:lpstr>
      <vt:lpstr> </vt:lpstr>
      <vt:lpstr> 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 일본의 문화와 사회</dc:title>
  <dc:creator>user</dc:creator>
  <cp:lastModifiedBy>user</cp:lastModifiedBy>
  <cp:revision>30</cp:revision>
  <dcterms:created xsi:type="dcterms:W3CDTF">2019-09-25T05:38:38Z</dcterms:created>
  <dcterms:modified xsi:type="dcterms:W3CDTF">2019-09-28T09:25:18Z</dcterms:modified>
</cp:coreProperties>
</file>