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34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77B2-D41B-45D6-AC20-AB0FDA58EEED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FAAC-5C00-4638-A20B-E6C19AB333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48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7EC5C-62CC-431F-AE2B-C02B82535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8EC4C2-C684-41E4-9A48-014159A1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08DF30-B04B-46E4-9128-1E9637BB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588ED8-E37C-4D38-B82F-1AE3F081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44EFCB-D379-45F5-A260-F9A4C4D1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6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099A1-AB54-4F46-85A7-5C7E1052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F3DE9F-F29E-4D71-97D9-0C4AF3A1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2F4F0B-F700-4053-AED5-6B327E52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77BB85-4489-4E08-AB1B-28AA7727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6FC0D9-B05B-4497-AD4B-9C28AEE5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9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3EBC55-6B8D-4D44-802F-07203659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48A0C9-4682-4E25-A053-31C1909D0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5A60CD-5930-460C-8790-B07BDE30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F018F7-BAA3-46D6-9F07-6B136722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139D54-2913-4615-82E8-5CB1D01B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FC569F-E25B-41FF-84DF-1C9A59AD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C5738E-7DEF-4020-80DC-E5DE0E8C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A98DB2-7306-4959-83AC-5CDD04E20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B2B64D-F022-4E68-A306-DD207A6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AA8E5D-007A-4948-B360-099302CD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0E8712-D551-498C-9116-60344CA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5442F4-4905-4C05-9B20-4B015CF5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F0EC39-1487-4E01-AF3D-8A4856D4B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AA208D-28BD-4517-B373-CC8C8B1AF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1DAE70-2567-46FC-818B-6EAF3D98A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4E2328-E13E-4ED0-B476-F4D34DC3B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EC3343-ECCA-4596-A17F-EAD7CE3B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264F0C-673A-4FD9-9321-FE9EB3CB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6677E5-2DF4-4E09-A915-F05EA4C2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2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45AFA-3368-4B33-B644-B9E2B5CE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A5F6AD-E2CA-4A95-893B-AFB79F77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A1F4D14-C1FD-4336-8659-C5134A59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3AA2D1-E891-4B8C-A986-EB162A58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E3BDCD5-D078-4EF2-A1A2-F39CC074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BDE383-59D0-4D8A-AF66-ADCEA303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4223FC-BA7A-424C-968A-E90207CC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4032B-AC39-4F16-8EA6-50836435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817A5D-7B9F-4A9E-8587-C60DA1238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931165-DDEC-4180-AC43-3339B6DB5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9A8F7-3E3D-4D08-BA44-ADB4F502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259718-C133-4EAF-89F2-BF70DF49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DBADA6-4EFA-4334-BA28-AA878698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50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183E3-77E0-44B1-850E-55BADC0B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95D8B3-CBE0-43FF-B515-384DCE36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AC066C-5853-468C-8761-6C132D1B4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29C698-8998-4FA7-A876-58519294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B7F9B5-05B4-46E2-8E9F-3A895D3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5C2B47-7AFC-4008-9FD5-003F7EFE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8EADE-0239-4FCC-9CA9-E7BD2831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214F15-04D0-4EFB-B246-3C55E11B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477593-4FD9-4874-81F6-9E713E59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E46D5C-8006-40AE-AFFC-22C430FA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3B7326-BD9D-4858-B93F-16364C81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5003BC-9537-4BF1-9442-960799008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55A070-90EF-4BD6-842D-69BBEEEB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863AAB-0965-4949-961C-C1E01D8D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945AE-2163-4DE7-A6F5-F65F565A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C40491-E71E-40FD-A466-83892109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8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80E8EA0-15AD-494E-87D2-0F1A0AC6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63E31B-B09F-4306-8F58-477E17A69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3A5E7C-7019-493E-8F03-8DE2CDC79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ADBE84-47E9-40D2-847C-BC846DAD6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2D836A-FD67-467C-A96C-E69FF513F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lipbank.ebs.co.kr/clip/view?clipId=VOD_20120207_00066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search.nhn?query=%ED%95%9C%EC%9D%BC%ED%98%91%EC%A0%95&amp;searchType=&amp;dicType=&amp;subject=" TargetMode="External"/><Relationship Id="rId7" Type="http://schemas.openxmlformats.org/officeDocument/2006/relationships/hyperlink" Target="https://tv.naver.com/v/2789465" TargetMode="External"/><Relationship Id="rId2" Type="http://schemas.openxmlformats.org/officeDocument/2006/relationships/hyperlink" Target="https://terms.naver.com/entry.nhn?docId=1161413&amp;cid=40942&amp;categoryId=33385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clipbank.ebs.co.kr/clip/view?clipId=VOD_20120207_00066" TargetMode="External"/><Relationship Id="rId5" Type="http://schemas.openxmlformats.org/officeDocument/2006/relationships/hyperlink" Target="http://blog.daum.net/ceta21/15666957" TargetMode="External"/><Relationship Id="rId4" Type="http://schemas.openxmlformats.org/officeDocument/2006/relationships/hyperlink" Target="http://blog.daum.net/sanatana/1652479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4bgOUV1LQ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aver.com/v/2789465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f-blog.tistory.com/5355" TargetMode="External"/><Relationship Id="rId13" Type="http://schemas.openxmlformats.org/officeDocument/2006/relationships/hyperlink" Target="http://www.dokdohistory.com/kor/gnb02/sub06.do?mode=view&amp;page=2&amp;cid=40949" TargetMode="External"/><Relationship Id="rId3" Type="http://schemas.openxmlformats.org/officeDocument/2006/relationships/hyperlink" Target="https://blog.naver.com/PostView.nhn?blogId=kytong3202&amp;logNo=221082026868" TargetMode="External"/><Relationship Id="rId7" Type="http://schemas.openxmlformats.org/officeDocument/2006/relationships/hyperlink" Target="http://www.dokdomuseum.go.kr/page.htm?mnu_uid=801&amp;serch_no=25&amp;step=view" TargetMode="External"/><Relationship Id="rId12" Type="http://schemas.openxmlformats.org/officeDocument/2006/relationships/hyperlink" Target="http://www.dokdohistory.com/kor/gnb02/sub06_01.do?mode=view&amp;page=9&amp;cid=40801&amp;sf_cat1=CWS997" TargetMode="External"/><Relationship Id="rId2" Type="http://schemas.openxmlformats.org/officeDocument/2006/relationships/hyperlink" Target="http://encykorea.aks.ac.kr/Contents/Index?contents_id=E005972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angg.co.kr/news/view.php?idx=44510" TargetMode="External"/><Relationship Id="rId11" Type="http://schemas.openxmlformats.org/officeDocument/2006/relationships/hyperlink" Target="https://www.yna.co.kr/view/AKR20170801153600005" TargetMode="External"/><Relationship Id="rId5" Type="http://schemas.openxmlformats.org/officeDocument/2006/relationships/hyperlink" Target="https://if-blog.tistory.com/5311" TargetMode="External"/><Relationship Id="rId10" Type="http://schemas.openxmlformats.org/officeDocument/2006/relationships/hyperlink" Target="http://www.dokdomuseum.go.kr/page.htm?mnu_uid=801&amp;serch_no=72&amp;step=view" TargetMode="External"/><Relationship Id="rId4" Type="http://schemas.openxmlformats.org/officeDocument/2006/relationships/hyperlink" Target="http://blog.daum.net/_blog/BlogTypeView.do?blogid=06uYc&amp;articleno=15408288&amp;categoryId=761664&amp;regdt=20080829094049" TargetMode="External"/><Relationship Id="rId9" Type="http://schemas.openxmlformats.org/officeDocument/2006/relationships/hyperlink" Target="http://thub.kumsung.co.kr/dokdo/dokdo_study_02_03.do" TargetMode="External"/><Relationship Id="rId14" Type="http://schemas.openxmlformats.org/officeDocument/2006/relationships/hyperlink" Target="http://encykorea.&#47564;.ac.kr/Contents/Item/E00667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4DCCA-1883-47DD-AEA3-AD857E0B9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122363"/>
            <a:ext cx="10639425" cy="2387600"/>
          </a:xfrm>
        </p:spPr>
        <p:txBody>
          <a:bodyPr>
            <a:normAutofit fontScale="90000"/>
          </a:bodyPr>
          <a:lstStyle/>
          <a:p>
            <a:br>
              <a:rPr lang="en-US" altLang="ko-KR" sz="4400" dirty="0"/>
            </a:br>
            <a:br>
              <a:rPr lang="en-US" altLang="ko-KR" sz="4400" dirty="0"/>
            </a:br>
            <a:br>
              <a:rPr lang="en-US" altLang="ko-KR" sz="4400" dirty="0"/>
            </a:br>
            <a:r>
              <a:rPr lang="ko-KR" altLang="en-US" sz="4400" dirty="0"/>
              <a:t>한일협정과 한일어업협정을</a:t>
            </a:r>
            <a:br>
              <a:rPr lang="en-US" altLang="ko-KR" sz="4400" dirty="0"/>
            </a:br>
            <a:r>
              <a:rPr lang="ko-KR" altLang="en-US" sz="4400" dirty="0"/>
              <a:t> 중심으로 역사적 사실과 증거</a:t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F02AF4-1AFD-4B94-A518-72115AD78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ko-KR" dirty="0"/>
          </a:p>
          <a:p>
            <a:pPr algn="r"/>
            <a:endParaRPr lang="en-US" altLang="ko-KR" dirty="0"/>
          </a:p>
          <a:p>
            <a:pPr algn="r"/>
            <a:r>
              <a:rPr lang="en-US" altLang="ko-KR" dirty="0"/>
              <a:t>1</a:t>
            </a:r>
            <a:r>
              <a:rPr lang="ko-KR" altLang="en-US" dirty="0"/>
              <a:t>조 </a:t>
            </a:r>
            <a:r>
              <a:rPr lang="en-US" altLang="ko-KR" dirty="0"/>
              <a:t>: </a:t>
            </a:r>
            <a:r>
              <a:rPr lang="ko-KR" altLang="en-US" dirty="0"/>
              <a:t>영어영문학과 </a:t>
            </a:r>
            <a:r>
              <a:rPr lang="en-US" altLang="ko-KR" dirty="0"/>
              <a:t>18</a:t>
            </a:r>
            <a:r>
              <a:rPr lang="ko-KR" altLang="en-US" dirty="0"/>
              <a:t>학번 강윤정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63C1F4-AC6D-48B0-8FCE-3B4A891D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3255962"/>
            <a:ext cx="4539774" cy="30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D1FAE-B5ED-4206-BD2E-853738F7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374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hlinkClick r:id="rId2"/>
              </a:rPr>
              <a:t>http://clipbank.ebs.co.kr/clip/view?clipId=VOD_20120207_00066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E381B-1523-4D21-8373-DE37473A120F}"/>
              </a:ext>
            </a:extLst>
          </p:cNvPr>
          <p:cNvSpPr txBox="1"/>
          <p:nvPr/>
        </p:nvSpPr>
        <p:spPr>
          <a:xfrm>
            <a:off x="3228975" y="949543"/>
            <a:ext cx="54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 관련 영상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F87D1E-2A9B-4AE3-A2B7-E77F067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11" y="2652711"/>
            <a:ext cx="3452813" cy="40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7B1C3-3EC8-4C2D-8B44-CE149CA30034}"/>
              </a:ext>
            </a:extLst>
          </p:cNvPr>
          <p:cNvSpPr txBox="1"/>
          <p:nvPr/>
        </p:nvSpPr>
        <p:spPr>
          <a:xfrm>
            <a:off x="1628775" y="1000125"/>
            <a:ext cx="8562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 파기 배경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(1995)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26D4E-B80C-4350-834C-409132CE6787}"/>
              </a:ext>
            </a:extLst>
          </p:cNvPr>
          <p:cNvSpPr txBox="1"/>
          <p:nvPr/>
        </p:nvSpPr>
        <p:spPr>
          <a:xfrm>
            <a:off x="485775" y="2419350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배타적경제수역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(EEZ)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와 맞물려 매우 복잡하지만 근본적이 원인은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1965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어업협정 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조의 기국주의를 연안국주의로 바꾸기 위한 것임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F76B65E-4F74-4E36-9C71-572EBD0A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0">
            <a:off x="7720012" y="3429000"/>
            <a:ext cx="3414713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C3C0C-9CE1-409C-B93B-87A01B6A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574418"/>
            <a:ext cx="5429249" cy="1325563"/>
          </a:xfrm>
        </p:spPr>
        <p:txBody>
          <a:bodyPr/>
          <a:lstStyle/>
          <a:p>
            <a:r>
              <a:rPr lang="ko-KR" altLang="en-US" b="1" dirty="0"/>
              <a:t>동해 중간 수역 설정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614E13-2EF5-4518-AFB9-BD02844C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812131"/>
            <a:ext cx="5429249" cy="3233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775CA-18B1-4F6C-9998-2637AD8AC59F}"/>
              </a:ext>
            </a:extLst>
          </p:cNvPr>
          <p:cNvSpPr txBox="1"/>
          <p:nvPr/>
        </p:nvSpPr>
        <p:spPr>
          <a:xfrm>
            <a:off x="904875" y="1990725"/>
            <a:ext cx="4924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동해에 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 양측이 조업을 할 수 있는 중간수역을 설정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중간수역은 양측 연안으로 부터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 폭을 기준으로 하여 여러 개의 직선으로 연결된 다각형 모양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대화퇴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어장의 반정도가 중간수역에 포함됨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중간수역에 포함됨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52E1B-5CF6-48F2-884E-2895B4A2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081" y="393699"/>
            <a:ext cx="2452688" cy="1325563"/>
          </a:xfrm>
        </p:spPr>
        <p:txBody>
          <a:bodyPr/>
          <a:lstStyle/>
          <a:p>
            <a:r>
              <a:rPr lang="en-US" altLang="ko-KR" b="1" dirty="0"/>
              <a:t>1</a:t>
            </a:r>
            <a:r>
              <a:rPr lang="ko-KR" altLang="en-US" b="1" dirty="0"/>
              <a:t>차 협정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4570F-84BB-4D6B-974D-A8582714CDDB}"/>
              </a:ext>
            </a:extLst>
          </p:cNvPr>
          <p:cNvSpPr txBox="1"/>
          <p:nvPr/>
        </p:nvSpPr>
        <p:spPr>
          <a:xfrm>
            <a:off x="428625" y="2613392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기점으로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해리를 대한민국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전관수역으로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결정하였다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하지만 일본이 일방적으로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파기를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선언하였다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AEDF1F-3266-4462-85A6-B909E2C7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16" y="2002720"/>
            <a:ext cx="6165084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144377-0F7F-4BC1-ABED-BEE29932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225" y="1136650"/>
            <a:ext cx="2600325" cy="1325563"/>
          </a:xfrm>
        </p:spPr>
        <p:txBody>
          <a:bodyPr/>
          <a:lstStyle/>
          <a:p>
            <a:r>
              <a:rPr lang="en-US" altLang="ko-KR" b="1" dirty="0"/>
              <a:t>2</a:t>
            </a:r>
            <a:r>
              <a:rPr lang="ko-KR" altLang="en-US" b="1" dirty="0"/>
              <a:t>차 협정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EFF4C-041E-43A7-AAA0-5E14C596A262}"/>
              </a:ext>
            </a:extLst>
          </p:cNvPr>
          <p:cNvSpPr txBox="1"/>
          <p:nvPr/>
        </p:nvSpPr>
        <p:spPr>
          <a:xfrm>
            <a:off x="952500" y="2826128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배타적경제수역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(EEZ)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일본과 겹치면서 김대중정부에서는 배타적 경제수역의 기점을 독도로 하지않고 울릉도로 정하게 되어 독도가 마치 임자 없는 섬으로 만들어져 버렸기 때문에 일본이 자기들 땅이라고 주장하게 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FD5A68-7649-4C52-9B80-0A5E85B8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574" y="622300"/>
            <a:ext cx="2447925" cy="1325563"/>
          </a:xfrm>
        </p:spPr>
        <p:txBody>
          <a:bodyPr/>
          <a:lstStyle/>
          <a:p>
            <a:r>
              <a:rPr lang="ko-KR" altLang="en-US" b="1"/>
              <a:t>참고문헌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970E1-3E36-4035-86D3-C6CD0F4026F3}"/>
              </a:ext>
            </a:extLst>
          </p:cNvPr>
          <p:cNvSpPr txBox="1"/>
          <p:nvPr/>
        </p:nvSpPr>
        <p:spPr>
          <a:xfrm>
            <a:off x="904875" y="2067748"/>
            <a:ext cx="94202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네이버 백과사전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/>
              </a:rPr>
              <a:t>https://terms.naver.com/entry.nhn?docId=1161413&amp;cid=40942&amp;categoryId=33385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https://terms.naver.com/search.nhn?query=%ED%95%9C%EC%9D%BC%ED%98%91%EC%A0%95&amp;searchType=&amp;dicType=&amp;subject=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 블로그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4"/>
              </a:rPr>
              <a:t>http://blog.daum.net/sanatana/16524791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http://blog.daum.net/ceta21/15666957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영상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6"/>
              </a:rPr>
              <a:t>http://clipbank.ebs.co.kr/clip/view?clipId=VOD_20120207_00066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7"/>
              </a:rPr>
              <a:t>https://tv.naver.com/v/2789465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B5C8A1C-1D59-4458-956F-7CC8213E4516}"/>
              </a:ext>
            </a:extLst>
          </p:cNvPr>
          <p:cNvSpPr/>
          <p:nvPr/>
        </p:nvSpPr>
        <p:spPr>
          <a:xfrm>
            <a:off x="-7694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지도로 본 독도가 한국땅인 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역사적 이유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F60416E-03BD-41F5-B2BF-662D5494620B}"/>
              </a:ext>
            </a:extLst>
          </p:cNvPr>
          <p:cNvSpPr/>
          <p:nvPr/>
        </p:nvSpPr>
        <p:spPr>
          <a:xfrm>
            <a:off x="0" y="3672514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임베디드 시스템 공학과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21332730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오세훈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4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-1" y="0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목     차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89004D-0237-4AFB-9D3B-667C0438DF04}"/>
              </a:ext>
            </a:extLst>
          </p:cNvPr>
          <p:cNvSpPr/>
          <p:nvPr/>
        </p:nvSpPr>
        <p:spPr>
          <a:xfrm>
            <a:off x="3610266" y="1323439"/>
            <a:ext cx="858173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16-17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18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19-20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참고자료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E06D649-A02D-4D93-B00A-981368688EBB}"/>
              </a:ext>
            </a:extLst>
          </p:cNvPr>
          <p:cNvSpPr/>
          <p:nvPr/>
        </p:nvSpPr>
        <p:spPr>
          <a:xfrm>
            <a:off x="2210539" y="1535837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FD3718-49DE-4C92-A9F6-06EC62D0EBA9}"/>
              </a:ext>
            </a:extLst>
          </p:cNvPr>
          <p:cNvSpPr/>
          <p:nvPr/>
        </p:nvSpPr>
        <p:spPr>
          <a:xfrm>
            <a:off x="2210538" y="2742534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EEAC605-1933-45E2-BB1F-6478A76DCE37}"/>
              </a:ext>
            </a:extLst>
          </p:cNvPr>
          <p:cNvSpPr/>
          <p:nvPr/>
        </p:nvSpPr>
        <p:spPr>
          <a:xfrm>
            <a:off x="2210538" y="3963066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F281292-3F69-4248-883F-8A16C4AFED7F}"/>
              </a:ext>
            </a:extLst>
          </p:cNvPr>
          <p:cNvSpPr/>
          <p:nvPr/>
        </p:nvSpPr>
        <p:spPr>
          <a:xfrm>
            <a:off x="2210539" y="5169763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44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-1" y="0"/>
            <a:ext cx="12192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지도로 본 독도가 우리땅인 역사적 증거 관련 영상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hlinkClick r:id="rId2"/>
            <a:extLst>
              <a:ext uri="{FF2B5EF4-FFF2-40B4-BE49-F238E27FC236}">
                <a16:creationId xmlns:a16="http://schemas.microsoft.com/office/drawing/2014/main" id="{AB123BCA-1B39-4BEA-A690-BC55A79687F1}"/>
              </a:ext>
            </a:extLst>
          </p:cNvPr>
          <p:cNvSpPr/>
          <p:nvPr/>
        </p:nvSpPr>
        <p:spPr>
          <a:xfrm>
            <a:off x="-2" y="3729800"/>
            <a:ext cx="12192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12롯데마트행복Bold" panose="02020603020101020101" pitchFamily="18" charset="-127"/>
                <a:ea typeface="12롯데마트행복Bold" panose="02020603020101020101" pitchFamily="18" charset="-127"/>
                <a:cs typeface="+mn-cs"/>
                <a:hlinkClick r:id="rId2"/>
              </a:rPr>
              <a:t>https://www.youtube.com/watch?v=eq4bgOUV1LQ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12롯데마트행복Bold" panose="02020603020101020101" pitchFamily="18" charset="-127"/>
              <a:ea typeface="12롯데마트행복Bol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8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951676-E209-465E-B1A4-0CF2C95A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4594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팔도총도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(1531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4DC6A99-8226-48BC-866C-83047E5010A3}"/>
              </a:ext>
            </a:extLst>
          </p:cNvPr>
          <p:cNvSpPr/>
          <p:nvPr/>
        </p:nvSpPr>
        <p:spPr>
          <a:xfrm>
            <a:off x="7794594" y="3429000"/>
            <a:ext cx="439740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신증동국여지승람에</a:t>
            </a: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수록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지역의 자리와 명칭이 현재와 거의 동일 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동람도</a:t>
            </a: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라고도 불림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4108F-963C-4684-91A6-A4DB7CAA5E25}"/>
              </a:ext>
            </a:extLst>
          </p:cNvPr>
          <p:cNvSpPr txBox="1"/>
          <p:nvPr/>
        </p:nvSpPr>
        <p:spPr>
          <a:xfrm>
            <a:off x="1304925" y="914400"/>
            <a:ext cx="188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A446B-2233-4B86-B555-391B70EA868D}"/>
              </a:ext>
            </a:extLst>
          </p:cNvPr>
          <p:cNvSpPr txBox="1"/>
          <p:nvPr/>
        </p:nvSpPr>
        <p:spPr>
          <a:xfrm>
            <a:off x="1390650" y="2143125"/>
            <a:ext cx="8572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협정이란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협정의 양측 의견과 결과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협정이란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협정의 대립과 결과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DF5A782-6F05-4359-BCB5-2D9574EB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891480"/>
            <a:ext cx="4057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161103" y="0"/>
            <a:ext cx="603089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해동팔도봉화산악지도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(17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48D3A3-BEE2-4EF1-836F-FD9EF6C8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110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0AAC9D8-9A0C-4C39-B516-A45166E49F23}"/>
              </a:ext>
            </a:extLst>
          </p:cNvPr>
          <p:cNvSpPr/>
          <p:nvPr/>
        </p:nvSpPr>
        <p:spPr>
          <a:xfrm>
            <a:off x="6161103" y="3974338"/>
            <a:ext cx="6030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정부기관에서 제작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국방이 목적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비교적 상세하게 표시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436311" y="596998"/>
            <a:ext cx="575568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동국대전도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 추정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C1B958-43D3-4478-A6B2-0E7994A8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5689" cy="6915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B027D22-785C-4B7D-AAEC-FFE83629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6311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DDC1077-449D-4F81-9326-9623809DEF22}"/>
              </a:ext>
            </a:extLst>
          </p:cNvPr>
          <p:cNvSpPr/>
          <p:nvPr/>
        </p:nvSpPr>
        <p:spPr>
          <a:xfrm>
            <a:off x="6436311" y="4769795"/>
            <a:ext cx="57556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동국지도를 영조시대에 대형으로 변형시킴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096000" y="0"/>
            <a:ext cx="6096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강원도 지도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5A3F65-0589-4CD2-9FFA-FECD4354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1018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B33FF85-87CC-46E4-8DB2-FF6072EB4107}"/>
              </a:ext>
            </a:extLst>
          </p:cNvPr>
          <p:cNvSpPr/>
          <p:nvPr/>
        </p:nvSpPr>
        <p:spPr>
          <a:xfrm>
            <a:off x="6010182" y="3272404"/>
            <a:ext cx="61818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하천은 자세히 표기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산은 각 읍의 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진산</a:t>
            </a:r>
            <a:r>
              <a:rPr kumimoji="0" lang="en-US" altLang="ko-KR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鎭山</a:t>
            </a:r>
            <a:r>
              <a:rPr kumimoji="0" lang="en-US" altLang="ko-KR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만 표시 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산맥을 표시하지 않았다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5956916" y="0"/>
            <a:ext cx="62350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 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&lt;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조선지도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17433-658E-4952-917B-FD923204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95D496-35D4-4E5B-B3F1-0477C72FFE43}"/>
              </a:ext>
            </a:extLst>
          </p:cNvPr>
          <p:cNvSpPr/>
          <p:nvPr/>
        </p:nvSpPr>
        <p:spPr>
          <a:xfrm>
            <a:off x="5956915" y="4100286"/>
            <a:ext cx="62350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비교적 정확 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비변사에서 소장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독립적으로 그림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097486" y="384729"/>
            <a:ext cx="50945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(1846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4FEEE1-3436-443C-8CE1-58434F4B1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7486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7D79646-7D81-4B77-BEC1-49CAB76DE0C9}"/>
              </a:ext>
            </a:extLst>
          </p:cNvPr>
          <p:cNvSpPr/>
          <p:nvPr/>
        </p:nvSpPr>
        <p:spPr>
          <a:xfrm>
            <a:off x="7097486" y="4339640"/>
            <a:ext cx="50945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한국인 최초 신부 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김대건 신부가 프랑스 선교사를 위해 제작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동해안도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(1857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317E4E-7EB1-47D7-A078-3417CCF8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4594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B21686C-7FB8-4E7C-8B32-CA6DB00332F8}"/>
              </a:ext>
            </a:extLst>
          </p:cNvPr>
          <p:cNvSpPr/>
          <p:nvPr/>
        </p:nvSpPr>
        <p:spPr>
          <a:xfrm>
            <a:off x="7794594" y="4769795"/>
            <a:ext cx="43974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최초로 독도를 두개의 섬으로 표시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EC65C49-958E-4D73-91AA-6FFE512E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"/>
            <a:ext cx="7173157" cy="685388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C6BD0B2-DE2E-4B39-8003-1FE2DC6ADD9C}"/>
              </a:ext>
            </a:extLst>
          </p:cNvPr>
          <p:cNvSpPr/>
          <p:nvPr/>
        </p:nvSpPr>
        <p:spPr>
          <a:xfrm>
            <a:off x="7173156" y="772773"/>
            <a:ext cx="50188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아국총도의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동해 부분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9200FF-ECD6-4C2A-A2BA-D51FC0EACEB7}"/>
              </a:ext>
            </a:extLst>
          </p:cNvPr>
          <p:cNvSpPr/>
          <p:nvPr/>
        </p:nvSpPr>
        <p:spPr>
          <a:xfrm>
            <a:off x="7173156" y="4095975"/>
            <a:ext cx="50188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18</a:t>
            </a: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후반 여지도에 수록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산과 하천</a:t>
            </a:r>
            <a:r>
              <a:rPr kumimoji="0" lang="en-US" altLang="ko-KR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섬을 정교하게 표시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AD1399-C81D-44E8-A188-21A4BEA7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322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4208016" y="0"/>
            <a:ext cx="7983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해좌전도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(19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F5D9D7-BDAE-4608-A175-05E252F586FB}"/>
              </a:ext>
            </a:extLst>
          </p:cNvPr>
          <p:cNvSpPr/>
          <p:nvPr/>
        </p:nvSpPr>
        <p:spPr>
          <a:xfrm>
            <a:off x="7523222" y="3072348"/>
            <a:ext cx="46687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한국의 현재와 과거를 한 눈에 볼 수 있는 지도 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독도가 한국영토라는 것을 기록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066625" y="13428"/>
            <a:ext cx="51253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대동여지도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필사본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(1861</a:t>
            </a: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B9C99E-4201-43B4-A1C3-9C0D12FE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66625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01EB539-E3A4-430F-A198-2CB6F2359CC7}"/>
              </a:ext>
            </a:extLst>
          </p:cNvPr>
          <p:cNvSpPr/>
          <p:nvPr/>
        </p:nvSpPr>
        <p:spPr>
          <a:xfrm>
            <a:off x="7066624" y="3428252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조선시대 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지도학의 결정체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정확도가 현재와 차이</a:t>
            </a:r>
            <a:r>
              <a:rPr kumimoji="0" lang="en-US" altLang="ko-KR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210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B400A5B-C0B6-46E4-89A9-6914ABCF6BAB}"/>
              </a:ext>
            </a:extLst>
          </p:cNvPr>
          <p:cNvSpPr/>
          <p:nvPr/>
        </p:nvSpPr>
        <p:spPr>
          <a:xfrm>
            <a:off x="7066623" y="0"/>
            <a:ext cx="51253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조선여지도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(1895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75FCC1-C0A5-4E2D-AD08-294527D51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066626" cy="688508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D102121-600A-4096-B260-981FF9267024}"/>
              </a:ext>
            </a:extLst>
          </p:cNvPr>
          <p:cNvSpPr/>
          <p:nvPr/>
        </p:nvSpPr>
        <p:spPr>
          <a:xfrm>
            <a:off x="7066622" y="3099434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김옥균이 제작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독도를 강원도 행정구역에 포함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F0F42A-F9C6-4AB6-B826-133B4F7F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ko-KR" sz="3600" dirty="0"/>
            </a:br>
            <a:r>
              <a:rPr lang="ko-KR" altLang="en-US" sz="3600" dirty="0"/>
              <a:t>한일협정 관련 영상</a:t>
            </a:r>
            <a:br>
              <a:rPr lang="en-US" altLang="ko-KR" sz="3600" dirty="0"/>
            </a:br>
            <a:r>
              <a:rPr lang="en-US" altLang="ko-KR" sz="3600" dirty="0">
                <a:hlinkClick r:id="rId2"/>
              </a:rPr>
              <a:t>https://tv.naver.com/v/2789465</a:t>
            </a:r>
            <a:br>
              <a:rPr lang="en-US" altLang="ko-KR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951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(1905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A68CE5-52A4-45CE-A3AE-A7C37BD78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6625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A1FE024-9A44-4BCD-9FFB-3C0FAC721C43}"/>
              </a:ext>
            </a:extLst>
          </p:cNvPr>
          <p:cNvSpPr/>
          <p:nvPr/>
        </p:nvSpPr>
        <p:spPr>
          <a:xfrm>
            <a:off x="7066624" y="2649834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독도가 같은 색으로 채색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한국영토임을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증명 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3586578" y="0"/>
            <a:ext cx="3915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참고자료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824385-DD15-42DB-A2EB-8AEF456221D5}"/>
              </a:ext>
            </a:extLst>
          </p:cNvPr>
          <p:cNvSpPr/>
          <p:nvPr/>
        </p:nvSpPr>
        <p:spPr>
          <a:xfrm>
            <a:off x="1" y="1107996"/>
            <a:ext cx="12192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 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2"/>
              </a:rPr>
              <a:t>http://encykorea.aks.ac.kr/Contents/Index?contents_id=E0059724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3"/>
              </a:rPr>
              <a:t>https://blog.naver.com/PostView.nhn?blogId=kytong3202&amp;logNo=221082026868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해동팔도봉화산악지도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4"/>
              </a:rPr>
              <a:t>http://blog.daum.net/_blog/BlogTypeView.do?blogid=06uYc&amp;articleno=15408288&amp;categoryId=761664&amp;regdt=20080829094049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동국대전도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5"/>
              </a:rPr>
              <a:t>https://if-blog.tistory.com/5311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강원도지도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6"/>
              </a:rPr>
              <a:t>http://www.hangg.co.kr/news/view.php?idx=44510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울릉도조선지도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6"/>
              </a:rPr>
              <a:t>http://www.hangg.co.kr/news/view.php?idx=44510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7"/>
              </a:rPr>
              <a:t>http://www.dokdomuseum.go.kr/page.htm?mnu_uid=801&amp;serch_no=25&amp;step=view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조선동해안도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8"/>
              </a:rPr>
              <a:t>https://if-blog.tistory.com/5355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아국총도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9"/>
              </a:rPr>
              <a:t>http://thub.kumsung.co.kr/dokdo/dokdo_study_02_03.do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해좌전도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0"/>
              </a:rPr>
              <a:t>http://www.dokdomuseum.go.kr/page.htm?mnu_uid=801&amp;serch_no=72&amp;step=view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대동여지도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필사본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1"/>
              </a:rPr>
              <a:t>https://www.yna.co.kr/view/AKR20170801153600005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조선여지도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12"/>
              </a:rPr>
              <a:t>http://www.dokdohistory.com/kor/gnb02/sub06_01.do?mode=view&amp;page=9&amp;cid=40801&amp;sf_cat1=CWS997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13"/>
              </a:rPr>
              <a:t>http://www.dokdohistory.com/kor/gnb02/sub06.do?mode=view&amp;page=2&amp;cid=40949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 전도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http://encykorea.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만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.ac.kr/Contents/Item/E0066762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A78346-DEA7-4EE6-8308-E87E8B62C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5" y="1119467"/>
            <a:ext cx="6019800" cy="1442758"/>
          </a:xfrm>
        </p:spPr>
        <p:txBody>
          <a:bodyPr/>
          <a:lstStyle/>
          <a:p>
            <a:r>
              <a:rPr lang="ko-KR" altLang="en-US" b="1" dirty="0"/>
              <a:t>한일 협정이란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89EFD0-8465-44C3-B2B4-46DDD9E0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18453"/>
            <a:ext cx="5457825" cy="42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F42BB-AE7E-4A59-8BF6-23F46FD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2750"/>
          </a:xfrm>
        </p:spPr>
        <p:txBody>
          <a:bodyPr/>
          <a:lstStyle/>
          <a:p>
            <a:r>
              <a:rPr lang="ko-KR" altLang="en-US" dirty="0"/>
              <a:t>한일협정 중 일본의 제의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161304-5638-4BE1-B555-CE8AFB1652DA}"/>
              </a:ext>
            </a:extLst>
          </p:cNvPr>
          <p:cNvSpPr/>
          <p:nvPr/>
        </p:nvSpPr>
        <p:spPr>
          <a:xfrm>
            <a:off x="619125" y="2424112"/>
            <a:ext cx="3619500" cy="2009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국제사법재판소에서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독도문제를 해결하자고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제의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410B441-6045-4CBA-8E48-098C699AFC27}"/>
              </a:ext>
            </a:extLst>
          </p:cNvPr>
          <p:cNvSpPr/>
          <p:nvPr/>
        </p:nvSpPr>
        <p:spPr>
          <a:xfrm>
            <a:off x="4767262" y="3128960"/>
            <a:ext cx="1504950" cy="6000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6F85967-4D81-48A3-998A-AFB2CDFB0507}"/>
              </a:ext>
            </a:extLst>
          </p:cNvPr>
          <p:cNvSpPr/>
          <p:nvPr/>
        </p:nvSpPr>
        <p:spPr>
          <a:xfrm>
            <a:off x="7029449" y="2419347"/>
            <a:ext cx="4219575" cy="2009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한국영토인 독도문제에 대해 국제사법재판소에 공동 제소한다는 것은 전혀 생각할 수 없는 일이라고 입장을 밝힘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C21D50-0955-4A2A-A2D0-3E7C59FF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56" y="4154884"/>
            <a:ext cx="5262563" cy="23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05D8D-B467-4011-A103-A54F5CF7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한일협정 중 일본의 제의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7F84EB-3EA0-4CF1-9E4B-BF8D731695AB}"/>
              </a:ext>
            </a:extLst>
          </p:cNvPr>
          <p:cNvSpPr/>
          <p:nvPr/>
        </p:nvSpPr>
        <p:spPr>
          <a:xfrm>
            <a:off x="676275" y="2476500"/>
            <a:ext cx="4124325" cy="2209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국을 포함시켜 중재에 의해 독도문제를 해결하고자 새로 제의함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9B3C881-C948-49E4-AAB4-70E12267C836}"/>
              </a:ext>
            </a:extLst>
          </p:cNvPr>
          <p:cNvSpPr/>
          <p:nvPr/>
        </p:nvSpPr>
        <p:spPr>
          <a:xfrm>
            <a:off x="5210175" y="3167062"/>
            <a:ext cx="1581150" cy="828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2FAF83-8EE0-4EDD-AA44-F9EA9CFBDBBA}"/>
              </a:ext>
            </a:extLst>
          </p:cNvPr>
          <p:cNvSpPr/>
          <p:nvPr/>
        </p:nvSpPr>
        <p:spPr>
          <a:xfrm>
            <a:off x="7200901" y="2476501"/>
            <a:ext cx="4505324" cy="22097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중재 방안 문구에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명칭이 기재되어 있었고 중재방법이 다수결로 마무리 짓는다는 식으로 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자의 의견이 가장 반영된다는 안이였기 때문에 수용 할 수 없었음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F63BF0-FD66-41D8-B9C7-C68A7A8F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37" y="4371975"/>
            <a:ext cx="4733925" cy="23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3039023-077D-413C-B5DC-8356BB4AA320}"/>
              </a:ext>
            </a:extLst>
          </p:cNvPr>
          <p:cNvSpPr/>
          <p:nvPr/>
        </p:nvSpPr>
        <p:spPr>
          <a:xfrm>
            <a:off x="638175" y="1962150"/>
            <a:ext cx="4743450" cy="23145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박대통령은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독도문제는 이번 회담의 의제가 아니다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 측이 수용할 수 있는 방안이 나오지 않는다면 협상을 중단해도 좋다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B0871C9-5D5C-4D33-B023-8B47641CBE91}"/>
              </a:ext>
            </a:extLst>
          </p:cNvPr>
          <p:cNvSpPr/>
          <p:nvPr/>
        </p:nvSpPr>
        <p:spPr>
          <a:xfrm>
            <a:off x="6810377" y="1947863"/>
            <a:ext cx="4743448" cy="23479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일본측은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모든 협상을 중단하고 한국 대표단이 돌아가버린다면 내각이 무너질 것이라 판단하여 한국 정부측의 의견을 수용했다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3DAB2BD-19B4-4476-A55A-CDEFD55BD7AF}"/>
              </a:ext>
            </a:extLst>
          </p:cNvPr>
          <p:cNvSpPr/>
          <p:nvPr/>
        </p:nvSpPr>
        <p:spPr>
          <a:xfrm>
            <a:off x="5695950" y="2905125"/>
            <a:ext cx="828675" cy="523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ADA5C-CE11-4B6F-96C6-19CE288D99D4}"/>
              </a:ext>
            </a:extLst>
          </p:cNvPr>
          <p:cNvSpPr txBox="1"/>
          <p:nvPr/>
        </p:nvSpPr>
        <p:spPr>
          <a:xfrm>
            <a:off x="1023937" y="1314450"/>
            <a:ext cx="601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한일협정의 결과</a:t>
            </a:r>
          </a:p>
        </p:txBody>
      </p:sp>
      <p:pic>
        <p:nvPicPr>
          <p:cNvPr id="1026" name="Picture 2" descr="한일협정에 대한 이미지 검색결과">
            <a:extLst>
              <a:ext uri="{FF2B5EF4-FFF2-40B4-BE49-F238E27FC236}">
                <a16:creationId xmlns:a16="http://schemas.microsoft.com/office/drawing/2014/main" id="{0BE5FCCD-6D11-4F52-849C-3BBA8BD2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591932"/>
            <a:ext cx="4917556" cy="37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CA14ABC-2522-450F-A752-ECE064B2D99E}"/>
              </a:ext>
            </a:extLst>
          </p:cNvPr>
          <p:cNvSpPr/>
          <p:nvPr/>
        </p:nvSpPr>
        <p:spPr>
          <a:xfrm>
            <a:off x="152399" y="2861786"/>
            <a:ext cx="6276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한일기본조약과 한일협정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그리고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분쟁을 해결하기위한 교환 공문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등에 조인했음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측은 이후에도 교환공문에 따라 독도문제는 해결됨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8D7B69E-FC67-4EE1-900C-99BB6CF9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803275"/>
            <a:ext cx="10077449" cy="53736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D5703F-C353-4391-A027-C4DACCEC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059974"/>
            <a:ext cx="6781800" cy="48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와이드스크린</PresentationFormat>
  <Paragraphs>141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12롯데마트행복Bold</vt:lpstr>
      <vt:lpstr>나눔고딕 ExtraBold</vt:lpstr>
      <vt:lpstr>맑은 고딕</vt:lpstr>
      <vt:lpstr>Arial</vt:lpstr>
      <vt:lpstr>7_Office 테마</vt:lpstr>
      <vt:lpstr>6_Office 테마</vt:lpstr>
      <vt:lpstr>   한일협정과 한일어업협정을  중심으로 역사적 사실과 증거 </vt:lpstr>
      <vt:lpstr>PowerPoint 프레젠테이션</vt:lpstr>
      <vt:lpstr> 한일협정 관련 영상 https://tv.naver.com/v/2789465 </vt:lpstr>
      <vt:lpstr>한일 협정이란?</vt:lpstr>
      <vt:lpstr>한일협정 중 일본의 제의(1)</vt:lpstr>
      <vt:lpstr>한일협정 중 일본의 제의(2)</vt:lpstr>
      <vt:lpstr>PowerPoint 프레젠테이션</vt:lpstr>
      <vt:lpstr>PowerPoint 프레젠테이션</vt:lpstr>
      <vt:lpstr>PowerPoint 프레젠테이션</vt:lpstr>
      <vt:lpstr>http://clipbank.ebs.co.kr/clip/view?clipId=VOD_20120207_00066  </vt:lpstr>
      <vt:lpstr>PowerPoint 프레젠테이션</vt:lpstr>
      <vt:lpstr>동해 중간 수역 설정</vt:lpstr>
      <vt:lpstr>1차 협정</vt:lpstr>
      <vt:lpstr>2차 협정</vt:lpstr>
      <vt:lpstr>참고문헌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16</cp:revision>
  <dcterms:created xsi:type="dcterms:W3CDTF">2019-09-29T09:31:30Z</dcterms:created>
  <dcterms:modified xsi:type="dcterms:W3CDTF">2019-09-30T07:18:17Z</dcterms:modified>
</cp:coreProperties>
</file>