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2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5C"/>
    <a:srgbClr val="F47079"/>
    <a:srgbClr val="F1404B"/>
    <a:srgbClr val="FFD5DE"/>
    <a:srgbClr val="252C41"/>
    <a:srgbClr val="DDDFE6"/>
    <a:srgbClr val="F4F5F9"/>
    <a:srgbClr val="FF2D5A"/>
    <a:srgbClr val="FF0028"/>
    <a:srgbClr val="DE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648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B1F4-4473-4E42-931C-FB415B8F676D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6F29-9B70-4CC0-B085-9FE84466E7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3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각 삼각형 18">
            <a:extLst>
              <a:ext uri="{FF2B5EF4-FFF2-40B4-BE49-F238E27FC236}">
                <a16:creationId xmlns:a16="http://schemas.microsoft.com/office/drawing/2014/main" xmlns="" id="{BC2424F7-E8BE-497C-9A9C-2A75DA20B340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tTriangle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xmlns="" id="{E14D2E98-B8EF-4D01-BCD7-ECA0C2430E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F14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C6E72BC4-2A6A-4C1C-8E69-C8245B3A2086}"/>
              </a:ext>
            </a:extLst>
          </p:cNvPr>
          <p:cNvSpPr/>
          <p:nvPr userDrawn="1"/>
        </p:nvSpPr>
        <p:spPr>
          <a:xfrm>
            <a:off x="3260557" y="676175"/>
            <a:ext cx="5670885" cy="5505650"/>
          </a:xfrm>
          <a:prstGeom prst="ellipse">
            <a:avLst/>
          </a:prstGeom>
          <a:solidFill>
            <a:srgbClr val="F4F5F9"/>
          </a:solidFill>
          <a:ln w="190500">
            <a:solidFill>
              <a:srgbClr val="F14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851EB74-1783-44BE-A024-9003943ACE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9230" y="2296291"/>
            <a:ext cx="3693535" cy="384746"/>
          </a:xfrm>
        </p:spPr>
        <p:txBody>
          <a:bodyPr/>
          <a:lstStyle>
            <a:lvl1pPr marL="0" indent="0" algn="ctr">
              <a:buNone/>
              <a:defRPr sz="2400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부제목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3E8F681-FF46-4C5C-8585-50182BAC5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1978" y="2782231"/>
            <a:ext cx="4708038" cy="913067"/>
          </a:xfrm>
        </p:spPr>
        <p:txBody>
          <a:bodyPr anchor="b"/>
          <a:lstStyle>
            <a:lvl1pPr algn="ctr">
              <a:defRPr sz="6000" spc="0"/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xmlns="" id="{E1BC3D04-DE92-4791-9A44-EB46DB4BB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0240" y="3966660"/>
            <a:ext cx="3692525" cy="123098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ko-KR" altLang="en-US" dirty="0"/>
              <a:t>작성일 및</a:t>
            </a:r>
            <a:endParaRPr lang="en-US" altLang="ko-KR" dirty="0"/>
          </a:p>
          <a:p>
            <a:pPr lvl="0"/>
            <a:r>
              <a:rPr lang="ko-KR" altLang="en-US" dirty="0"/>
              <a:t>작성자</a:t>
            </a:r>
          </a:p>
        </p:txBody>
      </p:sp>
    </p:spTree>
    <p:extLst>
      <p:ext uri="{BB962C8B-B14F-4D97-AF65-F5344CB8AC3E}">
        <p14:creationId xmlns:p14="http://schemas.microsoft.com/office/powerpoint/2010/main" val="2186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89 0.48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2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604 -0.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5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  <p:bldP spid="3" grpId="0" build="p">
        <p:tmplLst>
          <p:tmpl lvl="1">
            <p:tnLst>
              <p:par>
                <p:cTn presetID="5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" grpId="0"/>
      <p:bldP spid="17" grpId="0" build="p">
        <p:tmplLst>
          <p:tmpl lvl="1">
            <p:tnLst>
              <p:par>
                <p:cTn presetID="5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>
            <a:off x="0" y="4636294"/>
            <a:ext cx="3949700" cy="2221706"/>
          </a:xfrm>
          <a:prstGeom prst="rtTriangle">
            <a:avLst/>
          </a:prstGeom>
          <a:solidFill>
            <a:srgbClr val="F14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xmlns="" id="{7AC3AC3B-7C11-41F0-8D15-2A745E5921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9700" y="2134394"/>
            <a:ext cx="5226050" cy="33647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첫 번째 제목</a:t>
            </a:r>
            <a:endParaRPr lang="en-US" altLang="ko-KR" dirty="0"/>
          </a:p>
          <a:p>
            <a:pPr lvl="0"/>
            <a:r>
              <a:rPr lang="ko-KR" altLang="en-US" dirty="0"/>
              <a:t>두 번째 제목</a:t>
            </a:r>
            <a:endParaRPr lang="en-US" altLang="ko-KR" dirty="0"/>
          </a:p>
          <a:p>
            <a:pPr lvl="0"/>
            <a:r>
              <a:rPr lang="ko-KR" altLang="en-US" dirty="0"/>
              <a:t>세 번째 제목</a:t>
            </a:r>
            <a:endParaRPr lang="en-US" altLang="ko-KR" dirty="0"/>
          </a:p>
          <a:p>
            <a:pPr lvl="0"/>
            <a:r>
              <a:rPr lang="ko-KR" altLang="en-US" dirty="0"/>
              <a:t>네 번째 제목</a:t>
            </a:r>
            <a:endParaRPr lang="en-US" altLang="ko-KR" dirty="0"/>
          </a:p>
          <a:p>
            <a:pPr lvl="0"/>
            <a:r>
              <a:rPr lang="ko-KR" altLang="en-US" dirty="0"/>
              <a:t>다섯 번째 제목</a:t>
            </a: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xmlns="" id="{09AEE031-B2C1-4009-A54C-A9496E707222}"/>
              </a:ext>
            </a:extLst>
          </p:cNvPr>
          <p:cNvSpPr/>
          <p:nvPr userDrawn="1"/>
        </p:nvSpPr>
        <p:spPr>
          <a:xfrm rot="10800000">
            <a:off x="8242300" y="0"/>
            <a:ext cx="3949700" cy="2221706"/>
          </a:xfrm>
          <a:prstGeom prst="rtTriangle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xmlns="" id="{92A37505-C468-4836-8AF3-6648E3546A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3250" y="863600"/>
            <a:ext cx="6032500" cy="952500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ko-KR" altLang="en-US" dirty="0"/>
              <a:t>목차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xmlns="" id="{BF79BE61-4B89-4C62-BDAF-C918D3363F0F}"/>
              </a:ext>
            </a:extLst>
          </p:cNvPr>
          <p:cNvCxnSpPr/>
          <p:nvPr userDrawn="1"/>
        </p:nvCxnSpPr>
        <p:spPr>
          <a:xfrm>
            <a:off x="3143250" y="1816100"/>
            <a:ext cx="60325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15">
            <a:extLst>
              <a:ext uri="{FF2B5EF4-FFF2-40B4-BE49-F238E27FC236}">
                <a16:creationId xmlns:a16="http://schemas.microsoft.com/office/drawing/2014/main" xmlns="" id="{615E03B0-3160-4643-BFAF-0499355585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134393"/>
            <a:ext cx="806450" cy="33647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3600">
                <a:solidFill>
                  <a:srgbClr val="F1404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/>
              <a:t>01</a:t>
            </a:r>
          </a:p>
          <a:p>
            <a:pPr lvl="0"/>
            <a:r>
              <a:rPr lang="en-US" altLang="ko-KR" dirty="0"/>
              <a:t>02</a:t>
            </a:r>
          </a:p>
          <a:p>
            <a:pPr lvl="0"/>
            <a:r>
              <a:rPr lang="en-US" altLang="ko-KR" dirty="0"/>
              <a:t>03</a:t>
            </a:r>
          </a:p>
          <a:p>
            <a:pPr lvl="0"/>
            <a:r>
              <a:rPr lang="en-US" altLang="ko-KR" dirty="0"/>
              <a:t>04</a:t>
            </a:r>
          </a:p>
          <a:p>
            <a:pPr lvl="0"/>
            <a:r>
              <a:rPr lang="en-US" altLang="ko-KR" dirty="0"/>
              <a:t>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23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9B69F8F-3B03-43B3-A99C-8EB2ECEDAB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C4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20F2FC1-A866-40E4-87F2-9F59CD9C4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3605213"/>
            <a:ext cx="8185150" cy="995362"/>
          </a:xfrm>
        </p:spPr>
        <p:txBody>
          <a:bodyPr anchor="b">
            <a:normAutofit/>
          </a:bodyPr>
          <a:lstStyle>
            <a:lvl1pPr>
              <a:defRPr sz="6000">
                <a:solidFill>
                  <a:srgbClr val="F4F5F9"/>
                </a:solidFill>
              </a:defRPr>
            </a:lvl1pPr>
          </a:lstStyle>
          <a:p>
            <a:r>
              <a:rPr lang="ko-KR" altLang="en-US" dirty="0"/>
              <a:t>구역 제목</a:t>
            </a:r>
            <a:r>
              <a:rPr lang="en-US" altLang="ko-KR" dirty="0"/>
              <a:t>(</a:t>
            </a:r>
            <a:r>
              <a:rPr lang="ko-KR" altLang="en-US" dirty="0"/>
              <a:t>배경사진 변경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6DE44D1-B029-4008-8F5C-EA1C0262D8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350" y="4551364"/>
            <a:ext cx="8185150" cy="3365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DDDF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부가설명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558800" y="3567112"/>
            <a:ext cx="273050" cy="1358901"/>
          </a:xfrm>
          <a:prstGeom prst="rect">
            <a:avLst/>
          </a:prstGeom>
          <a:solidFill>
            <a:srgbClr val="F14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09330BF5-FE51-4D3D-8112-C562D8A0C964}"/>
              </a:ext>
            </a:extLst>
          </p:cNvPr>
          <p:cNvCxnSpPr>
            <a:cxnSpLocks/>
            <a:stCxn id="2" idx="3"/>
          </p:cNvCxnSpPr>
          <p:nvPr userDrawn="1"/>
        </p:nvCxnSpPr>
        <p:spPr>
          <a:xfrm>
            <a:off x="6705600" y="851498"/>
            <a:ext cx="54864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13EBA7EB-CC2F-4A86-8EA6-E66E9AE47C40}"/>
              </a:ext>
            </a:extLst>
          </p:cNvPr>
          <p:cNvSpPr/>
          <p:nvPr userDrawn="1"/>
        </p:nvSpPr>
        <p:spPr>
          <a:xfrm>
            <a:off x="-859456" y="-586467"/>
            <a:ext cx="2392981" cy="2259913"/>
          </a:xfrm>
          <a:prstGeom prst="ellipse">
            <a:avLst/>
          </a:prstGeom>
          <a:solidFill>
            <a:srgbClr val="F1404B"/>
          </a:solidFill>
          <a:ln w="127000">
            <a:solidFill>
              <a:srgbClr val="DD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854200"/>
            <a:ext cx="9172576" cy="3803650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romanUcPeriod"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마스터 텍스트 스타일 편집</a:t>
            </a:r>
            <a:endParaRPr lang="en-US" altLang="ko-KR" dirty="0"/>
          </a:p>
          <a:p>
            <a:pPr lvl="0"/>
            <a:r>
              <a:rPr lang="ko-KR" altLang="en-US" dirty="0"/>
              <a:t>둘째 수준</a:t>
            </a:r>
            <a:endParaRPr lang="en-US" altLang="ko-KR" dirty="0"/>
          </a:p>
          <a:p>
            <a:pPr lvl="0"/>
            <a:r>
              <a:rPr lang="ko-KR" altLang="en-US" dirty="0"/>
              <a:t>셋째 수준</a:t>
            </a:r>
            <a:endParaRPr lang="en-US" altLang="ko-KR" dirty="0"/>
          </a:p>
          <a:p>
            <a:pPr lvl="0"/>
            <a:r>
              <a:rPr lang="ko-KR" altLang="en-US" dirty="0"/>
              <a:t>넷째 수준</a:t>
            </a:r>
            <a:endParaRPr lang="en-US" altLang="ko-KR" dirty="0"/>
          </a:p>
          <a:p>
            <a:pPr lvl="0"/>
            <a:r>
              <a:rPr lang="ko-KR" altLang="en-US" dirty="0"/>
              <a:t>다섯째 수준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9AA7B6-37CF-4D8C-875A-D800AF9F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56" y="543489"/>
            <a:ext cx="4931744" cy="616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xmlns="" id="{C4F33346-25A4-49C9-A7C5-7D5574A56F0B}"/>
              </a:ext>
            </a:extLst>
          </p:cNvPr>
          <p:cNvSpPr/>
          <p:nvPr userDrawn="1"/>
        </p:nvSpPr>
        <p:spPr>
          <a:xfrm>
            <a:off x="10706101" y="6254750"/>
            <a:ext cx="1872342" cy="435429"/>
          </a:xfrm>
          <a:prstGeom prst="flowChartTerminator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xmlns="" id="{79371987-5C86-4057-B455-FE5133332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01600" y="292100"/>
            <a:ext cx="1117600" cy="839096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F4F5F9"/>
                </a:solidFill>
                <a:latin typeface="+mj-lt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180D7-9CE8-47C1-A2BF-D0BE0F9E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800" y="6287408"/>
            <a:ext cx="992188" cy="365125"/>
          </a:xfrm>
        </p:spPr>
        <p:txBody>
          <a:bodyPr/>
          <a:lstStyle>
            <a:lvl1pPr algn="l">
              <a:defRPr sz="1600">
                <a:solidFill>
                  <a:srgbClr val="F4F5F9"/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127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미디어 및 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09330BF5-FE51-4D3D-8112-C562D8A0C964}"/>
              </a:ext>
            </a:extLst>
          </p:cNvPr>
          <p:cNvCxnSpPr>
            <a:cxnSpLocks/>
            <a:stCxn id="2" idx="3"/>
          </p:cNvCxnSpPr>
          <p:nvPr userDrawn="1"/>
        </p:nvCxnSpPr>
        <p:spPr>
          <a:xfrm>
            <a:off x="6705600" y="851498"/>
            <a:ext cx="54864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13EBA7EB-CC2F-4A86-8EA6-E66E9AE47C40}"/>
              </a:ext>
            </a:extLst>
          </p:cNvPr>
          <p:cNvSpPr/>
          <p:nvPr userDrawn="1"/>
        </p:nvSpPr>
        <p:spPr>
          <a:xfrm>
            <a:off x="-859456" y="-586467"/>
            <a:ext cx="2392981" cy="2259913"/>
          </a:xfrm>
          <a:prstGeom prst="ellipse">
            <a:avLst/>
          </a:prstGeom>
          <a:solidFill>
            <a:srgbClr val="F1404B"/>
          </a:solidFill>
          <a:ln w="127000">
            <a:solidFill>
              <a:srgbClr val="DD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1801" y="1854200"/>
            <a:ext cx="5194300" cy="38036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설명</a:t>
            </a:r>
            <a:endParaRPr lang="en-US" altLang="ko-KR" dirty="0"/>
          </a:p>
          <a:p>
            <a:pPr lvl="0"/>
            <a:r>
              <a:rPr lang="ko-KR" altLang="en-US" dirty="0"/>
              <a:t>설명</a:t>
            </a:r>
            <a:endParaRPr lang="en-US" altLang="ko-KR" dirty="0"/>
          </a:p>
          <a:p>
            <a:pPr lvl="0"/>
            <a:r>
              <a:rPr lang="ko-KR" altLang="en-US" dirty="0"/>
              <a:t>설명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9AA7B6-37CF-4D8C-875A-D800AF9F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56" y="543489"/>
            <a:ext cx="4931744" cy="616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xmlns="" id="{C4F33346-25A4-49C9-A7C5-7D5574A56F0B}"/>
              </a:ext>
            </a:extLst>
          </p:cNvPr>
          <p:cNvSpPr/>
          <p:nvPr userDrawn="1"/>
        </p:nvSpPr>
        <p:spPr>
          <a:xfrm>
            <a:off x="10706101" y="6254750"/>
            <a:ext cx="1872342" cy="435429"/>
          </a:xfrm>
          <a:prstGeom prst="flowChartTerminator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xmlns="" id="{79371987-5C86-4057-B455-FE5133332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01600" y="292100"/>
            <a:ext cx="1117600" cy="839096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F4F5F9"/>
                </a:solidFill>
                <a:latin typeface="+mj-lt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180D7-9CE8-47C1-A2BF-D0BE0F9E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800" y="6287408"/>
            <a:ext cx="992188" cy="365125"/>
          </a:xfrm>
        </p:spPr>
        <p:txBody>
          <a:bodyPr/>
          <a:lstStyle>
            <a:lvl1pPr algn="l">
              <a:defRPr sz="1600">
                <a:solidFill>
                  <a:srgbClr val="F4F5F9"/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38340B11-3220-438C-BFBF-856F8CEFFF0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511299" y="1854200"/>
            <a:ext cx="3805200" cy="38036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기타</a:t>
            </a:r>
          </a:p>
        </p:txBody>
      </p:sp>
    </p:spTree>
    <p:extLst>
      <p:ext uri="{BB962C8B-B14F-4D97-AF65-F5344CB8AC3E}">
        <p14:creationId xmlns:p14="http://schemas.microsoft.com/office/powerpoint/2010/main" val="18489762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간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09330BF5-FE51-4D3D-8112-C562D8A0C964}"/>
              </a:ext>
            </a:extLst>
          </p:cNvPr>
          <p:cNvCxnSpPr>
            <a:cxnSpLocks/>
            <a:stCxn id="2" idx="3"/>
          </p:cNvCxnSpPr>
          <p:nvPr userDrawn="1"/>
        </p:nvCxnSpPr>
        <p:spPr>
          <a:xfrm>
            <a:off x="6705600" y="851498"/>
            <a:ext cx="54864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13EBA7EB-CC2F-4A86-8EA6-E66E9AE47C40}"/>
              </a:ext>
            </a:extLst>
          </p:cNvPr>
          <p:cNvSpPr/>
          <p:nvPr userDrawn="1"/>
        </p:nvSpPr>
        <p:spPr>
          <a:xfrm>
            <a:off x="-859456" y="-586467"/>
            <a:ext cx="2392981" cy="2259913"/>
          </a:xfrm>
          <a:prstGeom prst="ellipse">
            <a:avLst/>
          </a:prstGeom>
          <a:solidFill>
            <a:srgbClr val="F1404B"/>
          </a:solidFill>
          <a:ln w="127000">
            <a:solidFill>
              <a:srgbClr val="DD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33525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9AA7B6-37CF-4D8C-875A-D800AF9F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56" y="543489"/>
            <a:ext cx="4931744" cy="616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xmlns="" id="{C4F33346-25A4-49C9-A7C5-7D5574A56F0B}"/>
              </a:ext>
            </a:extLst>
          </p:cNvPr>
          <p:cNvSpPr/>
          <p:nvPr userDrawn="1"/>
        </p:nvSpPr>
        <p:spPr>
          <a:xfrm>
            <a:off x="10706101" y="6254750"/>
            <a:ext cx="1872342" cy="435429"/>
          </a:xfrm>
          <a:prstGeom prst="flowChartTerminator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xmlns="" id="{79371987-5C86-4057-B455-FE5133332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01600" y="292100"/>
            <a:ext cx="1117600" cy="839096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F4F5F9"/>
                </a:solidFill>
                <a:latin typeface="+mj-lt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180D7-9CE8-47C1-A2BF-D0BE0F9E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800" y="6287408"/>
            <a:ext cx="992188" cy="365125"/>
          </a:xfrm>
        </p:spPr>
        <p:txBody>
          <a:bodyPr/>
          <a:lstStyle>
            <a:lvl1pPr algn="l">
              <a:defRPr sz="1600">
                <a:solidFill>
                  <a:srgbClr val="F4F5F9"/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0E0C8D79-EA0B-465E-95A0-72CF9FCAB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512" y="1974350"/>
            <a:ext cx="2160000" cy="2160000"/>
          </a:xfrm>
        </p:spPr>
        <p:txBody>
          <a:bodyPr lIns="360000" tIns="360000" rIns="360000" bIns="360000"/>
          <a:lstStyle/>
          <a:p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01987686-002E-4B1E-86BA-DAA6526147F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95825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xmlns="" id="{A598B3AA-0BEB-4CB3-B5B7-E952431ECD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858126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1EAB4F17-E8AF-484C-B2AB-65BEA4790750}"/>
              </a:ext>
            </a:extLst>
          </p:cNvPr>
          <p:cNvCxnSpPr/>
          <p:nvPr userDrawn="1"/>
        </p:nvCxnSpPr>
        <p:spPr>
          <a:xfrm>
            <a:off x="4533900" y="1866900"/>
            <a:ext cx="0" cy="379095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E57261E4-AD4C-4D43-B2B7-992355BBED6F}"/>
              </a:ext>
            </a:extLst>
          </p:cNvPr>
          <p:cNvCxnSpPr/>
          <p:nvPr userDrawn="1"/>
        </p:nvCxnSpPr>
        <p:spPr>
          <a:xfrm>
            <a:off x="7708900" y="1866900"/>
            <a:ext cx="0" cy="379095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그림 개체 틀 4">
            <a:extLst>
              <a:ext uri="{FF2B5EF4-FFF2-40B4-BE49-F238E27FC236}">
                <a16:creationId xmlns:a16="http://schemas.microsoft.com/office/drawing/2014/main" xmlns="" id="{AD13C406-876E-43F6-8C5B-C62F158EF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9812" y="1974350"/>
            <a:ext cx="2160000" cy="2160000"/>
          </a:xfrm>
        </p:spPr>
        <p:txBody>
          <a:bodyPr lIns="360000" tIns="360000" rIns="360000" bIns="360000"/>
          <a:lstStyle/>
          <a:p>
            <a:endParaRPr lang="ko-KR" altLang="en-US"/>
          </a:p>
        </p:txBody>
      </p:sp>
      <p:sp>
        <p:nvSpPr>
          <p:cNvPr id="21" name="그림 개체 틀 4">
            <a:extLst>
              <a:ext uri="{FF2B5EF4-FFF2-40B4-BE49-F238E27FC236}">
                <a16:creationId xmlns:a16="http://schemas.microsoft.com/office/drawing/2014/main" xmlns="" id="{F2D57544-F2AC-4674-9A7B-2207BCDE04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02113" y="1974350"/>
            <a:ext cx="2160000" cy="2160000"/>
          </a:xfrm>
        </p:spPr>
        <p:txBody>
          <a:bodyPr lIns="360000" tIns="360000" rIns="360000" bIns="36000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04993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09330BF5-FE51-4D3D-8112-C562D8A0C964}"/>
              </a:ext>
            </a:extLst>
          </p:cNvPr>
          <p:cNvCxnSpPr>
            <a:cxnSpLocks/>
            <a:stCxn id="2" idx="3"/>
          </p:cNvCxnSpPr>
          <p:nvPr userDrawn="1"/>
        </p:nvCxnSpPr>
        <p:spPr>
          <a:xfrm>
            <a:off x="6705600" y="851498"/>
            <a:ext cx="54864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13EBA7EB-CC2F-4A86-8EA6-E66E9AE47C40}"/>
              </a:ext>
            </a:extLst>
          </p:cNvPr>
          <p:cNvSpPr/>
          <p:nvPr userDrawn="1"/>
        </p:nvSpPr>
        <p:spPr>
          <a:xfrm>
            <a:off x="-859456" y="-586467"/>
            <a:ext cx="2392981" cy="2259913"/>
          </a:xfrm>
          <a:prstGeom prst="ellipse">
            <a:avLst/>
          </a:prstGeom>
          <a:solidFill>
            <a:srgbClr val="F1404B"/>
          </a:solidFill>
          <a:ln w="127000">
            <a:solidFill>
              <a:srgbClr val="DD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9AA7B6-37CF-4D8C-875A-D800AF9F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56" y="543489"/>
            <a:ext cx="4931744" cy="616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순서도: 수행의 시작/종료 17">
            <a:extLst>
              <a:ext uri="{FF2B5EF4-FFF2-40B4-BE49-F238E27FC236}">
                <a16:creationId xmlns:a16="http://schemas.microsoft.com/office/drawing/2014/main" xmlns="" id="{C4F33346-25A4-49C9-A7C5-7D5574A56F0B}"/>
              </a:ext>
            </a:extLst>
          </p:cNvPr>
          <p:cNvSpPr/>
          <p:nvPr userDrawn="1"/>
        </p:nvSpPr>
        <p:spPr>
          <a:xfrm>
            <a:off x="10706101" y="6254750"/>
            <a:ext cx="1872342" cy="435429"/>
          </a:xfrm>
          <a:prstGeom prst="flowChartTerminator">
            <a:avLst/>
          </a:prstGeom>
          <a:solidFill>
            <a:srgbClr val="25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xmlns="" id="{79371987-5C86-4057-B455-FE5133332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01600" y="292100"/>
            <a:ext cx="1117600" cy="839096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F4F5F9"/>
                </a:solidFill>
                <a:latin typeface="+mj-lt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180D7-9CE8-47C1-A2BF-D0BE0F9E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800" y="6287408"/>
            <a:ext cx="992188" cy="365125"/>
          </a:xfrm>
        </p:spPr>
        <p:txBody>
          <a:bodyPr/>
          <a:lstStyle>
            <a:lvl1pPr algn="l">
              <a:defRPr sz="1600">
                <a:solidFill>
                  <a:srgbClr val="F4F5F9"/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7816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C23E7E9-AAA1-489C-8AEE-581EE317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5FACC76-7113-4A4D-97A2-0B055349B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18B221D-61A7-4FE4-9D07-0C9B7B14E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02E8-470E-48C1-B126-8CFFC69D7EC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DB0408A-BADE-4479-BA62-1C8769112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B1646C6-91CD-411B-B2AA-015EE95CF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8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5" r:id="rId5"/>
    <p:sldLayoutId id="2147483653" r:id="rId6"/>
    <p:sldLayoutId id="2147483654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 spc="0">
          <a:solidFill>
            <a:srgbClr val="252C4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.kr/url?sa=i&amp;url=https%3A%2F%2Fwww.tsunagujapan.com%2Fko%2Fultimate-guide-mt-fuji%2F&amp;psig=AOvVaw2_tesRJlSK42RJVWPeXjpu&amp;ust=1588566898779000&amp;source=images&amp;cd=vfe&amp;ved=0CAIQjRxqFwoTCIDG4oHvlukCFQAAAAAdAAAAABAD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.kr/url?sa=i&amp;url=https%3A%2F%2Fichibankobe.com%2Fko%2Fhimeji-jop-castle%2F&amp;psig=AOvVaw0IBORmU84TFV5Cf74PYGO2&amp;ust=1588566746592000&amp;source=images&amp;cd=vfe&amp;ved=0CAIQjRxqFwoTCMi3vbnulukCFQAAAAAdAAAAABAJ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kr/url?sa=i&amp;url=http%3A%2F%2Fm.blog.naver.com%2Fwndgk3457%2F221205006396&amp;psig=AOvVaw0EvrOP5wjOwIKjQQRt0z26&amp;ust=1588561928551000&amp;source=images&amp;cd=vfe&amp;ved=0CAIQjRxqFwoTCICCtMPclukCFQAAAAAdAAAAABAD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kr/url?sa=i&amp;url=https%3A%2F%2Fmatcha-jp.com%2Fko%2F1333&amp;psig=AOvVaw3nTKnQ6IJwUyZcnIUYElMK&amp;ust=1588567199502000&amp;source=images&amp;cd=vfe&amp;ved=0CAIQjRxqFwoTCOjp9pDwlukCFQAAAAAdAAAAABAD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kr/url?sa=i&amp;url=https%3A%2F%2Fwww.gotokyo.org%2Fkr%2Fspot%2F43%2Findex.html&amp;psig=AOvVaw3vF2jTkYsvI2dESh9XrTS8&amp;ust=1588564695936000&amp;source=images&amp;cd=vfe&amp;ved=0CAIQjRxqFwoTCOD8i-fmlukCFQAAAAAdAAAAABAO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.kr/url?sa=i&amp;url=https%3A%2F%2Fwww.gotokyo.org%2Fkr%2Fspot%2F1%2Findex.html&amp;psig=AOvVaw32xqFrRxgo3xxwAHVtxyqw&amp;ust=1588565522377000&amp;source=images&amp;cd=vfe&amp;ved=0CAIQjRxqFwoTCNCItfDplukCFQAAAAAdAAAAABAD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kr/url?sa=i&amp;url=https%3A%2F%2Flivejapan.com%2Fko%2Fin-tokyo%2Fin-pref-tokyo%2Fin-akihabara%2Farticle-a0003233%2F&amp;psig=AOvVaw2VeDVtmlFYrjO8J6wfPPB-&amp;ust=1588565702645000&amp;source=images&amp;cd=vfe&amp;ved=0CAIQjRxqFwoTCJjw08fqlukCFQAAAAAdAAAAABAD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kr/url?sa=i&amp;url=https%3A%2F%2Fwww.tabido.jp%2Fko%2Farticle%2F1150%2F&amp;psig=AOvVaw0e8Q0yh6zWtJSPhW844Rd1&amp;ust=1588565862225000&amp;source=images&amp;cd=vfe&amp;ved=0CAIQjRxqFwoTCJCc-5LrlukCFQAAAAAdAAAAABAI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url=https%3A%2F%2Fpost.naver.com%2Fviewer%2FpostView.nhn%3FmemberNo%3D879%26volumeNo%3D5177846%26vType%3DVERTICAL&amp;psig=AOvVaw2-v1LC6XFwXjd36iY-J5Dm&amp;ust=1588558477631000&amp;source=images&amp;cd=vfe&amp;ved=0CAIQjRxqFwoTCJjLzNnPlukCFQAAAAAdAAAAABAD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s://www.google.co.kr/url?sa=i&amp;url=https%3A%2F%2Fprograms.sbs.co.kr%2Fsbsgolf%2Fjapangolftour%2Fclip%2F59501%2F22000331527&amp;psig=AOvVaw0dJWJOr2C6_uMnLBupMcWb&amp;ust=1588560397593000&amp;source=images&amp;cd=vfe&amp;ved=0CAIQjRxqFwoTCLj84-TWlukCFQAAAAAdAAAAABAL" TargetMode="External"/><Relationship Id="rId2" Type="http://schemas.openxmlformats.org/officeDocument/2006/relationships/hyperlink" Target="https://www.google.co.kr/url?sa=i&amp;url=https%3A%2F%2Fmatcha-jp.com%2Fko%2F1333&amp;psig=AOvVaw2zRpJ9hfXad_MAaMyb3elg&amp;ust=1588560669469000&amp;source=images&amp;cd=vfe&amp;ved=0CAIQjRxqFwoTCMiNjenXlukCFQAAAAAdAAAAABA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.kr/url?sa=i&amp;url=https%3A%2F%2Fblog.sknetworks.co.kr%2F2195%2F&amp;psig=AOvVaw2_gzzLKEc_UcV7xD6s8XYT&amp;ust=1588557253662000&amp;source=images&amp;cd=vfe&amp;ved=0CAIQjRxqFwoTCNjo9rHLlukCFQAAAAAdAAAAABAK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s://www.google.co.kr/url?sa=i&amp;url=https%3A%2F%2Flivejapan.com%2Fko%2Fin-tokyo%2Fin-pref-tokyo%2Fin-shibuya%2Farticle-a0002793%2F&amp;psig=AOvVaw3BmjqsJUmS4a_AwJiSEopl&amp;ust=1588560290512000&amp;source=images&amp;cd=vfe&amp;ved=0CAIQjRxqFwoTCLiy7rHWlukCFQAAAAAdAAAAABAD" TargetMode="External"/><Relationship Id="rId4" Type="http://schemas.openxmlformats.org/officeDocument/2006/relationships/hyperlink" Target="https://www.google.co.kr/url?sa=i&amp;url=https%3A%2F%2Fwallhere.com%2Fko%2Fwallpaper%2F792261&amp;psig=AOvVaw24SG4GYBPDtNghwxP_tAk5&amp;ust=1588558640291000&amp;source=images&amp;cd=vfe&amp;ved=0CAIQjRxqFwoTCJCqgMXQlukCFQAAAAAdAAAAABAD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url=https%3A%2F%2Fwallhere.com%2Fko%2Fwallpaper%2F792261&amp;psig=AOvVaw2Te5ZUERWicZTHy11tkP4s&amp;ust=1588561236441000&amp;source=images&amp;cd=vfe&amp;ved=0CAIQjRxqFwoTCPD85PnZlukCFQAAAAAdAAAAABA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kr/url?sa=i&amp;url=http%3A%2F%2Fm.blog.naver.com%2Fwndgk3457%2F221205006396&amp;psig=AOvVaw0EvrOP5wjOwIKjQQRt0z26&amp;ust=1588561928551000&amp;source=images&amp;cd=vfe&amp;ved=0CAIQjRxqFwoTCICCtMPclukCFQAAAAAdAAAAABAD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kr/url?sa=i&amp;url=http%3A%2F%2Furban.seoul.go.kr%2F4DUPIS%2Fsub1%2Fsub1_1_2.jsp&amp;psig=AOvVaw0S3mKJT10-SM2Lvsxp2uHc&amp;ust=1588563627321000&amp;source=images&amp;cd=vfe&amp;ved=0CAIQjRxqFwoTCMji3unilukCFQAAAAAdAAAAABA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.kr/url?sa=i&amp;url=https%3A%2F%2F1boon.kakao.com%2Fgilbut%2F5c247c596a8e51000179f290&amp;psig=AOvVaw0rtL4C1C_xkRacosO9zBi2&amp;ust=1588566580135000&amp;source=images&amp;cd=vfe&amp;ved=0CAIQjRxqFwoTCPC-xertlukCFQAAAAAdAAAAABAD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kr/url?sa=i&amp;url=https%3A%2F%2Fjapantravel.navitime.com%2Fko%2Farea%2Fjp%2Fguide%2FNTJtrv0599-ko%2F&amp;psig=AOvVaw3jJDneg514bSGWiLOlZLG4&amp;ust=1588566655917000&amp;source=images&amp;cd=vfe&amp;ved=0CAIQjRxqFwoTCMimmo_ulukCFQAAAAAdAAAAABAD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62F92D2-E117-4997-B589-124BD3CF0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75" y="2782231"/>
            <a:ext cx="5095875" cy="913067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일본의 관광자원</a:t>
            </a:r>
            <a:endParaRPr lang="ko-KR" altLang="en-US" sz="4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70D9FF9-5CBE-4534-A9A9-19A7797C0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21*019*2</a:t>
            </a:r>
          </a:p>
          <a:p>
            <a:r>
              <a:rPr lang="ko-KR" altLang="en-US" dirty="0" smtClean="0"/>
              <a:t>일본어 일본학과 김</a:t>
            </a:r>
            <a:r>
              <a:rPr lang="ko-KR" altLang="en-US" dirty="0"/>
              <a:t>세</a:t>
            </a:r>
            <a:r>
              <a:rPr lang="ko-KR" altLang="en-US" dirty="0" smtClean="0"/>
              <a:t>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43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 </a:t>
            </a:r>
            <a:r>
              <a:rPr lang="en-US" altLang="ko-KR" dirty="0" smtClean="0"/>
              <a:t>-</a:t>
            </a:r>
            <a:r>
              <a:rPr lang="ko-KR" altLang="en-US" dirty="0" smtClean="0"/>
              <a:t>자연</a:t>
            </a:r>
            <a:r>
              <a:rPr lang="ko-KR" altLang="en-US" dirty="0"/>
              <a:t>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-1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90" name="Picture 2" descr="후지산 완벽 가이드] 후지산에서 절경을 만끽하자! 이동 방법, 등산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2675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362199" y="2009775"/>
            <a:ext cx="2667001" cy="5524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후지산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9497" y="1254125"/>
            <a:ext cx="44100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후지산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富士山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일본의 </a:t>
            </a:r>
            <a:r>
              <a:rPr lang="ko-KR" altLang="en-US" sz="2000" dirty="0" err="1"/>
              <a:t>혼슈</a:t>
            </a:r>
            <a:r>
              <a:rPr lang="ko-KR" altLang="en-US" sz="2000" dirty="0"/>
              <a:t> 중앙부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시즈오카현</a:t>
            </a:r>
            <a:r>
              <a:rPr lang="en-US" altLang="ko-KR" sz="2000" dirty="0"/>
              <a:t>(</a:t>
            </a:r>
            <a:r>
              <a:rPr lang="ko-KR" altLang="en-US" sz="2000" dirty="0" err="1"/>
              <a:t>후지노미야시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스소노시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후지시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고텐바시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슨토군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오야마정</a:t>
            </a:r>
            <a:r>
              <a:rPr lang="en-US" altLang="ko-KR" sz="2000" dirty="0"/>
              <a:t>)</a:t>
            </a:r>
            <a:r>
              <a:rPr lang="ko-KR" altLang="en-US" sz="2000" dirty="0"/>
              <a:t>과 </a:t>
            </a:r>
            <a:r>
              <a:rPr lang="ko-KR" altLang="en-US" sz="2000" dirty="0" err="1"/>
              <a:t>야마나시현</a:t>
            </a:r>
            <a:r>
              <a:rPr lang="en-US" altLang="ko-KR" sz="2000" dirty="0"/>
              <a:t>(</a:t>
            </a:r>
            <a:r>
              <a:rPr lang="ko-KR" altLang="en-US" sz="2000" dirty="0" err="1"/>
              <a:t>후지요시다시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미나미쓰루군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나루사와촌</a:t>
            </a:r>
            <a:r>
              <a:rPr lang="en-US" altLang="ko-KR" sz="2000" dirty="0"/>
              <a:t>)</a:t>
            </a:r>
            <a:r>
              <a:rPr lang="ko-KR" altLang="en-US" sz="2000" dirty="0"/>
              <a:t>의 경계에 있는 </a:t>
            </a:r>
            <a:r>
              <a:rPr lang="ko-KR" altLang="en-US" sz="2000" dirty="0" smtClean="0"/>
              <a:t>휴화산</a:t>
            </a:r>
            <a:r>
              <a:rPr lang="en-US" altLang="ko-KR" sz="2000" dirty="0" smtClean="0"/>
              <a:t> 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해발 </a:t>
            </a:r>
            <a:r>
              <a:rPr lang="en-US" altLang="ko-KR" sz="2000" dirty="0"/>
              <a:t>3,776m</a:t>
            </a:r>
            <a:r>
              <a:rPr lang="ko-KR" altLang="en-US" sz="2000" dirty="0"/>
              <a:t>로 일본에서 제일 높은 </a:t>
            </a:r>
            <a:r>
              <a:rPr lang="ko-KR" altLang="en-US" sz="2000" dirty="0" smtClean="0"/>
              <a:t>산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2013</a:t>
            </a:r>
            <a:r>
              <a:rPr lang="ko-KR" altLang="en-US" sz="2000" dirty="0"/>
              <a:t>년 </a:t>
            </a:r>
            <a:r>
              <a:rPr lang="en-US" altLang="ko-KR" sz="2000" dirty="0"/>
              <a:t>6</a:t>
            </a:r>
            <a:r>
              <a:rPr lang="ko-KR" altLang="en-US" sz="2000" dirty="0"/>
              <a:t>월 </a:t>
            </a:r>
            <a:r>
              <a:rPr lang="en-US" altLang="ko-KR" sz="2000" dirty="0"/>
              <a:t>22</a:t>
            </a:r>
            <a:r>
              <a:rPr lang="ko-KR" altLang="en-US" sz="2000" dirty="0"/>
              <a:t>일 제</a:t>
            </a:r>
            <a:r>
              <a:rPr lang="en-US" altLang="ko-KR" sz="2000" dirty="0"/>
              <a:t>37</a:t>
            </a:r>
            <a:r>
              <a:rPr lang="ko-KR" altLang="en-US" sz="2000" dirty="0"/>
              <a:t>차 세계유산 위원회 회의에서 </a:t>
            </a:r>
            <a:r>
              <a:rPr lang="ko-KR" altLang="en-US" sz="2000" dirty="0" err="1"/>
              <a:t>후지산</a:t>
            </a:r>
            <a:r>
              <a:rPr lang="en-US" altLang="ko-KR" sz="2000" dirty="0"/>
              <a:t>: </a:t>
            </a:r>
            <a:r>
              <a:rPr lang="ko-KR" altLang="en-US" sz="2000" dirty="0"/>
              <a:t>신앙의 대상이자 예술의 원천 이름으로 세계문화유산에 </a:t>
            </a:r>
            <a:r>
              <a:rPr lang="ko-KR" altLang="en-US" sz="2000" dirty="0" smtClean="0"/>
              <a:t>지정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90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705" y="555591"/>
            <a:ext cx="5341320" cy="616017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관광 자원의 예시</a:t>
            </a:r>
            <a:r>
              <a:rPr lang="en-US" altLang="ko-KR" sz="3200" dirty="0" smtClean="0"/>
              <a:t>–</a:t>
            </a:r>
            <a:r>
              <a:rPr lang="ko-KR" altLang="en-US" sz="3200" dirty="0" smtClean="0"/>
              <a:t>역사</a:t>
            </a:r>
            <a:r>
              <a:rPr lang="ko-KR" altLang="en-US" sz="3200" dirty="0" smtClean="0"/>
              <a:t>적 </a:t>
            </a:r>
            <a:r>
              <a:rPr lang="en-US" altLang="ko-KR" sz="3200" dirty="0" smtClean="0"/>
              <a:t>1 </a:t>
            </a:r>
            <a:endParaRPr lang="ko-KR" altLang="en-US" sz="32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-2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68" name="Picture 4" descr="세계유산 히메지성(姫路城) 주변 산책법 | 관광 | 고베, 히메지, 한신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988466"/>
            <a:ext cx="6229350" cy="42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838326" y="1674021"/>
            <a:ext cx="2933700" cy="4810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히메지성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6126" y="1817016"/>
            <a:ext cx="4667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 전쟁이나 </a:t>
            </a:r>
            <a:r>
              <a:rPr lang="ko-KR" altLang="en-US" sz="2000" dirty="0"/>
              <a:t>지진</a:t>
            </a:r>
            <a:r>
              <a:rPr lang="en-US" altLang="ko-KR" sz="2000" dirty="0"/>
              <a:t>, </a:t>
            </a:r>
            <a:r>
              <a:rPr lang="ko-KR" altLang="en-US" sz="2000" dirty="0"/>
              <a:t>화재로 파괴된 적이 없어 원래의 모습을 그대로 </a:t>
            </a:r>
            <a:r>
              <a:rPr lang="ko-KR" altLang="en-US" sz="2000" dirty="0" smtClean="0"/>
              <a:t>유지하는 중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국보와 </a:t>
            </a:r>
            <a:r>
              <a:rPr lang="ko-KR" altLang="en-US" sz="2000" dirty="0"/>
              <a:t>유네스코 세계문화유산으로 </a:t>
            </a:r>
            <a:r>
              <a:rPr lang="ko-KR" altLang="en-US" sz="2000" dirty="0" smtClean="0"/>
              <a:t>지정됨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일본을 </a:t>
            </a:r>
            <a:r>
              <a:rPr lang="ko-KR" altLang="en-US" sz="2000" dirty="0"/>
              <a:t>통틀어 가장 잘 보존된 </a:t>
            </a:r>
            <a:r>
              <a:rPr lang="ko-KR" altLang="en-US" sz="2000" dirty="0" smtClean="0"/>
              <a:t>성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/>
              <a:t> </a:t>
            </a:r>
            <a:endParaRPr lang="en-US" altLang="ko-KR" sz="2000" dirty="0" smtClean="0"/>
          </a:p>
          <a:p>
            <a:r>
              <a:rPr lang="en-US" altLang="ko-KR" sz="2000" dirty="0" smtClean="0"/>
              <a:t> 1930</a:t>
            </a:r>
            <a:r>
              <a:rPr lang="ko-KR" altLang="en-US" sz="2000" dirty="0"/>
              <a:t>년대 초반에 </a:t>
            </a:r>
            <a:r>
              <a:rPr lang="ko-KR" altLang="en-US" sz="2000" dirty="0" smtClean="0"/>
              <a:t>국보로 지정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90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 </a:t>
            </a:r>
            <a:r>
              <a:rPr lang="en-US" altLang="ko-KR" dirty="0" smtClean="0"/>
              <a:t>-</a:t>
            </a:r>
            <a:r>
              <a:rPr lang="ko-KR" altLang="en-US" dirty="0" smtClean="0"/>
              <a:t>역사</a:t>
            </a:r>
            <a:r>
              <a:rPr lang="ko-KR" altLang="en-US" dirty="0" smtClean="0"/>
              <a:t>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-2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 descr="일본 / 나라] 나라(이카루가) 호류지 : 네이버 블로그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/>
        </p:blipFill>
        <p:spPr bwMode="auto">
          <a:xfrm>
            <a:off x="752475" y="2305050"/>
            <a:ext cx="5787138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2028826" y="1969294"/>
            <a:ext cx="2933700" cy="4810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호류지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05625" y="1646009"/>
            <a:ext cx="4486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쇼토쿠</a:t>
            </a:r>
            <a:r>
              <a:rPr lang="ko-KR" altLang="en-US" sz="2000" dirty="0"/>
              <a:t> 태자</a:t>
            </a:r>
            <a:r>
              <a:rPr lang="en-US" altLang="ko-KR" sz="2000" dirty="0"/>
              <a:t>(574-622)</a:t>
            </a:r>
            <a:r>
              <a:rPr lang="ko-KR" altLang="en-US" sz="2000" dirty="0"/>
              <a:t>가 세운 </a:t>
            </a:r>
            <a:r>
              <a:rPr lang="ko-KR" altLang="en-US" sz="2000" dirty="0" smtClean="0"/>
              <a:t>사찰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현존하는 </a:t>
            </a:r>
            <a:r>
              <a:rPr lang="ko-KR" altLang="en-US" sz="2000" dirty="0"/>
              <a:t>목조 건축물 중 세계에서 가장 오래된 </a:t>
            </a:r>
            <a:r>
              <a:rPr lang="ko-KR" altLang="en-US" sz="2000" dirty="0" smtClean="0"/>
              <a:t>건물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1,300</a:t>
            </a:r>
            <a:r>
              <a:rPr lang="ko-KR" altLang="en-US" sz="2000" dirty="0"/>
              <a:t>년이 </a:t>
            </a:r>
            <a:r>
              <a:rPr lang="ko-KR" altLang="en-US" sz="2000" dirty="0" smtClean="0"/>
              <a:t>된 목조 </a:t>
            </a:r>
            <a:r>
              <a:rPr lang="ko-KR" altLang="en-US" sz="2000" i="1" dirty="0"/>
              <a:t>콘도</a:t>
            </a:r>
            <a:r>
              <a:rPr lang="en-US" altLang="ko-KR" sz="2000" dirty="0"/>
              <a:t>(</a:t>
            </a:r>
            <a:r>
              <a:rPr lang="ko-KR" altLang="en-US" sz="2000" dirty="0"/>
              <a:t>본당</a:t>
            </a:r>
            <a:r>
              <a:rPr lang="en-US" altLang="ko-KR" sz="2000" dirty="0"/>
              <a:t>), 5</a:t>
            </a:r>
            <a:r>
              <a:rPr lang="ko-KR" altLang="en-US" sz="2000" dirty="0"/>
              <a:t>층 탑을 비롯해 귀중한 불화와 </a:t>
            </a:r>
            <a:r>
              <a:rPr lang="ko-KR" altLang="en-US" sz="2000" dirty="0" smtClean="0"/>
              <a:t>불상이 있음 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일본 </a:t>
            </a:r>
            <a:r>
              <a:rPr lang="ko-KR" altLang="en-US" sz="2000" dirty="0"/>
              <a:t>최초로 유네스코 세계문화유산에 지정된 곳</a:t>
            </a: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13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 </a:t>
            </a:r>
            <a:r>
              <a:rPr lang="en-US" altLang="ko-KR" dirty="0" smtClean="0"/>
              <a:t>-</a:t>
            </a:r>
            <a:r>
              <a:rPr lang="ko-KR" altLang="en-US" dirty="0" smtClean="0"/>
              <a:t>역사</a:t>
            </a:r>
            <a:r>
              <a:rPr lang="ko-KR" altLang="en-US" dirty="0" smtClean="0"/>
              <a:t>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-2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18" name="Picture 2" descr="일본여행 토막상식] 이나리 신사 | MATCHA -일본 여행 웹 매거진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399"/>
            <a:ext cx="569595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333625" y="2128836"/>
            <a:ext cx="2400300" cy="619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이나리 신사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5100" y="1628775"/>
            <a:ext cx="5448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후시미</a:t>
            </a:r>
            <a:r>
              <a:rPr lang="ko-KR" altLang="en-US" sz="2000" dirty="0"/>
              <a:t> 이나리 신사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伏見稲荷神社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일본 </a:t>
            </a:r>
            <a:r>
              <a:rPr lang="ko-KR" altLang="en-US" sz="2000" dirty="0" err="1"/>
              <a:t>교토부에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있음 </a:t>
            </a:r>
            <a:r>
              <a:rPr lang="en-US" altLang="ko-KR" sz="2000" dirty="0" smtClean="0"/>
              <a:t>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매년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일이 되면 많은 사람들이 모인다</a:t>
            </a:r>
            <a:r>
              <a:rPr lang="en-US" altLang="ko-KR" sz="2000" dirty="0"/>
              <a:t>. 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/>
              <a:t>일본전역에 </a:t>
            </a:r>
            <a:r>
              <a:rPr lang="en-US" altLang="ko-KR" sz="2000" dirty="0"/>
              <a:t>3</a:t>
            </a:r>
            <a:r>
              <a:rPr lang="ko-KR" altLang="en-US" sz="2000" dirty="0"/>
              <a:t>만개 정도 있는 </a:t>
            </a:r>
            <a:r>
              <a:rPr lang="ko-KR" altLang="en-US" sz="2000" dirty="0" err="1"/>
              <a:t>이나리신사의</a:t>
            </a:r>
            <a:r>
              <a:rPr lang="ko-KR" altLang="en-US" sz="2000" dirty="0"/>
              <a:t> 본점으로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이나리신을</a:t>
            </a:r>
            <a:r>
              <a:rPr lang="ko-KR" altLang="en-US" sz="2000" dirty="0"/>
              <a:t> 섬기고 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이나리 </a:t>
            </a:r>
            <a:r>
              <a:rPr lang="ko-KR" altLang="en-US" sz="2000" dirty="0" err="1"/>
              <a:t>오카미의</a:t>
            </a:r>
            <a:r>
              <a:rPr lang="ko-KR" altLang="en-US" sz="2000" dirty="0"/>
              <a:t> 사자가 여우인데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이때문에</a:t>
            </a:r>
            <a:r>
              <a:rPr lang="ko-KR" altLang="en-US" sz="2000" dirty="0"/>
              <a:t> 여우신사라고도 </a:t>
            </a:r>
            <a:r>
              <a:rPr lang="ko-KR" altLang="en-US" sz="2000" dirty="0" smtClean="0"/>
              <a:t>불림</a:t>
            </a:r>
            <a:endParaRPr lang="en-US" altLang="ko-KR" sz="2000" dirty="0"/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9713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05" y="543489"/>
            <a:ext cx="5074619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도시적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-3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긴자 거리 / 도쿄 관광 공식 사이트GO TOKY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59000"/>
            <a:ext cx="6153150" cy="41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476500" y="1857375"/>
            <a:ext cx="3505200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도쿄 </a:t>
            </a:r>
            <a:r>
              <a:rPr lang="ko-KR" altLang="en-US" dirty="0" err="1" smtClean="0"/>
              <a:t>긴자</a:t>
            </a:r>
            <a:r>
              <a:rPr lang="ko-KR" altLang="en-US" dirty="0" smtClean="0"/>
              <a:t> 지역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39050" y="2167215"/>
            <a:ext cx="3924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 1612</a:t>
            </a:r>
            <a:r>
              <a:rPr lang="ko-KR" altLang="en-US" sz="2000" dirty="0"/>
              <a:t>년에 발행된 은화의 이름을 </a:t>
            </a:r>
            <a:r>
              <a:rPr lang="ko-KR" altLang="en-US" sz="2000" dirty="0" smtClean="0"/>
              <a:t>땀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 화려하고 </a:t>
            </a:r>
            <a:r>
              <a:rPr lang="ko-KR" altLang="en-US" sz="2000" dirty="0"/>
              <a:t>호화로운 쇼핑 </a:t>
            </a:r>
            <a:r>
              <a:rPr lang="ko-KR" altLang="en-US" sz="2000" dirty="0" smtClean="0"/>
              <a:t>지역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ko-KR" altLang="en-US" sz="2000" dirty="0" smtClean="0"/>
              <a:t>많은 </a:t>
            </a:r>
            <a:r>
              <a:rPr lang="ko-KR" altLang="en-US" sz="2000" dirty="0"/>
              <a:t>일본 전통극 공연장과 세계 최초의 캡슐 아파트가 </a:t>
            </a:r>
            <a:r>
              <a:rPr lang="ko-KR" altLang="en-US" sz="2000" dirty="0" smtClean="0"/>
              <a:t>자리함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길을 </a:t>
            </a:r>
            <a:r>
              <a:rPr lang="ko-KR" altLang="en-US" sz="2000" dirty="0"/>
              <a:t>따라서는 수많은 </a:t>
            </a:r>
            <a:r>
              <a:rPr lang="ko-KR" altLang="en-US" sz="2000" dirty="0" smtClean="0"/>
              <a:t>상점이 위치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79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543489"/>
            <a:ext cx="5057775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-</a:t>
            </a:r>
            <a:r>
              <a:rPr lang="ko-KR" altLang="en-US" dirty="0" smtClean="0"/>
              <a:t>도시적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-3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0" name="Picture 2" descr="네즈 미술관 / 도쿄 관광 공식 사이트GO TOKY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679"/>
            <a:ext cx="5114925" cy="40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166937" y="2041749"/>
            <a:ext cx="3328988" cy="4898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네즈</a:t>
            </a:r>
            <a:r>
              <a:rPr lang="ko-KR" altLang="en-US" dirty="0" smtClean="0"/>
              <a:t> 미술관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8924" y="2292000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 일본 동양 고미술 박물관으로 일본식으로 만들어짐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특히 정원은 일본식 건축과 일본 정원을 제대로 느낄 수 있어 유명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일본 내에서도 스트레스 치유 명소로 유명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80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55" y="543489"/>
            <a:ext cx="5093669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-</a:t>
            </a:r>
            <a:r>
              <a:rPr lang="ko-KR" altLang="en-US" dirty="0" smtClean="0"/>
              <a:t>도시적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-3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46" name="Picture 2" descr="아키하바라 철저해부 – 볼거리, 관광, 쇼핑, 놀이로 갈만한 추천장소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105025"/>
            <a:ext cx="5689600" cy="40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103437" y="1814511"/>
            <a:ext cx="3286125" cy="523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아키하바라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00819" y="1252536"/>
            <a:ext cx="5286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아키하바라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秋葉原</a:t>
            </a:r>
            <a:r>
              <a:rPr lang="ko-KR" altLang="en-US" sz="2000" dirty="0"/>
              <a:t>あきはばら</a:t>
            </a:r>
            <a:r>
              <a:rPr lang="en-US" altLang="ko-KR" sz="2000" dirty="0"/>
              <a:t>)</a:t>
            </a:r>
            <a:r>
              <a:rPr lang="ko-KR" altLang="en-US" sz="2000" dirty="0"/>
              <a:t>는 일본 도쿄도 </a:t>
            </a:r>
            <a:r>
              <a:rPr lang="ko-KR" altLang="en-US" sz="2000" dirty="0" err="1"/>
              <a:t>지요다구의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아키하바라</a:t>
            </a:r>
            <a:r>
              <a:rPr lang="ko-KR" altLang="en-US" sz="2000" dirty="0"/>
              <a:t> 역 주변을 지칭하는 </a:t>
            </a:r>
            <a:r>
              <a:rPr lang="ko-KR" altLang="en-US" sz="2000" dirty="0" smtClean="0"/>
              <a:t>지명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제</a:t>
            </a:r>
            <a:r>
              <a:rPr lang="en-US" altLang="ko-KR" sz="2000" dirty="0"/>
              <a:t>2</a:t>
            </a:r>
            <a:r>
              <a:rPr lang="ko-KR" altLang="en-US" sz="2000" dirty="0"/>
              <a:t>차 세계 대전 전후 가전제품 상점 및 암시장의 발달로 </a:t>
            </a:r>
            <a:r>
              <a:rPr lang="ko-KR" altLang="en-US" sz="2000" dirty="0" smtClean="0"/>
              <a:t>형성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서울특별시의 </a:t>
            </a:r>
            <a:r>
              <a:rPr lang="ko-KR" altLang="en-US" sz="2000" dirty="0"/>
              <a:t>용산전자상가</a:t>
            </a:r>
            <a:r>
              <a:rPr lang="en-US" altLang="ko-KR" sz="2000" dirty="0"/>
              <a:t>, </a:t>
            </a:r>
            <a:r>
              <a:rPr lang="ko-KR" altLang="en-US" sz="2000" dirty="0"/>
              <a:t>종로구의 세운상가</a:t>
            </a:r>
            <a:r>
              <a:rPr lang="en-US" altLang="ko-KR" sz="2000" dirty="0"/>
              <a:t>, </a:t>
            </a:r>
            <a:r>
              <a:rPr lang="ko-KR" altLang="en-US" sz="2000" dirty="0"/>
              <a:t>낙원상가를 합쳐 </a:t>
            </a:r>
            <a:r>
              <a:rPr lang="ko-KR" altLang="en-US" sz="2000" dirty="0" smtClean="0"/>
              <a:t>놓은 것 보다 큼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비디오 </a:t>
            </a:r>
            <a:r>
              <a:rPr lang="ko-KR" altLang="en-US" sz="2000" dirty="0"/>
              <a:t>게임과 애니메이션 붐이 일어난 이후 애니메이션 상점과 취미 상점 등이 대거 밀집한 지역으로도 </a:t>
            </a:r>
            <a:r>
              <a:rPr lang="ko-KR" altLang="en-US" sz="2000" dirty="0" smtClean="0"/>
              <a:t>유명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6980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981" y="543489"/>
            <a:ext cx="5046044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도시적 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-3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362" name="Picture 2" descr="요코하마 미나토미라이21] 빛나는 보석처럼 아름다운 경관! 야경 명소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349500"/>
            <a:ext cx="682531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762125" y="1968500"/>
            <a:ext cx="333375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미나토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미라이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05699" y="1063625"/>
            <a:ext cx="42005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/>
              <a:t>높은 </a:t>
            </a:r>
            <a:r>
              <a:rPr lang="ko-KR" altLang="en-US" sz="2200" dirty="0"/>
              <a:t>발전 수준을 자랑하는 요코하마의 해변 </a:t>
            </a:r>
            <a:r>
              <a:rPr lang="ko-KR" altLang="en-US" sz="2200" dirty="0" smtClean="0"/>
              <a:t>도시</a:t>
            </a:r>
            <a:endParaRPr lang="en-US" altLang="ko-KR" sz="2200" dirty="0" smtClean="0"/>
          </a:p>
          <a:p>
            <a:endParaRPr lang="en-US" altLang="ko-KR" sz="2200" dirty="0"/>
          </a:p>
          <a:p>
            <a:r>
              <a:rPr lang="en-US" altLang="ko-KR" sz="2200" dirty="0" smtClean="0"/>
              <a:t>'</a:t>
            </a:r>
            <a:r>
              <a:rPr lang="ko-KR" altLang="en-US" sz="2200" dirty="0"/>
              <a:t>미래의 항구</a:t>
            </a:r>
            <a:r>
              <a:rPr lang="en-US" altLang="ko-KR" sz="2200" dirty="0"/>
              <a:t>'</a:t>
            </a:r>
            <a:r>
              <a:rPr lang="ko-KR" altLang="en-US" sz="2200" dirty="0"/>
              <a:t>라는 뜻의 </a:t>
            </a:r>
            <a:r>
              <a:rPr lang="ko-KR" altLang="en-US" sz="2200" dirty="0" err="1"/>
              <a:t>미나토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미라이</a:t>
            </a:r>
            <a:r>
              <a:rPr lang="ko-KR" altLang="en-US" sz="2200" dirty="0"/>
              <a:t> </a:t>
            </a:r>
            <a:endParaRPr lang="en-US" altLang="ko-KR" sz="2200" dirty="0" smtClean="0"/>
          </a:p>
          <a:p>
            <a:endParaRPr lang="en-US" altLang="ko-KR" sz="2200" dirty="0"/>
          </a:p>
          <a:p>
            <a:r>
              <a:rPr lang="ko-KR" altLang="en-US" sz="2200" dirty="0" smtClean="0"/>
              <a:t>일본에서 </a:t>
            </a:r>
            <a:r>
              <a:rPr lang="ko-KR" altLang="en-US" sz="2200" dirty="0"/>
              <a:t>가장 높은 건물 중 하나인 </a:t>
            </a:r>
            <a:r>
              <a:rPr lang="en-US" altLang="ko-KR" sz="2200" dirty="0"/>
              <a:t>296m </a:t>
            </a:r>
            <a:r>
              <a:rPr lang="ko-KR" altLang="en-US" sz="2200" dirty="0"/>
              <a:t>높이의 </a:t>
            </a:r>
            <a:r>
              <a:rPr lang="ko-KR" altLang="en-US" sz="2200" dirty="0" err="1"/>
              <a:t>랜드마크</a:t>
            </a:r>
            <a:r>
              <a:rPr lang="ko-KR" altLang="en-US" sz="2200" dirty="0"/>
              <a:t> 타워를 비롯해 초현대적인 디자인의 </a:t>
            </a:r>
            <a:r>
              <a:rPr lang="ko-KR" altLang="en-US" sz="2200" dirty="0" smtClean="0"/>
              <a:t>건물이 위치</a:t>
            </a:r>
            <a:r>
              <a:rPr lang="en-US" altLang="ko-KR" sz="2200" dirty="0" smtClean="0"/>
              <a:t> </a:t>
            </a:r>
          </a:p>
          <a:p>
            <a:endParaRPr lang="en-US" altLang="ko-KR" sz="2200" dirty="0"/>
          </a:p>
          <a:p>
            <a:r>
              <a:rPr lang="ko-KR" altLang="en-US" sz="2200" dirty="0" smtClean="0"/>
              <a:t>도시 </a:t>
            </a:r>
            <a:r>
              <a:rPr lang="ko-KR" altLang="en-US" sz="2200" dirty="0"/>
              <a:t>곳곳에 자리한 쇼핑센터</a:t>
            </a:r>
            <a:r>
              <a:rPr lang="en-US" altLang="ko-KR" sz="2200" dirty="0"/>
              <a:t>, </a:t>
            </a:r>
            <a:r>
              <a:rPr lang="ko-KR" altLang="en-US" sz="2200" dirty="0"/>
              <a:t>호텔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컨벤션</a:t>
            </a:r>
            <a:r>
              <a:rPr lang="ko-KR" altLang="en-US" sz="2200" dirty="0"/>
              <a:t> 센터</a:t>
            </a:r>
            <a:r>
              <a:rPr lang="en-US" altLang="ko-KR" sz="2200" dirty="0"/>
              <a:t>, </a:t>
            </a:r>
            <a:r>
              <a:rPr lang="ko-KR" altLang="en-US" sz="2200" dirty="0"/>
              <a:t>놀이공원</a:t>
            </a:r>
            <a:r>
              <a:rPr lang="en-US" altLang="ko-KR" sz="2200" dirty="0"/>
              <a:t>, </a:t>
            </a:r>
            <a:r>
              <a:rPr lang="ko-KR" altLang="en-US" sz="2200" dirty="0"/>
              <a:t>박물관</a:t>
            </a:r>
            <a:r>
              <a:rPr lang="en-US" altLang="ko-KR" sz="2200" dirty="0"/>
              <a:t>, </a:t>
            </a:r>
            <a:r>
              <a:rPr lang="ko-KR" altLang="en-US" sz="2200" dirty="0"/>
              <a:t>온천 등의 휴식 센터까지 다양한 여가 및 편의 </a:t>
            </a:r>
            <a:r>
              <a:rPr lang="ko-KR" altLang="en-US" sz="2200" dirty="0" smtClean="0"/>
              <a:t>시설 존재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2390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폭발 1 4"/>
          <p:cNvSpPr/>
          <p:nvPr/>
        </p:nvSpPr>
        <p:spPr>
          <a:xfrm>
            <a:off x="5334000" y="1085850"/>
            <a:ext cx="3552825" cy="36480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발표자의 생각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04</a:t>
            </a:r>
            <a:endParaRPr lang="ko-KR" altLang="en-US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Litebulb"/>
          <p:cNvSpPr>
            <a:spLocks noEditPoints="1" noChangeArrowheads="1"/>
          </p:cNvSpPr>
          <p:nvPr/>
        </p:nvSpPr>
        <p:spPr bwMode="auto">
          <a:xfrm rot="804646">
            <a:off x="5423059" y="2574372"/>
            <a:ext cx="2263472" cy="321203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387" name="Picture 3" descr="C:\Users\Administrator\AppData\Local\Microsoft\Windows\Temporary Internet Files\Content.IE5\N82YRRCW\icon-1243666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2733675"/>
            <a:ext cx="356362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00</a:t>
            </a:r>
            <a:endParaRPr lang="ko-KR" altLang="en-US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33525" y="1743075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https://kr.hotels.com/go/japan/best-japan-things-to-do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3525" y="2762250"/>
            <a:ext cx="501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https://www.kcti.re.kr/web/user/main.do;jsessionid=D2C89311D1C7B83FD3D2B7F9A30BDB19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8300" y="4171950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https://travelblog.expedia.co.kr/11776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2DB6E099-8948-4046-B164-33469AE06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0" y="2058194"/>
            <a:ext cx="5226050" cy="3364706"/>
          </a:xfrm>
        </p:spPr>
        <p:txBody>
          <a:bodyPr/>
          <a:lstStyle/>
          <a:p>
            <a:r>
              <a:rPr lang="ko-KR" altLang="en-US" dirty="0" smtClean="0"/>
              <a:t>관광자원의 의미 및 정의</a:t>
            </a:r>
            <a:endParaRPr lang="en-US" altLang="ko-KR" dirty="0"/>
          </a:p>
          <a:p>
            <a:r>
              <a:rPr lang="ko-KR" altLang="en-US" dirty="0" smtClean="0"/>
              <a:t>일본 관광자원의 종류</a:t>
            </a:r>
            <a:endParaRPr lang="en-US" altLang="ko-KR" dirty="0"/>
          </a:p>
          <a:p>
            <a:r>
              <a:rPr lang="ko-KR" altLang="en-US" dirty="0" smtClean="0"/>
              <a:t>일본 관광자원의 예시</a:t>
            </a:r>
            <a:endParaRPr lang="en-US" altLang="ko-KR" dirty="0" smtClean="0"/>
          </a:p>
          <a:p>
            <a:r>
              <a:rPr lang="ko-KR" altLang="en-US" dirty="0" smtClean="0"/>
              <a:t>발표자의 생각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F2B55FB-D99E-4D0A-A709-5D2BEECD60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3725" y="844550"/>
            <a:ext cx="6032500" cy="95250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5DFF40D-D4DA-40D4-871A-1267F3579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0" y="2048668"/>
            <a:ext cx="806450" cy="3364707"/>
          </a:xfrm>
        </p:spPr>
        <p:txBody>
          <a:bodyPr/>
          <a:lstStyle/>
          <a:p>
            <a:r>
              <a:rPr lang="en-US" altLang="ko-KR" dirty="0"/>
              <a:t>01</a:t>
            </a:r>
          </a:p>
          <a:p>
            <a:r>
              <a:rPr lang="en-US" altLang="ko-KR" dirty="0"/>
              <a:t>02</a:t>
            </a:r>
          </a:p>
          <a:p>
            <a:r>
              <a:rPr lang="en-US" altLang="ko-KR" dirty="0" smtClean="0"/>
              <a:t>03</a:t>
            </a:r>
          </a:p>
          <a:p>
            <a:r>
              <a:rPr lang="en-US" altLang="ko-KR" dirty="0" smtClean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3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2895600" y="796925"/>
            <a:ext cx="6032500" cy="95250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99813" y="6288088"/>
            <a:ext cx="992187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45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관광자원의 의미 및 정의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971674" y="1820469"/>
            <a:ext cx="6476999" cy="959646"/>
          </a:xfrm>
          <a:prstGeom prst="roundRect">
            <a:avLst/>
          </a:prstGeom>
          <a:solidFill>
            <a:srgbClr val="F2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형체가 </a:t>
            </a:r>
            <a:r>
              <a:rPr lang="ko-KR" altLang="en-US" sz="2400" dirty="0" err="1" smtClean="0"/>
              <a:t>있는없든</a:t>
            </a:r>
            <a:r>
              <a:rPr lang="ko-KR" altLang="en-US" sz="2400" dirty="0" smtClean="0"/>
              <a:t> 인공물이든 자연물이든 관계 </a:t>
            </a:r>
            <a:r>
              <a:rPr lang="en-US" altLang="ko-KR" sz="2400" dirty="0" smtClean="0"/>
              <a:t>x</a:t>
            </a:r>
            <a:endParaRPr lang="ko-KR" altLang="en-US" sz="2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971675" y="3081337"/>
            <a:ext cx="6476999" cy="959646"/>
          </a:xfrm>
          <a:prstGeom prst="roundRect">
            <a:avLst/>
          </a:prstGeom>
          <a:solidFill>
            <a:srgbClr val="F2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관광객들을 모을 수 있는가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71675" y="4416026"/>
            <a:ext cx="6476999" cy="959646"/>
          </a:xfrm>
          <a:prstGeom prst="roundRect">
            <a:avLst/>
          </a:prstGeom>
          <a:solidFill>
            <a:srgbClr val="F2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관광 수입을 </a:t>
            </a:r>
            <a:r>
              <a:rPr lang="ko-KR" altLang="en-US" sz="2400" dirty="0" err="1" smtClean="0"/>
              <a:t>올릴수</a:t>
            </a:r>
            <a:r>
              <a:rPr lang="ko-KR" altLang="en-US" sz="2400" dirty="0" smtClean="0"/>
              <a:t> 있다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10" name="폭발 1 9"/>
          <p:cNvSpPr/>
          <p:nvPr/>
        </p:nvSpPr>
        <p:spPr>
          <a:xfrm rot="20762227">
            <a:off x="-280840" y="3805836"/>
            <a:ext cx="4031054" cy="313967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MingLiU-ExtB" pitchFamily="18" charset="-120"/>
              </a:rPr>
              <a:t>관광자</a:t>
            </a:r>
            <a:r>
              <a:rPr lang="ko-KR" altLang="en-US" sz="3200" b="1" dirty="0">
                <a:solidFill>
                  <a:srgbClr val="FF0000"/>
                </a:solidFill>
                <a:latin typeface="MingLiU-ExtB" pitchFamily="18" charset="-120"/>
              </a:rPr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2173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일본여행 토막상식] 이나리 신사 | MATCHA -일본 여행 웹 매거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96" y="4121016"/>
            <a:ext cx="2892600" cy="19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xmlns="" id="{428F3563-8186-46AC-AC73-D50A9636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관광자원</a:t>
            </a:r>
            <a:r>
              <a:rPr lang="ko-KR" altLang="en-US" dirty="0"/>
              <a:t>의</a:t>
            </a:r>
            <a:r>
              <a:rPr lang="ko-KR" altLang="en-US" dirty="0" smtClean="0"/>
              <a:t> </a:t>
            </a:r>
            <a:r>
              <a:rPr lang="ko-KR" altLang="en-US" dirty="0"/>
              <a:t>종류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xmlns="" id="{FA01696C-A143-4D2D-AFA2-2BB6AE900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9DB71CC-F6C8-4C24-9E28-E61C2349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7325" y="1634016"/>
            <a:ext cx="287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자연적 관광자원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자연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5327" y="1614966"/>
            <a:ext cx="28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역사적 관광자원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인문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00999" y="1620207"/>
            <a:ext cx="29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도시적 관광자원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인문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580539" y="2034066"/>
            <a:ext cx="3848584" cy="1944057"/>
            <a:chOff x="580539" y="2034066"/>
            <a:chExt cx="3848584" cy="1944057"/>
          </a:xfrm>
        </p:grpSpPr>
        <p:pic>
          <p:nvPicPr>
            <p:cNvPr id="1032" name="Picture 8" descr="배경 화면 : 일본, 경치, 후지산, 언덕, 호수, 반사, 하늘, 국립 공원 ...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39" y="2034066"/>
              <a:ext cx="3048972" cy="190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모서리가 둥근 직사각형 17"/>
            <p:cNvSpPr/>
            <p:nvPr/>
          </p:nvSpPr>
          <p:spPr>
            <a:xfrm>
              <a:off x="1181098" y="3416148"/>
              <a:ext cx="3248025" cy="5619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/>
                  </a:solidFill>
                </a:rPr>
                <a:t>자연경관 </a:t>
              </a:r>
              <a:r>
                <a:rPr lang="en-US" altLang="ko-KR" sz="20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2000" dirty="0" smtClean="0">
                  <a:solidFill>
                    <a:schemeClr val="tx1"/>
                  </a:solidFill>
                </a:rPr>
                <a:t>화산</a:t>
              </a:r>
              <a:r>
                <a:rPr lang="en-US" altLang="ko-KR" sz="20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000" dirty="0" smtClean="0">
                  <a:solidFill>
                    <a:schemeClr val="tx1"/>
                  </a:solidFill>
                </a:rPr>
                <a:t>해저 등</a:t>
              </a:r>
              <a:r>
                <a:rPr lang="en-US" altLang="ko-KR" sz="2000" dirty="0" smtClean="0">
                  <a:solidFill>
                    <a:schemeClr val="tx1"/>
                  </a:solidFill>
                </a:rPr>
                <a:t>)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일본 온천 여행 이야기 #1 하코네 온천마을 – SK네트웍스 블로그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143373"/>
            <a:ext cx="29718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모서리가 둥근 직사각형 28"/>
          <p:cNvSpPr/>
          <p:nvPr/>
        </p:nvSpPr>
        <p:spPr>
          <a:xfrm>
            <a:off x="890085" y="5681658"/>
            <a:ext cx="1924051" cy="561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solidFill>
                  <a:schemeClr val="tx1"/>
                </a:solidFill>
              </a:rPr>
              <a:t>온천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030" name="Picture 6" descr="일본 최고 아름다운 성 백로의 성 히메지성을 만나다 : 네이버 포스트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15" y="2015014"/>
            <a:ext cx="2859281" cy="1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4800387" y="3688092"/>
            <a:ext cx="2618618" cy="756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신</a:t>
            </a:r>
            <a:r>
              <a:rPr lang="ko-KR" altLang="en-US" sz="2000" dirty="0">
                <a:solidFill>
                  <a:schemeClr val="tx1"/>
                </a:solidFill>
              </a:rPr>
              <a:t>사</a:t>
            </a:r>
            <a:r>
              <a:rPr lang="en-US" altLang="ko-KR" sz="2000" dirty="0" smtClean="0">
                <a:solidFill>
                  <a:schemeClr val="tx1"/>
                </a:solidFill>
              </a:rPr>
              <a:t>,  </a:t>
            </a:r>
            <a:r>
              <a:rPr lang="ko-KR" altLang="en-US" sz="2000" dirty="0" smtClean="0">
                <a:solidFill>
                  <a:schemeClr val="tx1"/>
                </a:solidFill>
              </a:rPr>
              <a:t>성과 같은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역사적 건축물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신주쿠 토박이가 소개하는 관광지가 아닌 진짜 신주쿠는 어떤 곳 ...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55" y="1996203"/>
            <a:ext cx="2821516" cy="20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모서리가 둥근 직사각형 36"/>
          <p:cNvSpPr/>
          <p:nvPr/>
        </p:nvSpPr>
        <p:spPr>
          <a:xfrm>
            <a:off x="8677231" y="3771069"/>
            <a:ext cx="2228894" cy="483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번화가 및 쇼핑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1038" name="Picture 14" descr="JAPAN GOLF TOUR 일본 골프 투어 : [다시보기] JAPAN GOLF TOUR 일본 ...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4750" b="14225"/>
          <a:stretch/>
        </p:blipFill>
        <p:spPr bwMode="auto">
          <a:xfrm>
            <a:off x="8467681" y="4320899"/>
            <a:ext cx="2314620" cy="17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8000999" y="5768429"/>
            <a:ext cx="2257425" cy="561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골프와 같은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레져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종류 </a:t>
            </a:r>
            <a:r>
              <a:rPr lang="en-US" altLang="ko-KR" dirty="0" smtClean="0"/>
              <a:t>-</a:t>
            </a:r>
            <a:r>
              <a:rPr lang="ko-KR" altLang="en-US" dirty="0" smtClean="0"/>
              <a:t>자연적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02</a:t>
            </a:r>
            <a:r>
              <a:rPr lang="en-US" altLang="ko-KR" sz="4000" dirty="0" smtClean="0"/>
              <a:t>-1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20828" r="28250" b="9518"/>
          <a:stretch/>
        </p:blipFill>
        <p:spPr bwMode="auto">
          <a:xfrm>
            <a:off x="1143000" y="1566862"/>
            <a:ext cx="62769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72" name="Picture 24" descr="배경 화면 : 일본, 경치, 후지산, 언덕, 호수, 반사, 하늘, 국립 공원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7" y="1566862"/>
            <a:ext cx="3365500" cy="2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8414539" y="3383388"/>
            <a:ext cx="2030416" cy="561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화산 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후지산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3325" y="4219575"/>
            <a:ext cx="4257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많은 화산 및 아름다운 자연경관을 보유한 일본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많은 화산과 동시에 많은 온천도 보유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21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종류 </a:t>
            </a:r>
            <a:r>
              <a:rPr lang="en-US" altLang="ko-KR" dirty="0" smtClean="0"/>
              <a:t>-</a:t>
            </a:r>
            <a:r>
              <a:rPr lang="ko-KR" altLang="en-US" dirty="0" smtClean="0"/>
              <a:t>역</a:t>
            </a:r>
            <a:r>
              <a:rPr lang="ko-KR" altLang="en-US" dirty="0"/>
              <a:t>사</a:t>
            </a:r>
            <a:r>
              <a:rPr lang="ko-KR" altLang="en-US" dirty="0" smtClean="0"/>
              <a:t>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02</a:t>
            </a:r>
            <a:r>
              <a:rPr lang="en-US" altLang="ko-KR" sz="4000" dirty="0" smtClean="0"/>
              <a:t>-2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4" name="Picture 2" descr="일본 / 나라] 나라(이카루가) 호류지 : 네이버 블로그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/>
        </p:blipFill>
        <p:spPr bwMode="auto">
          <a:xfrm>
            <a:off x="685800" y="2219326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452562" y="4838702"/>
            <a:ext cx="3343275" cy="876300"/>
          </a:xfrm>
          <a:prstGeom prst="roundRect">
            <a:avLst>
              <a:gd name="adj" fmla="val 3611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예</a:t>
            </a:r>
            <a:r>
              <a:rPr lang="en-US" altLang="ko-KR" sz="2000" dirty="0" smtClean="0">
                <a:solidFill>
                  <a:schemeClr val="tx1"/>
                </a:solidFill>
              </a:rPr>
              <a:t>)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쇼토쿠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태자</a:t>
            </a:r>
            <a:r>
              <a:rPr lang="en-US" altLang="ko-KR" sz="2000" dirty="0">
                <a:solidFill>
                  <a:schemeClr val="tx1"/>
                </a:solidFill>
              </a:rPr>
              <a:t>(574-622)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세운 사찰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호류지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824536" y="1847852"/>
            <a:ext cx="5472114" cy="1256110"/>
            <a:chOff x="5824536" y="1847852"/>
            <a:chExt cx="5472114" cy="1256110"/>
          </a:xfrm>
        </p:grpSpPr>
        <p:sp>
          <p:nvSpPr>
            <p:cNvPr id="5" name="순서도: 종속 처리 4"/>
            <p:cNvSpPr/>
            <p:nvPr/>
          </p:nvSpPr>
          <p:spPr>
            <a:xfrm>
              <a:off x="5824536" y="1847852"/>
              <a:ext cx="5472114" cy="1256110"/>
            </a:xfrm>
            <a:prstGeom prst="flowChartPredefined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40089" y="2018706"/>
              <a:ext cx="42410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err="1"/>
                <a:t>교토</a:t>
              </a:r>
              <a:r>
                <a:rPr lang="en-US" altLang="ko-KR" sz="2000" dirty="0"/>
                <a:t>, </a:t>
              </a:r>
              <a:r>
                <a:rPr lang="ko-KR" altLang="en-US" sz="2000" dirty="0"/>
                <a:t>나라</a:t>
              </a:r>
              <a:r>
                <a:rPr lang="en-US" altLang="ko-KR" sz="2000" dirty="0"/>
                <a:t>, </a:t>
              </a:r>
              <a:r>
                <a:rPr lang="ko-KR" altLang="en-US" sz="2000" dirty="0" err="1"/>
                <a:t>가마쿠라</a:t>
              </a:r>
              <a:r>
                <a:rPr lang="en-US" altLang="ko-KR" sz="2000" dirty="0"/>
                <a:t>[</a:t>
              </a:r>
              <a:r>
                <a:rPr lang="ko-KR" altLang="en-US" sz="2000" dirty="0" err="1"/>
                <a:t>鎌倉</a:t>
              </a:r>
              <a:r>
                <a:rPr lang="en-US" altLang="ko-KR" sz="2000" dirty="0"/>
                <a:t>] </a:t>
              </a:r>
              <a:r>
                <a:rPr lang="ko-KR" altLang="en-US" sz="2000" dirty="0"/>
                <a:t>및 도쿄 등 </a:t>
              </a:r>
              <a:r>
                <a:rPr lang="ko-KR" altLang="en-US" sz="2000" dirty="0" smtClean="0"/>
                <a:t>옛 정치중심지들이 잘 보존됨</a:t>
              </a:r>
              <a:endParaRPr lang="ko-KR" altLang="en-US" sz="2000" dirty="0"/>
            </a:p>
            <a:p>
              <a:endParaRPr lang="ko-KR" altLang="en-US" sz="2000" dirty="0"/>
            </a:p>
          </p:txBody>
        </p:sp>
      </p:grpSp>
      <p:sp>
        <p:nvSpPr>
          <p:cNvPr id="7" name="위쪽 화살표 설명선 6"/>
          <p:cNvSpPr/>
          <p:nvPr/>
        </p:nvSpPr>
        <p:spPr>
          <a:xfrm>
            <a:off x="6667500" y="2962277"/>
            <a:ext cx="3752850" cy="1371598"/>
          </a:xfrm>
          <a:prstGeom prst="upArrowCallout">
            <a:avLst>
              <a:gd name="adj1" fmla="val 54220"/>
              <a:gd name="adj2" fmla="val 49982"/>
              <a:gd name="adj3" fmla="val 21537"/>
              <a:gd name="adj4" fmla="val 71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</a:rPr>
              <a:t>한국과 같이 깊은 역사를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000" dirty="0" err="1" smtClean="0">
                <a:solidFill>
                  <a:schemeClr val="bg1"/>
                </a:solidFill>
              </a:rPr>
              <a:t>지니고있는</a:t>
            </a:r>
            <a:r>
              <a:rPr lang="ko-KR" altLang="en-US" sz="2000" dirty="0" smtClean="0">
                <a:solidFill>
                  <a:schemeClr val="bg1"/>
                </a:solidFill>
              </a:rPr>
              <a:t> 일본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위쪽 화살표 설명선 18"/>
          <p:cNvSpPr/>
          <p:nvPr/>
        </p:nvSpPr>
        <p:spPr>
          <a:xfrm>
            <a:off x="6667500" y="4229103"/>
            <a:ext cx="3752850" cy="1371598"/>
          </a:xfrm>
          <a:prstGeom prst="upArrowCallout">
            <a:avLst>
              <a:gd name="adj1" fmla="val 54220"/>
              <a:gd name="adj2" fmla="val 49982"/>
              <a:gd name="adj3" fmla="val 21537"/>
              <a:gd name="adj4" fmla="val 715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역사적 관광자원이 풍부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종류 </a:t>
            </a:r>
            <a:r>
              <a:rPr lang="en-US" altLang="ko-KR" dirty="0" smtClean="0"/>
              <a:t>-</a:t>
            </a:r>
            <a:r>
              <a:rPr lang="ko-KR" altLang="en-US" dirty="0" smtClean="0"/>
              <a:t>도</a:t>
            </a:r>
            <a:r>
              <a:rPr lang="ko-KR" altLang="en-US" dirty="0"/>
              <a:t>시</a:t>
            </a:r>
            <a:r>
              <a:rPr lang="ko-KR" altLang="en-US" dirty="0" smtClean="0"/>
              <a:t>적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02</a:t>
            </a:r>
            <a:r>
              <a:rPr lang="en-US" altLang="ko-KR" sz="4000" dirty="0" smtClean="0"/>
              <a:t>-3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4086225" y="1237217"/>
            <a:ext cx="3752850" cy="1952906"/>
            <a:chOff x="685800" y="2075417"/>
            <a:chExt cx="3752850" cy="1952906"/>
          </a:xfrm>
        </p:grpSpPr>
        <p:sp>
          <p:nvSpPr>
            <p:cNvPr id="2" name="TextBox 1"/>
            <p:cNvSpPr txBox="1"/>
            <p:nvPr/>
          </p:nvSpPr>
          <p:spPr>
            <a:xfrm>
              <a:off x="714375" y="3658991"/>
              <a:ext cx="3695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도쿄</a:t>
              </a:r>
              <a:r>
                <a:rPr lang="en-US" altLang="ko-KR" dirty="0"/>
                <a:t>, </a:t>
              </a:r>
              <a:r>
                <a:rPr lang="ko-KR" altLang="en-US" dirty="0"/>
                <a:t>오사카</a:t>
              </a:r>
              <a:r>
                <a:rPr lang="en-US" altLang="ko-KR" dirty="0"/>
                <a:t>, </a:t>
              </a:r>
              <a:r>
                <a:rPr lang="ko-KR" altLang="en-US" dirty="0"/>
                <a:t>나고야 </a:t>
              </a:r>
              <a:r>
                <a:rPr lang="ko-KR" altLang="en-US" dirty="0" smtClean="0"/>
                <a:t>등의 대도시</a:t>
              </a:r>
              <a:endParaRPr lang="ko-KR" altLang="en-US" dirty="0"/>
            </a:p>
          </p:txBody>
        </p:sp>
        <p:pic>
          <p:nvPicPr>
            <p:cNvPr id="4108" name="Picture 12" descr="국토공간계획의 체계ㅣ도시계획소개ㅣ서울 도시계획 포털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75417"/>
              <a:ext cx="3752850" cy="158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위쪽 화살표 40"/>
          <p:cNvSpPr/>
          <p:nvPr/>
        </p:nvSpPr>
        <p:spPr>
          <a:xfrm rot="3042429">
            <a:off x="3089168" y="2673504"/>
            <a:ext cx="645805" cy="12137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위쪽 화살표 55"/>
          <p:cNvSpPr/>
          <p:nvPr/>
        </p:nvSpPr>
        <p:spPr>
          <a:xfrm rot="18811490">
            <a:off x="7954322" y="3050650"/>
            <a:ext cx="645805" cy="12137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위쪽 화살표 56"/>
          <p:cNvSpPr/>
          <p:nvPr/>
        </p:nvSpPr>
        <p:spPr>
          <a:xfrm>
            <a:off x="5563546" y="3190123"/>
            <a:ext cx="645805" cy="12137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403188" y="4069127"/>
            <a:ext cx="3019425" cy="2347910"/>
            <a:chOff x="4114800" y="3832310"/>
            <a:chExt cx="3019425" cy="2347910"/>
          </a:xfrm>
        </p:grpSpPr>
        <p:pic>
          <p:nvPicPr>
            <p:cNvPr id="4110" name="Picture 14" descr="C:\Users\Administrator\AppData\Local\Microsoft\Windows\Temporary Internet Files\Content.IE5\2S43SO9V\art-95306_64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32310"/>
              <a:ext cx="3019425" cy="1972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모서리가 둥근 직사각형 28"/>
            <p:cNvSpPr/>
            <p:nvPr/>
          </p:nvSpPr>
          <p:spPr>
            <a:xfrm>
              <a:off x="4443412" y="5580145"/>
              <a:ext cx="2362200" cy="600075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미술관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박물관</a:t>
              </a:r>
              <a:endParaRPr lang="ko-KR" altLang="en-US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277224" y="3634665"/>
            <a:ext cx="2905125" cy="2478881"/>
            <a:chOff x="8277224" y="3431068"/>
            <a:chExt cx="2905125" cy="2478881"/>
          </a:xfrm>
        </p:grpSpPr>
        <p:pic>
          <p:nvPicPr>
            <p:cNvPr id="4111" name="Picture 15" descr="C:\Users\Administrator\AppData\Local\Microsoft\Windows\Temporary Internet Files\Content.IE5\DX4KF6CA\1200px-천호동공원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4" y="3431068"/>
              <a:ext cx="2905125" cy="217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8791573" y="5309874"/>
              <a:ext cx="1876425" cy="600075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공원</a:t>
              </a:r>
              <a:endParaRPr lang="ko-KR" altLang="en-US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066800" y="3408446"/>
            <a:ext cx="2028825" cy="3071812"/>
            <a:chOff x="990600" y="3428248"/>
            <a:chExt cx="2028825" cy="3071812"/>
          </a:xfrm>
        </p:grpSpPr>
        <p:pic>
          <p:nvPicPr>
            <p:cNvPr id="4109" name="Picture 13" descr="C:\Users\Administrator\AppData\Local\Microsoft\Windows\Temporary Internet Files\Content.IE5\F4VIEXOA\spiral-tower-556627_960_720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8248"/>
              <a:ext cx="2028825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1066800" y="5899985"/>
              <a:ext cx="1876425" cy="600075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고층건물 및 번화</a:t>
              </a:r>
              <a:r>
                <a:rPr lang="ko-KR" altLang="en-US" dirty="0"/>
                <a:t>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981" y="565150"/>
            <a:ext cx="5312744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자연적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-1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38900" y="1766887"/>
            <a:ext cx="5238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홋카이도 제일의 온천 </a:t>
            </a:r>
            <a:r>
              <a:rPr lang="ko-KR" altLang="en-US" sz="2400" dirty="0" smtClean="0"/>
              <a:t>여행지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JR </a:t>
            </a:r>
            <a:r>
              <a:rPr lang="ko-KR" altLang="en-US" sz="2400" dirty="0" err="1"/>
              <a:t>삿포로역에서</a:t>
            </a:r>
            <a:r>
              <a:rPr lang="ko-KR" altLang="en-US" sz="2400" dirty="0"/>
              <a:t> 열차로 </a:t>
            </a:r>
            <a:r>
              <a:rPr lang="en-US" altLang="ko-KR" sz="2400" dirty="0"/>
              <a:t>1</a:t>
            </a:r>
            <a:r>
              <a:rPr lang="ko-KR" altLang="en-US" sz="2400" dirty="0"/>
              <a:t>시간 </a:t>
            </a:r>
            <a:r>
              <a:rPr lang="en-US" altLang="ko-KR" sz="2400" dirty="0"/>
              <a:t>20</a:t>
            </a:r>
            <a:r>
              <a:rPr lang="ko-KR" altLang="en-US" sz="2400" dirty="0"/>
              <a:t>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시코츠토야</a:t>
            </a:r>
            <a:r>
              <a:rPr lang="ko-KR" altLang="en-US" sz="2400" dirty="0"/>
              <a:t> 국립공원 한가운데에 </a:t>
            </a:r>
            <a:r>
              <a:rPr lang="ko-KR" altLang="en-US" sz="2400" dirty="0" smtClean="0"/>
              <a:t>위치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독특한 </a:t>
            </a:r>
            <a:r>
              <a:rPr lang="ko-KR" altLang="en-US" sz="2400" dirty="0"/>
              <a:t>냄새가 나는 유황 온천을 비롯하여 총 </a:t>
            </a:r>
            <a:r>
              <a:rPr lang="en-US" altLang="ko-KR" sz="2400" dirty="0"/>
              <a:t>9</a:t>
            </a:r>
            <a:r>
              <a:rPr lang="ko-KR" altLang="en-US" sz="2400" dirty="0"/>
              <a:t>가지의 다양한 성분의 온천수가 </a:t>
            </a:r>
            <a:r>
              <a:rPr lang="ko-KR" altLang="en-US" sz="2400" dirty="0" smtClean="0"/>
              <a:t>솟아남</a:t>
            </a:r>
            <a:endParaRPr lang="en-US" altLang="ko-KR" sz="2400" dirty="0"/>
          </a:p>
          <a:p>
            <a:endParaRPr lang="ko-KR" altLang="en-US" sz="2400" dirty="0"/>
          </a:p>
        </p:txBody>
      </p:sp>
      <p:pic>
        <p:nvPicPr>
          <p:cNvPr id="14338" name="Picture 2" descr="홋카이도 노보리베츠 온천 마을에서 힐링 여행 | 1b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66962"/>
            <a:ext cx="5705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724022" y="1962150"/>
            <a:ext cx="2809875" cy="561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온천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노보리베츠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26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140FAD82-589F-4FDA-A94B-630BF56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543489"/>
            <a:ext cx="5057775" cy="61601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관광 자원의 예시</a:t>
            </a:r>
            <a:r>
              <a:rPr lang="en-US" altLang="ko-KR" dirty="0" smtClean="0"/>
              <a:t>-</a:t>
            </a:r>
            <a:r>
              <a:rPr lang="ko-KR" altLang="en-US" dirty="0" smtClean="0"/>
              <a:t>자연적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xmlns="" id="{A44895F8-4AC5-4643-8798-D1E10BAFB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90550" y="320675"/>
            <a:ext cx="1943100" cy="839096"/>
          </a:xfrm>
        </p:spPr>
        <p:txBody>
          <a:bodyPr/>
          <a:lstStyle/>
          <a:p>
            <a:r>
              <a:rPr lang="en-US" altLang="ko-KR" dirty="0" smtClean="0"/>
              <a:t>03</a:t>
            </a:r>
            <a:r>
              <a:rPr lang="en-US" altLang="ko-KR" sz="4000" dirty="0" smtClean="0"/>
              <a:t>-1</a:t>
            </a:r>
            <a:endParaRPr lang="ko-KR" altLang="en-US" sz="4000" dirty="0"/>
          </a:p>
        </p:txBody>
      </p:sp>
      <p:sp>
        <p:nvSpPr>
          <p:cNvPr id="9" name="슬라이드 번호 개체 틀 4">
            <a:extLst>
              <a:ext uri="{FF2B5EF4-FFF2-40B4-BE49-F238E27FC236}">
                <a16:creationId xmlns:a16="http://schemas.microsoft.com/office/drawing/2014/main" xmlns="" id="{623E6642-5DFC-4C43-8814-DEA97508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B637-FB07-4D91-A23C-80BDFC83D6E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8" name="AutoShape 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10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2286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2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3810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4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5334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AutoShape 16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6858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AutoShape 18" descr="후지산, 후지산, 일본, 후지산, 가을, 잎, 산, 화산, HD 데스크탑 벽지 ..."/>
          <p:cNvSpPr>
            <a:spLocks noChangeAspect="1" noChangeArrowheads="1"/>
          </p:cNvSpPr>
          <p:nvPr/>
        </p:nvSpPr>
        <p:spPr bwMode="auto">
          <a:xfrm>
            <a:off x="8382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314" name="Picture 2" descr="닛코의 볼거리 | Japan Travel by NAVITIME - 일본 여행 가이드, 교통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6138"/>
            <a:ext cx="58007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1904999" y="1673225"/>
            <a:ext cx="2581275" cy="657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닛코</a:t>
            </a:r>
            <a:r>
              <a:rPr lang="ko-KR" altLang="en-US" dirty="0" smtClean="0"/>
              <a:t> 국립공원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6075" y="1118475"/>
            <a:ext cx="4581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면적이 </a:t>
            </a:r>
            <a:r>
              <a:rPr lang="en-US" altLang="ko-KR" sz="2000" dirty="0"/>
              <a:t>1,407km²</a:t>
            </a:r>
            <a:r>
              <a:rPr lang="ko-KR" altLang="en-US" sz="2000" dirty="0"/>
              <a:t>에 </a:t>
            </a:r>
            <a:r>
              <a:rPr lang="ko-KR" altLang="en-US" sz="2000" dirty="0" smtClean="0"/>
              <a:t>달함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가장 </a:t>
            </a:r>
            <a:r>
              <a:rPr lang="ko-KR" altLang="en-US" sz="2000" dirty="0"/>
              <a:t>많은 방문객을 자랑하는 공원 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닛코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국립공원에는 해발 </a:t>
            </a:r>
            <a:r>
              <a:rPr lang="en-US" altLang="ko-KR" sz="2000" dirty="0"/>
              <a:t>2,578m </a:t>
            </a:r>
            <a:r>
              <a:rPr lang="ko-KR" altLang="en-US" sz="2000" dirty="0"/>
              <a:t>높이의 </a:t>
            </a:r>
            <a:r>
              <a:rPr lang="ko-KR" altLang="en-US" sz="2000" dirty="0" err="1"/>
              <a:t>오쿠시라네산</a:t>
            </a:r>
            <a:r>
              <a:rPr lang="en-US" altLang="ko-KR" sz="2000" dirty="0"/>
              <a:t>, </a:t>
            </a:r>
            <a:r>
              <a:rPr lang="ko-KR" altLang="en-US" sz="2000" dirty="0"/>
              <a:t>난타이산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나스산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히우치산</a:t>
            </a:r>
            <a:r>
              <a:rPr lang="ko-KR" altLang="en-US" sz="2000" dirty="0"/>
              <a:t> 등 많은 </a:t>
            </a:r>
            <a:r>
              <a:rPr lang="ko-KR" altLang="en-US" sz="2000" dirty="0" smtClean="0"/>
              <a:t>산이 존재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공원 </a:t>
            </a:r>
            <a:r>
              <a:rPr lang="ko-KR" altLang="en-US" sz="2000" dirty="0"/>
              <a:t>내부에는 미네랄이 풍부한 온천도 많아 수많은 </a:t>
            </a:r>
            <a:r>
              <a:rPr lang="ko-KR" altLang="en-US" sz="2000" dirty="0" smtClean="0"/>
              <a:t>사람이 있음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smtClean="0"/>
              <a:t> 이 곳 에서 야외 </a:t>
            </a:r>
            <a:r>
              <a:rPr lang="ko-KR" altLang="en-US" sz="2000" dirty="0"/>
              <a:t>활동을 </a:t>
            </a:r>
            <a:r>
              <a:rPr lang="ko-KR" altLang="en-US" sz="2000" dirty="0" smtClean="0"/>
              <a:t>즐기려는 사람이 많음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7390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깔끔템플릿_hjjj">
      <a:dk1>
        <a:srgbClr val="252C41"/>
      </a:dk1>
      <a:lt1>
        <a:srgbClr val="EEEFF3"/>
      </a:lt1>
      <a:dk2>
        <a:srgbClr val="252C41"/>
      </a:dk2>
      <a:lt2>
        <a:srgbClr val="F4F5F9"/>
      </a:lt2>
      <a:accent1>
        <a:srgbClr val="F1404B"/>
      </a:accent1>
      <a:accent2>
        <a:srgbClr val="505050"/>
      </a:accent2>
      <a:accent3>
        <a:srgbClr val="EAE2CE"/>
      </a:accent3>
      <a:accent4>
        <a:srgbClr val="45478B"/>
      </a:accent4>
      <a:accent5>
        <a:srgbClr val="8DB9B5"/>
      </a:accent5>
      <a:accent6>
        <a:srgbClr val="AC005A"/>
      </a:accent6>
      <a:hlink>
        <a:srgbClr val="F1404B"/>
      </a:hlink>
      <a:folHlink>
        <a:srgbClr val="F1404B"/>
      </a:folHlink>
    </a:clrScheme>
    <a:fontScheme name="사용자 지정 9">
      <a:majorFont>
        <a:latin typeface="한둥근체 제목"/>
        <a:ea typeface="한둥근체 제목"/>
        <a:cs typeface=""/>
      </a:majorFont>
      <a:minorFont>
        <a:latin typeface="한둥근체 돋움"/>
        <a:ea typeface="한둥근체 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DDDFE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693</Words>
  <Application>Microsoft Office PowerPoint</Application>
  <PresentationFormat>사용자 지정</PresentationFormat>
  <Paragraphs>201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일본의 관광자원</vt:lpstr>
      <vt:lpstr>PowerPoint 프레젠테이션</vt:lpstr>
      <vt:lpstr>관광자원의 의미 및 정의</vt:lpstr>
      <vt:lpstr>관광자원의 종류</vt:lpstr>
      <vt:lpstr>관광 자원의 종류 -자연적</vt:lpstr>
      <vt:lpstr>관광 자원의 종류 -역사적</vt:lpstr>
      <vt:lpstr>관광 자원의 종류 -도시적</vt:lpstr>
      <vt:lpstr>관광 자원의 예시–자연적 1</vt:lpstr>
      <vt:lpstr>관광 자원의 예시-자연적 1</vt:lpstr>
      <vt:lpstr>관광 자원의 예시 -자연적</vt:lpstr>
      <vt:lpstr>관광 자원의 예시–역사적 1 </vt:lpstr>
      <vt:lpstr>관광 자원의 예시 -역사적</vt:lpstr>
      <vt:lpstr>관광 자원의 예시 -역사적</vt:lpstr>
      <vt:lpstr>관광 자원의 예시–도시적 1</vt:lpstr>
      <vt:lpstr>관광 자원의 예시-도시적 2</vt:lpstr>
      <vt:lpstr>관광 자원의 예시-도시적 3</vt:lpstr>
      <vt:lpstr>관광 자원의 예시–도시적 4</vt:lpstr>
      <vt:lpstr>발표자의 생각</vt:lpstr>
      <vt:lpstr>출처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안현정</dc:creator>
  <cp:lastModifiedBy>User</cp:lastModifiedBy>
  <cp:revision>185</cp:revision>
  <dcterms:created xsi:type="dcterms:W3CDTF">2017-09-02T05:32:31Z</dcterms:created>
  <dcterms:modified xsi:type="dcterms:W3CDTF">2020-05-03T07:57:57Z</dcterms:modified>
</cp:coreProperties>
</file>