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 ?><Relationships xmlns="http://schemas.openxmlformats.org/package/2006/relationships"><Relationship Id="rId1" Type="http://schemas.openxmlformats.org/officeDocument/2006/relationships/officeDocument" Target="ppt/presentation.xml"  /><Relationship Id="rId2" Type="http://schemas.openxmlformats.org/package/2006/relationships/metadata/thumbnail" Target="docProps/thumbnail.jpeg"  /><Relationship Id="rId3" Type="http://schemas.openxmlformats.org/package/2006/relationships/metadata/core-properties" Target="docProps/core.xml"  /><Relationship Id="rId4" Type="http://schemas.openxmlformats.org/officeDocument/2006/relationships/extended-properties" Target="docProps/app.xml"  /></Relationships>
</file>

<file path=ppt/presentation.xml><?xml version="1.0" encoding="utf-8"?>
<p:presentation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aveSubsetFonts="1">
  <p:sldMasterIdLst>
    <p:sldMasterId id="2147483719" r:id="rId1"/>
  </p:sldMasterIdLst>
  <p:notesMasterIdLst>
    <p:notesMasterId r:id="rId2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/>
</file>

<file path=ppt/tableStyles.xml><?xml version="1.0" encoding="utf-8"?>
<a:tblStyleLst xmlns:r="http://schemas.openxmlformats.org/officeDocument/2006/relationships" xmlns:c="http://schemas.openxmlformats.org/drawingml/2006/chart" xmlns:dgm="http://schemas.openxmlformats.org/drawingml/2006/diagram" xmlns:dsp="http://schemas.microsoft.com/office/drawing/2008/diagram" xmlns:a="http://schemas.openxmlformats.org/drawingml/2006/main" xmlns:pic="http://schemas.openxmlformats.org/drawingml/2006/picture" xmlns:wp="http://schemas.openxmlformats.org/drawingml/2006/wordprocessingDrawing" xmlns:xdr="http://schemas.openxmlformats.org/drawingml/2006/spreadsheetDrawing" xmlns:p="http://schemas.openxmlformats.org/presentationml/2006/main" def="{5C22544A-7EE6-4342-B048-85BDC9FD1C3A}"/>
</file>

<file path=ppt/viewProps.xml><?xml version="1.0" encoding="utf-8"?>
<p:viewPr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normalViewPr snapVertSplitter="1">
    <p:restoredLeft sz="12579"/>
    <p:restoredTop sz="90000"/>
  </p:normalViewPr>
  <p:slideViewPr>
    <p:cSldViewPr snapToObjects="1">
      <p:cViewPr varScale="1">
        <p:scale>
          <a:sx n="100" d="100"/>
          <a:sy n="100" d="100"/>
        </p:scale>
        <p:origin x="0" y="0"/>
      </p:cViewPr>
      <p:guideLst>
        <p:guide orient="horz" pos="2159"/>
        <p:guide pos="3839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9" cy="72009"/>
</p:viewPr>
</file>

<file path=ppt/_rels/presentation.xml.rels><?xml version="1.0" encoding="UTF-8" standalone="yes" ?><Relationships xmlns="http://schemas.openxmlformats.org/package/2006/relationships"><Relationship Id="rId1" Type="http://schemas.openxmlformats.org/officeDocument/2006/relationships/slideMaster" Target="slideMasters/slideMaster1.xml"  /><Relationship Id="rId10" Type="http://schemas.openxmlformats.org/officeDocument/2006/relationships/slide" Target="slides/slide8.xml"  /><Relationship Id="rId11" Type="http://schemas.openxmlformats.org/officeDocument/2006/relationships/slide" Target="slides/slide9.xml"  /><Relationship Id="rId12" Type="http://schemas.openxmlformats.org/officeDocument/2006/relationships/slide" Target="slides/slide10.xml"  /><Relationship Id="rId13" Type="http://schemas.openxmlformats.org/officeDocument/2006/relationships/slide" Target="slides/slide11.xml"  /><Relationship Id="rId14" Type="http://schemas.openxmlformats.org/officeDocument/2006/relationships/slide" Target="slides/slide12.xml"  /><Relationship Id="rId15" Type="http://schemas.openxmlformats.org/officeDocument/2006/relationships/slide" Target="slides/slide13.xml"  /><Relationship Id="rId16" Type="http://schemas.openxmlformats.org/officeDocument/2006/relationships/slide" Target="slides/slide14.xml"  /><Relationship Id="rId17" Type="http://schemas.openxmlformats.org/officeDocument/2006/relationships/slide" Target="slides/slide15.xml"  /><Relationship Id="rId18" Type="http://schemas.openxmlformats.org/officeDocument/2006/relationships/slide" Target="slides/slide16.xml"  /><Relationship Id="rId19" Type="http://schemas.openxmlformats.org/officeDocument/2006/relationships/slide" Target="slides/slide17.xml"  /><Relationship Id="rId2" Type="http://schemas.openxmlformats.org/officeDocument/2006/relationships/notesMaster" Target="notesMasters/notesMaster1.xml"  /><Relationship Id="rId20" Type="http://schemas.openxmlformats.org/officeDocument/2006/relationships/slide" Target="slides/slide18.xml"  /><Relationship Id="rId21" Type="http://schemas.openxmlformats.org/officeDocument/2006/relationships/slide" Target="slides/slide19.xml"  /><Relationship Id="rId22" Type="http://schemas.openxmlformats.org/officeDocument/2006/relationships/slide" Target="slides/slide20.xml"  /><Relationship Id="rId23" Type="http://schemas.openxmlformats.org/officeDocument/2006/relationships/slide" Target="slides/slide21.xml"  /><Relationship Id="rId24" Type="http://schemas.openxmlformats.org/officeDocument/2006/relationships/slide" Target="slides/slide22.xml"  /><Relationship Id="rId25" Type="http://schemas.openxmlformats.org/officeDocument/2006/relationships/slide" Target="slides/slide23.xml"  /><Relationship Id="rId26" Type="http://schemas.openxmlformats.org/officeDocument/2006/relationships/slide" Target="slides/slide24.xml"  /><Relationship Id="rId27" Type="http://schemas.openxmlformats.org/officeDocument/2006/relationships/slide" Target="slides/slide25.xml"  /><Relationship Id="rId28" Type="http://schemas.openxmlformats.org/officeDocument/2006/relationships/slide" Target="slides/slide26.xml"  /><Relationship Id="rId29" Type="http://schemas.openxmlformats.org/officeDocument/2006/relationships/slide" Target="slides/slide27.xml"  /><Relationship Id="rId3" Type="http://schemas.openxmlformats.org/officeDocument/2006/relationships/slide" Target="slides/slide1.xml"  /><Relationship Id="rId30" Type="http://schemas.openxmlformats.org/officeDocument/2006/relationships/slide" Target="slides/slide28.xml"  /><Relationship Id="rId31" Type="http://schemas.openxmlformats.org/officeDocument/2006/relationships/slide" Target="slides/slide29.xml"  /><Relationship Id="rId32" Type="http://schemas.openxmlformats.org/officeDocument/2006/relationships/presProps" Target="presProps.xml"  /><Relationship Id="rId33" Type="http://schemas.openxmlformats.org/officeDocument/2006/relationships/viewProps" Target="viewProps.xml"  /><Relationship Id="rId34" Type="http://schemas.openxmlformats.org/officeDocument/2006/relationships/theme" Target="theme/theme1.xml"  /><Relationship Id="rId35" Type="http://schemas.openxmlformats.org/officeDocument/2006/relationships/tableStyles" Target="tableStyles.xml"  /><Relationship Id="rId4" Type="http://schemas.openxmlformats.org/officeDocument/2006/relationships/slide" Target="slides/slide2.xml"  /><Relationship Id="rId5" Type="http://schemas.openxmlformats.org/officeDocument/2006/relationships/slide" Target="slides/slide3.xml"  /><Relationship Id="rId6" Type="http://schemas.openxmlformats.org/officeDocument/2006/relationships/slide" Target="slides/slide4.xml"  /><Relationship Id="rId7" Type="http://schemas.openxmlformats.org/officeDocument/2006/relationships/slide" Target="slides/slide5.xml"  /><Relationship Id="rId8" Type="http://schemas.openxmlformats.org/officeDocument/2006/relationships/slide" Target="slides/slide6.xml"  /><Relationship Id="rId9" Type="http://schemas.openxmlformats.org/officeDocument/2006/relationships/slide" Target="slides/slide7.xml"  /></Relationships>
</file>

<file path=ppt/notesMasters/_rels/notesMaster1.xml.rels><?xml version="1.0" encoding="UTF-8" standalone="yes" ?><Relationships xmlns="http://schemas.openxmlformats.org/package/2006/relationships"><Relationship Id="rId1" Type="http://schemas.openxmlformats.org/officeDocument/2006/relationships/theme" Target="../theme/theme2.xml"  /></Relationships>
</file>

<file path=ppt/notesMasters/notesMaster1.xml><?xml version="1.0" encoding="utf-8"?>
<p:notesMaster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 idx="0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/>
          <a:lstStyle>
            <a:lvl1pPr algn="l">
              <a:defRPr sz="1200"/>
            </a:lvl1pPr>
          </a:lstStyle>
          <a:p>
            <a:pPr lvl="0">
              <a:defRPr/>
            </a:pPr>
            <a:r>
              <a:rPr lang="ko-KR" altLang="en-US"/>
              <a:t/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/>
          <a:lstStyle>
            <a:lvl1pPr algn="r">
              <a:defRPr sz="1200"/>
            </a:lvl1pPr>
          </a:lstStyle>
          <a:p>
            <a:pPr lvl="0">
              <a:defRPr/>
            </a:pPr>
            <a:fld id="{E2B2BC9D-A816-4D0A-858B-1D023B3A8ACA}" type="datetime1">
              <a:rPr lang="ko-KR" altLang="en-US"/>
              <a:pPr lvl="0">
                <a:defRPr/>
              </a:pPr>
              <a:t>2020-05-03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anchor="ctr"/>
          <a:lstStyle/>
          <a:p>
            <a:pPr lvl="0">
              <a:defRPr/>
            </a:pPr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>
            <a:noAutofit/>
          </a:bodyPr>
          <a:lstStyle/>
          <a:p>
            <a:pPr lvl="0">
              <a:defRPr/>
            </a:pPr>
            <a:r>
              <a:rPr lang="ko-KR" altLang="en-US"/>
              <a:t>마스터 텍스트 스타일을 편집합니다</a:t>
            </a:r>
            <a:endParaRPr lang="ko-KR" altLang="en-US"/>
          </a:p>
          <a:p>
            <a:pPr lvl="1">
              <a:defRPr/>
            </a:pPr>
            <a:r>
              <a:rPr lang="ko-KR" altLang="en-US"/>
              <a:t>둘째 수준</a:t>
            </a:r>
            <a:endParaRPr lang="ko-KR" altLang="en-US"/>
          </a:p>
          <a:p>
            <a:pPr lvl="2">
              <a:defRPr/>
            </a:pPr>
            <a:r>
              <a:rPr lang="ko-KR" altLang="en-US"/>
              <a:t>셋째 수준</a:t>
            </a:r>
            <a:endParaRPr lang="ko-KR" altLang="en-US"/>
          </a:p>
          <a:p>
            <a:pPr lvl="3">
              <a:defRPr/>
            </a:pPr>
            <a:r>
              <a:rPr lang="ko-KR" altLang="en-US"/>
              <a:t>넷째 수준</a:t>
            </a:r>
            <a:endParaRPr lang="ko-KR" altLang="en-US"/>
          </a:p>
          <a:p>
            <a:pPr lvl="4">
              <a:defRPr/>
            </a:pPr>
            <a:r>
              <a:rPr lang="ko-KR" altLang="en-US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anchor="b"/>
          <a:lstStyle>
            <a:lvl1pPr algn="l">
              <a:defRPr sz="1200"/>
            </a:lvl1pPr>
          </a:lstStyle>
          <a:p>
            <a:pPr lvl="0">
              <a:defRPr/>
            </a:pPr>
            <a:r>
              <a:rPr lang="ko-KR" altLang="en-US"/>
              <a:t/>
            </a:r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anchor="b"/>
          <a:lstStyle>
            <a:lvl1pPr algn="r">
              <a:defRPr sz="1200"/>
            </a:lvl1pPr>
          </a:lstStyle>
          <a:p>
            <a:pPr lvl="0">
              <a:defRPr/>
            </a:pPr>
            <a:fld id="{09F4262C-968C-4EE9-8164-CE16364706B3}" type="slidenum">
              <a:rPr lang="ko-KR" altLang="en-US"/>
              <a:pPr lvl="0">
                <a:defRPr/>
              </a:pPr>
              <a:t>‹#›</a:t>
            </a:fld>
            <a:endParaRPr lang="ko-K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1" hangingPunct="1">
      <a:defRPr sz="1200" kern="1200">
        <a:solidFill>
          <a:schemeClr val="tx1"/>
        </a:solidFill>
        <a:latin typeface="+mj-lt"/>
        <a:ea typeface="+mj-ea"/>
        <a:cs typeface="+mj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j-lt"/>
        <a:ea typeface="+mj-ea"/>
        <a:cs typeface="+mj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j-lt"/>
        <a:ea typeface="+mj-ea"/>
        <a:cs typeface="+mj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j-lt"/>
        <a:ea typeface="+mj-ea"/>
        <a:cs typeface="+mj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j-lt"/>
        <a:ea typeface="+mj-ea"/>
        <a:cs typeface="+mj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j-lt"/>
        <a:ea typeface="+mj-ea"/>
        <a:cs typeface="+mj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j-lt"/>
        <a:ea typeface="+mj-ea"/>
        <a:cs typeface="+mj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j-lt"/>
        <a:ea typeface="+mj-ea"/>
        <a:cs typeface="+mj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j-lt"/>
        <a:ea typeface="+mj-ea"/>
        <a:cs typeface="+mj-cs"/>
      </a:defRPr>
    </a:lvl9pPr>
  </p:notesStyle>
</p:notesMaster>
</file>

<file path=ppt/notesSlides/_rels/notesSlide1.xml.rels><?xml version="1.0" encoding="UTF-8" standalone="yes" ?><Relationships xmlns="http://schemas.openxmlformats.org/package/2006/relationships"><Relationship Id="rId1" Type="http://schemas.openxmlformats.org/officeDocument/2006/relationships/slide" Target="../slides/slide22.xml"  /><Relationship Id="rId2" Type="http://schemas.openxmlformats.org/officeDocument/2006/relationships/notesMaster" Target="../notesMasters/notesMaster1.xml"  /></Relationships>
</file>

<file path=ppt/notesSlides/_rels/notesSlide2.xml.rels><?xml version="1.0" encoding="UTF-8" standalone="yes" ?><Relationships xmlns="http://schemas.openxmlformats.org/package/2006/relationships"><Relationship Id="rId1" Type="http://schemas.openxmlformats.org/officeDocument/2006/relationships/slide" Target="../slides/slide25.xml"  /><Relationship Id="rId2" Type="http://schemas.openxmlformats.org/officeDocument/2006/relationships/notesMaster" Target="../notesMasters/notesMaster1.xml"  /></Relationships>
</file>

<file path=ppt/notesSlides/_rels/notesSlide3.xml.rels><?xml version="1.0" encoding="UTF-8" standalone="yes" ?><Relationships xmlns="http://schemas.openxmlformats.org/package/2006/relationships"><Relationship Id="rId1" Type="http://schemas.openxmlformats.org/officeDocument/2006/relationships/slide" Target="../slides/slide27.xml"  /><Relationship Id="rId2" Type="http://schemas.openxmlformats.org/officeDocument/2006/relationships/notesMaster" Target="../notesMasters/notesMaster1.xml"  /></Relationships>
</file>

<file path=ppt/notesSlides/notesSlide1.xml><?xml version="1.0" encoding="utf-8"?>
<p:notes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3"/>
          <p:cNvSpPr>
            <a:spLocks noGrp="1" noRot="1" noChangeAspect="1" noTextEdit="1"/>
          </p:cNvSpPr>
          <p:nvPr>
            <p:ph type="sldImg" idx="2"/>
          </p:nvPr>
        </p:nvSpPr>
        <p:spPr/>
        <p:txBody>
          <a:bodyPr/>
          <a:lstStyle/>
          <a:p>
            <a:pPr>
              <a:defRPr/>
            </a:pPr>
            <a:endParaRPr lang="ko-KR" altLang="en-US"/>
          </a:p>
        </p:txBody>
      </p:sp>
      <p:sp>
        <p:nvSpPr>
          <p:cNvPr id="3" name="슬라이드 노트 개체 틀 4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pPr>
              <a:defRPr/>
            </a:pPr>
            <a:r>
              <a:rPr lang="ko-KR" altLang="en-US"/>
              <a:t>조선 독도통치 입증 사료 '울릉도사적' </a:t>
            </a:r>
            <a:endParaRPr lang="ko-KR" altLang="en-US"/>
          </a:p>
        </p:txBody>
      </p:sp>
      <p:sp>
        <p:nvSpPr>
          <p:cNvPr id="4" name="슬라이드 번호 개체 틀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lvl="0">
              <a:defRPr/>
            </a:pPr>
            <a:fld id="{09F4262C-968C-4EE9-8164-CE16364706B3}" type="slidenum">
              <a:rPr lang="en-US" altLang="en-US"/>
              <a:pPr lvl="0">
                <a:defRPr/>
              </a:pPr>
              <a:t>22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3"/>
          <p:cNvSpPr>
            <a:spLocks noGrp="1" noRot="1" noChangeAspect="1" noTextEdit="1"/>
          </p:cNvSpPr>
          <p:nvPr>
            <p:ph type="sldImg" idx="2"/>
          </p:nvPr>
        </p:nvSpPr>
        <p:spPr/>
        <p:txBody>
          <a:bodyPr/>
          <a:lstStyle/>
          <a:p>
            <a:pPr>
              <a:defRPr/>
            </a:pPr>
            <a:endParaRPr lang="ko-KR" altLang="en-US"/>
          </a:p>
        </p:txBody>
      </p:sp>
      <p:sp>
        <p:nvSpPr>
          <p:cNvPr id="3" name="슬라이드 노트 개체 틀 4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pPr>
              <a:defRPr/>
            </a:pPr>
            <a:r>
              <a:rPr lang="ko-KR" altLang="en-US"/>
              <a:t/>
            </a:r>
            <a:endParaRPr lang="ko-KR" altLang="en-US"/>
          </a:p>
        </p:txBody>
      </p:sp>
      <p:sp>
        <p:nvSpPr>
          <p:cNvPr id="4" name="슬라이드 번호 개체 틀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lvl="0">
              <a:defRPr/>
            </a:pPr>
            <a:fld id="{09F4262C-968C-4EE9-8164-CE16364706B3}" type="slidenum">
              <a:rPr lang="en-US" altLang="en-US"/>
              <a:pPr lvl="0">
                <a:defRPr/>
              </a:pPr>
              <a:t>25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3"/>
          <p:cNvSpPr>
            <a:spLocks noGrp="1" noRot="1" noChangeAspect="1" noTextEdit="1"/>
          </p:cNvSpPr>
          <p:nvPr>
            <p:ph type="sldImg" idx="2"/>
          </p:nvPr>
        </p:nvSpPr>
        <p:spPr/>
        <p:txBody>
          <a:bodyPr/>
          <a:lstStyle/>
          <a:p>
            <a:pPr>
              <a:defRPr/>
            </a:pPr>
            <a:endParaRPr lang="ko-KR" altLang="en-US"/>
          </a:p>
        </p:txBody>
      </p:sp>
      <p:sp>
        <p:nvSpPr>
          <p:cNvPr id="3" name="슬라이드 노트 개체 틀 4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pPr>
              <a:defRPr/>
            </a:pPr>
            <a:r>
              <a:rPr lang="ko-KR" altLang="en-US"/>
              <a:t/>
            </a:r>
            <a:endParaRPr lang="ko-KR" altLang="en-US"/>
          </a:p>
        </p:txBody>
      </p:sp>
      <p:sp>
        <p:nvSpPr>
          <p:cNvPr id="4" name="슬라이드 번호 개체 틀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lvl="0">
              <a:defRPr/>
            </a:pPr>
            <a:fld id="{09F4262C-968C-4EE9-8164-CE16364706B3}" type="slidenum">
              <a:rPr lang="en-US" altLang="en-US"/>
              <a:pPr lvl="0">
                <a:defRPr/>
              </a:pPr>
              <a:t>27</a:t>
            </a:fld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10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11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12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2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3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4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5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6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7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8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9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slideLayout1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 idx="0"/>
          </p:nvPr>
        </p:nvSpPr>
        <p:spPr>
          <a:xfrm>
            <a:off x="914399" y="2130425"/>
            <a:ext cx="10363198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828799" y="3886200"/>
            <a:ext cx="8534399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0A130E-E3B8-4EBE-931F-81B26B8448AA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0C6A38-4290-41DD-B95C-4155372FD4A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objOnly" preserve="1">
  <p:cSld name="간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 idx="0"/>
          </p:nvPr>
        </p:nvSpPr>
        <p:spPr>
          <a:xfrm>
            <a:off x="0" y="2130425"/>
            <a:ext cx="12192000" cy="1470025"/>
          </a:xfrm>
        </p:spPr>
        <p:txBody>
          <a:bodyPr>
            <a:normAutofit/>
          </a:bodyPr>
          <a:lstStyle>
            <a:lvl1pPr>
              <a:defRPr sz="44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348888-F454-4AD2-BA62-3AF29D9807C0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4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clipArtAndTx" preserve="1">
  <p:cSld name="목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 idx="0"/>
          </p:nvPr>
        </p:nvSpPr>
        <p:spPr>
          <a:xfrm>
            <a:off x="609599" y="274638"/>
            <a:ext cx="10972798" cy="1143000"/>
          </a:xfrm>
        </p:spPr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8" name="텍스트 개체 틀 7"/>
          <p:cNvSpPr>
            <a:spLocks noGrp="1"/>
          </p:cNvSpPr>
          <p:nvPr>
            <p:ph type="body" sz="quarter" idx="14" hasCustomPrompt="1"/>
          </p:nvPr>
        </p:nvSpPr>
        <p:spPr>
          <a:xfrm>
            <a:off x="2857477" y="2214563"/>
            <a:ext cx="6477021" cy="3214687"/>
          </a:xfrm>
        </p:spPr>
        <p:txBody>
          <a:bodyPr>
            <a:normAutofit/>
          </a:bodyPr>
          <a:lstStyle>
            <a:lvl1pPr>
              <a:lnSpc>
                <a:spcPct val="150000"/>
              </a:lnSpc>
              <a:defRPr sz="2400"/>
            </a:lvl1pPr>
          </a:lstStyle>
          <a:p>
            <a:pPr lvl="0"/>
            <a:r>
              <a:rPr lang="ko-KR" altLang="en-US" smtClean="0"/>
              <a:t>첫째 목차</a:t>
            </a:r>
            <a:endParaRPr lang="ko-KR" altLang="en-US"/>
          </a:p>
          <a:p>
            <a:pPr lvl="0"/>
            <a:r>
              <a:rPr lang="ko-KR" altLang="en-US" smtClean="0"/>
              <a:t>둘째 목차</a:t>
            </a:r>
            <a:endParaRPr lang="ko-KR" altLang="en-US"/>
          </a:p>
          <a:p>
            <a:pPr lvl="0"/>
            <a:r>
              <a:rPr lang="ko-KR" altLang="en-US" smtClean="0"/>
              <a:t>셋째 목차</a:t>
            </a:r>
            <a:endParaRPr lang="ko-KR" altLang="en-US"/>
          </a:p>
          <a:p>
            <a:pPr lvl="0"/>
            <a:r>
              <a:rPr lang="ko-KR" altLang="en-US" smtClean="0"/>
              <a:t>넷째 목차</a:t>
            </a:r>
            <a:endParaRPr lang="ko-KR" altLang="en-US"/>
          </a:p>
          <a:p>
            <a:pPr lvl="0"/>
            <a:r>
              <a:rPr lang="ko-KR" altLang="en-US" smtClean="0"/>
              <a:t>다섯째 목차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EC12-A4C9-4837-AF94-AD867782C04C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vertTitleAndTx" preserve="1">
  <p:cSld name="세로 제목 및 본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 idx="0"/>
          </p:nvPr>
        </p:nvSpPr>
        <p:spPr>
          <a:xfrm>
            <a:off x="8839199" y="274638"/>
            <a:ext cx="2743199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609599" y="274638"/>
            <a:ext cx="8026399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7F84A3-4F29-4053-ACFD-1BAF2D3F140C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 idx="0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53836A-82A3-4C8B-9D31-CD724F3673ED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2EBAF6-36D0-4DD8-B695-D4C1B37E35D6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3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 idx="0"/>
          </p:nvPr>
        </p:nvSpPr>
        <p:spPr>
          <a:xfrm>
            <a:off x="963083" y="4406900"/>
            <a:ext cx="10363198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963083" y="2906713"/>
            <a:ext cx="10363198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28D28-603B-4EFC-80F8-17E5E9107035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twoObj" preserve="1">
  <p:cSld name="내용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 idx="0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609599" y="1600200"/>
            <a:ext cx="5384799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2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6197599" y="1600200"/>
            <a:ext cx="5384799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2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7A1F4E-0809-4239-8034-C38E431DAF92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6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 idx="0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DA496-7307-4E8B-88DE-CB97B48BAB6F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4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tbl" preserve="1">
  <p:cSld name="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 idx="0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표 개체 틀 2"/>
          <p:cNvSpPr>
            <a:spLocks noGrp="1"/>
          </p:cNvSpPr>
          <p:nvPr>
            <p:ph type="tbl" sz="quarter" idx="13"/>
          </p:nvPr>
        </p:nvSpPr>
        <p:spPr>
          <a:xfrm>
            <a:off x="608037" y="1643063"/>
            <a:ext cx="10972798" cy="4525200"/>
          </a:xfrm>
        </p:spPr>
        <p:txBody>
          <a:bodyPr/>
          <a:lstStyle>
            <a:lvl1pPr>
              <a:buFontTx/>
              <a:buNone/>
              <a:defRPr/>
            </a:lvl1pPr>
          </a:lstStyle>
          <a:p>
            <a:r>
              <a:rPr lang="ko-KR" altLang="en-US" smtClean="0"/>
              <a:t>표를 추가하려면 아이콘을 클릭하십시오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721E90-850C-410B-8B89-8394F580CFDA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fourObj" preserve="1">
  <p:cSld name="내용 4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 idx="0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quarter" idx="1"/>
          </p:nvPr>
        </p:nvSpPr>
        <p:spPr>
          <a:xfrm>
            <a:off x="609599" y="1600200"/>
            <a:ext cx="5384799" cy="21960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quarter" idx="2"/>
          </p:nvPr>
        </p:nvSpPr>
        <p:spPr>
          <a:xfrm>
            <a:off x="6197599" y="1600200"/>
            <a:ext cx="5384799" cy="21960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내용 개체 틀 4"/>
          <p:cNvSpPr>
            <a:spLocks noGrp="1"/>
          </p:cNvSpPr>
          <p:nvPr>
            <p:ph sz="quarter" idx="3"/>
          </p:nvPr>
        </p:nvSpPr>
        <p:spPr>
          <a:xfrm>
            <a:off x="608037" y="3984220"/>
            <a:ext cx="5384799" cy="21960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6196036" y="3984220"/>
            <a:ext cx="5384799" cy="21960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CE7E28-9336-4363-8674-B91477D8F243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8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 showMasterPhAnim="1" type="picTx" preserve="1">
  <p:cSld name="그림 및 설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 idx="0"/>
          </p:nvPr>
        </p:nvSpPr>
        <p:spPr>
          <a:xfrm>
            <a:off x="2389716" y="4800600"/>
            <a:ext cx="7315199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389716" y="612775"/>
            <a:ext cx="7315199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389716" y="5367338"/>
            <a:ext cx="7315199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r>
              <a:rPr lang="ko-KR" altLang="en-US" smtClean="0"/>
              <a:t>마스터 텍스트 스타일을 편집합니다</a:t>
            </a:r>
            <a:endParaRPr lang="ko-KR" altLang="en-US"/>
          </a:p>
        </p:txBody>
      </p:sp>
      <p:sp>
        <p:nvSpPr>
          <p:cNvPr id="5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CE7E28-9336-4363-8674-B91477D8F243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6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1.xml"  /><Relationship Id="rId10" Type="http://schemas.openxmlformats.org/officeDocument/2006/relationships/slideLayout" Target="../slideLayouts/slideLayout10.xml"  /><Relationship Id="rId11" Type="http://schemas.openxmlformats.org/officeDocument/2006/relationships/slideLayout" Target="../slideLayouts/slideLayout11.xml"  /><Relationship Id="rId12" Type="http://schemas.openxmlformats.org/officeDocument/2006/relationships/slideLayout" Target="../slideLayouts/slideLayout12.xml"  /><Relationship Id="rId13" Type="http://schemas.openxmlformats.org/officeDocument/2006/relationships/theme" Target="../theme/theme1.xml"  /><Relationship Id="rId2" Type="http://schemas.openxmlformats.org/officeDocument/2006/relationships/slideLayout" Target="../slideLayouts/slideLayout2.xml"  /><Relationship Id="rId3" Type="http://schemas.openxmlformats.org/officeDocument/2006/relationships/slideLayout" Target="../slideLayouts/slideLayout3.xml"  /><Relationship Id="rId4" Type="http://schemas.openxmlformats.org/officeDocument/2006/relationships/slideLayout" Target="../slideLayouts/slideLayout4.xml"  /><Relationship Id="rId5" Type="http://schemas.openxmlformats.org/officeDocument/2006/relationships/slideLayout" Target="../slideLayouts/slideLayout5.xml"  /><Relationship Id="rId6" Type="http://schemas.openxmlformats.org/officeDocument/2006/relationships/slideLayout" Target="../slideLayouts/slideLayout6.xml"  /><Relationship Id="rId7" Type="http://schemas.openxmlformats.org/officeDocument/2006/relationships/slideLayout" Target="../slideLayouts/slideLayout7.xml"  /><Relationship Id="rId8" Type="http://schemas.openxmlformats.org/officeDocument/2006/relationships/slideLayout" Target="../slideLayouts/slideLayout8.xml"  /><Relationship Id="rId9" Type="http://schemas.openxmlformats.org/officeDocument/2006/relationships/slideLayout" Target="../slideLayouts/slideLayout9.xml"  /></Relationships>
</file>

<file path=ppt/slideMasters/slideMaster1.xml><?xml version="1.0" encoding="utf-8"?>
<p:sldMaster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 idx="0"/>
          </p:nvPr>
        </p:nvSpPr>
        <p:spPr>
          <a:xfrm>
            <a:off x="609599" y="274638"/>
            <a:ext cx="10972798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609599" y="1600200"/>
            <a:ext cx="10972798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609599" y="6356350"/>
            <a:ext cx="28447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22D86A-5F52-4165-8473-F1B836277586}" type="datetime1">
              <a:rPr lang="ko-KR" altLang="en-US" smtClean="0"/>
              <a:pPr/>
              <a:t>2009-12-07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4165599" y="6356350"/>
            <a:ext cx="38607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8737599" y="6356350"/>
            <a:ext cx="28447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D22CD3B-FDDF-4998-970C-76E6E0BEC65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</p:sldLayoutIdLst>
  <p:hf sldNum="0" hdr="0" ftr="0" dt="0"/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rtl="0" eaLnBrk="1" latinLnBrk="1" hangingPunct="1">
        <a:defRPr>
          <a:solidFill>
            <a:schemeClr val="tx2"/>
          </a:solidFill>
        </a:defRPr>
      </a:lvl2pPr>
      <a:lvl3pPr rtl="0" eaLnBrk="1" latinLnBrk="1" hangingPunct="1">
        <a:defRPr>
          <a:solidFill>
            <a:schemeClr val="tx2"/>
          </a:solidFill>
        </a:defRPr>
      </a:lvl3pPr>
      <a:lvl4pPr rtl="0" eaLnBrk="1" latinLnBrk="1" hangingPunct="1">
        <a:defRPr>
          <a:solidFill>
            <a:schemeClr val="tx2"/>
          </a:solidFill>
        </a:defRPr>
      </a:lvl4pPr>
      <a:lvl5pPr rtl="0" eaLnBrk="1" latinLnBrk="1" hangingPunct="1">
        <a:defRPr>
          <a:solidFill>
            <a:schemeClr val="tx2"/>
          </a:solidFill>
        </a:defRPr>
      </a:lvl5pPr>
      <a:lvl6pPr rtl="0" eaLnBrk="1" latinLnBrk="1" hangingPunct="1">
        <a:defRPr>
          <a:solidFill>
            <a:schemeClr val="tx2"/>
          </a:solidFill>
        </a:defRPr>
      </a:lvl6pPr>
      <a:lvl7pPr rtl="0" eaLnBrk="1" latinLnBrk="1" hangingPunct="1">
        <a:defRPr>
          <a:solidFill>
            <a:schemeClr val="tx2"/>
          </a:solidFill>
        </a:defRPr>
      </a:lvl7pPr>
      <a:lvl8pPr rtl="0" eaLnBrk="1" latinLnBrk="1" hangingPunct="1">
        <a:defRPr>
          <a:solidFill>
            <a:schemeClr val="tx2"/>
          </a:solidFill>
        </a:defRPr>
      </a:lvl8pPr>
      <a:lvl9pPr rtl="0" eaLnBrk="1" latinLnBrk="1" hangingPunct="1">
        <a:defRPr>
          <a:solidFill>
            <a:schemeClr val="tx2"/>
          </a:solidFill>
        </a:defRPr>
      </a:lvl9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1.xml"  /><Relationship Id="rId2" Type="http://schemas.openxmlformats.org/officeDocument/2006/relationships/image" Target="../media/image1.png"  /><Relationship Id="rId3" Type="http://schemas.openxmlformats.org/officeDocument/2006/relationships/image" Target="../media/image1.png"  /><Relationship Id="rId4" Type="http://schemas.openxmlformats.org/officeDocument/2006/relationships/image" Target="../media/image1.png"  /><Relationship Id="rId5" Type="http://schemas.openxmlformats.org/officeDocument/2006/relationships/image" Target="../media/image2.png"  /></Relationships>
</file>

<file path=ppt/slides/_rels/slide10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/Relationships>
</file>

<file path=ppt/slides/_rels/slide11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/Relationships>
</file>

<file path=ppt/slides/_rels/slide12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/Relationships>
</file>

<file path=ppt/slides/_rels/slide13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8.jpeg"  /><Relationship Id="rId3" Type="http://schemas.openxmlformats.org/officeDocument/2006/relationships/image" Target="../media/image9.jpeg"  /><Relationship Id="rId4" Type="http://schemas.openxmlformats.org/officeDocument/2006/relationships/image" Target="../media/image10.jpeg"  /></Relationships>
</file>

<file path=ppt/slides/_rels/slide14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11.png"  /></Relationships>
</file>

<file path=ppt/slides/_rels/slide15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12.jpeg"  /></Relationships>
</file>

<file path=ppt/slides/_rels/slide16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6.png"  /></Relationships>
</file>

<file path=ppt/slides/_rels/slide17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13.png"  /><Relationship Id="rId3" Type="http://schemas.openxmlformats.org/officeDocument/2006/relationships/image" Target="../media/image14.png"  /><Relationship Id="rId4" Type="http://schemas.openxmlformats.org/officeDocument/2006/relationships/image" Target="../media/image13.png"  /><Relationship Id="rId5" Type="http://schemas.openxmlformats.org/officeDocument/2006/relationships/image" Target="../media/image14.png"  /></Relationships>
</file>

<file path=ppt/slides/_rels/slide18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15.png"  /><Relationship Id="rId3" Type="http://schemas.openxmlformats.org/officeDocument/2006/relationships/image" Target="../media/image14.png"  /></Relationships>
</file>

<file path=ppt/slides/_rels/slide19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/Relationships>
</file>

<file path=ppt/slides/_rels/slide2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11.xml"  /></Relationships>
</file>

<file path=ppt/slides/_rels/slide20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/Relationships>
</file>

<file path=ppt/slides/_rels/slide21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16.jpeg"  /></Relationships>
</file>

<file path=ppt/slides/_rels/slide22.xml.rels><?xml version="1.0" encoding="UTF-8" standalone="yes" ?><Relationships xmlns="http://schemas.openxmlformats.org/package/2006/relationships"><Relationship Id="rId1" Type="http://schemas.openxmlformats.org/officeDocument/2006/relationships/notesSlide" Target="../notesSlides/notesSlide1.xml"  /><Relationship Id="rId2" Type="http://schemas.openxmlformats.org/officeDocument/2006/relationships/slideLayout" Target="../slideLayouts/slideLayout2.xml"  /><Relationship Id="rId3" Type="http://schemas.openxmlformats.org/officeDocument/2006/relationships/image" Target="../media/image17.jpeg"  /></Relationships>
</file>

<file path=ppt/slides/_rels/slide23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18.jpeg"  /></Relationships>
</file>

<file path=ppt/slides/_rels/slide24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19.jpeg"  /></Relationships>
</file>

<file path=ppt/slides/_rels/slide25.xml.rels><?xml version="1.0" encoding="UTF-8" standalone="yes" ?><Relationships xmlns="http://schemas.openxmlformats.org/package/2006/relationships"><Relationship Id="rId1" Type="http://schemas.openxmlformats.org/officeDocument/2006/relationships/notesSlide" Target="../notesSlides/notesSlide2.xml"  /><Relationship Id="rId2" Type="http://schemas.openxmlformats.org/officeDocument/2006/relationships/slideLayout" Target="../slideLayouts/slideLayout2.xml"  /><Relationship Id="rId3" Type="http://schemas.openxmlformats.org/officeDocument/2006/relationships/image" Target="../media/image20.jpeg"  /><Relationship Id="rId4" Type="http://schemas.openxmlformats.org/officeDocument/2006/relationships/image" Target="../media/image21.jpeg"  /><Relationship Id="rId5" Type="http://schemas.openxmlformats.org/officeDocument/2006/relationships/image" Target="../media/image22.png"  /><Relationship Id="rId6" Type="http://schemas.openxmlformats.org/officeDocument/2006/relationships/image" Target="../media/image23.jpeg"  /></Relationships>
</file>

<file path=ppt/slides/_rels/slide26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24.png"  /><Relationship Id="rId3" Type="http://schemas.openxmlformats.org/officeDocument/2006/relationships/image" Target="../media/image25.png"  /></Relationships>
</file>

<file path=ppt/slides/_rels/slide27.xml.rels><?xml version="1.0" encoding="UTF-8" standalone="yes" ?><Relationships xmlns="http://schemas.openxmlformats.org/package/2006/relationships"><Relationship Id="rId1" Type="http://schemas.openxmlformats.org/officeDocument/2006/relationships/notesSlide" Target="../notesSlides/notesSlide3.xml"  /><Relationship Id="rId2" Type="http://schemas.openxmlformats.org/officeDocument/2006/relationships/slideLayout" Target="../slideLayouts/slideLayout2.xml"  /><Relationship Id="rId3" Type="http://schemas.openxmlformats.org/officeDocument/2006/relationships/image" Target="../media/image26.png"  /><Relationship Id="rId4" Type="http://schemas.openxmlformats.org/officeDocument/2006/relationships/image" Target="../media/image27.jpeg"  /></Relationships>
</file>

<file path=ppt/slides/_rels/slide28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28.png"  /></Relationships>
</file>

<file path=ppt/slides/_rels/slide29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29.jpeg"  /><Relationship Id="rId3" Type="http://schemas.openxmlformats.org/officeDocument/2006/relationships/image" Target="../media/image30.jpeg"  /></Relationships>
</file>

<file path=ppt/slides/_rels/slide3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/Relationships>
</file>

<file path=ppt/slides/_rels/slide4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3.png"  /></Relationships>
</file>

<file path=ppt/slides/_rels/slide5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4.png"  /></Relationships>
</file>

<file path=ppt/slides/_rels/slide6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5.png"  /></Relationships>
</file>

<file path=ppt/slides/_rels/slide7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3.png"  /></Relationships>
</file>

<file path=ppt/slides/_rels/slide8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6.png"  /></Relationships>
</file>

<file path=ppt/slides/_rels/slide9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7.jpeg"  /></Relationships>
</file>

<file path=ppt/slides/slide1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103"/>
          <p:cNvSpPr/>
          <p:nvPr/>
        </p:nvSpPr>
        <p:spPr>
          <a:xfrm>
            <a:off x="0" y="5301233"/>
            <a:ext cx="12192000" cy="1556766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그룹 1"/>
          <p:cNvGrpSpPr/>
          <p:nvPr/>
        </p:nvGrpSpPr>
        <p:grpSpPr>
          <a:xfrm rot="0">
            <a:off x="335280" y="3861054"/>
            <a:ext cx="4544936" cy="1585834"/>
            <a:chOff x="139521" y="243478"/>
            <a:chExt cx="4544936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80" cy="871978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2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1"/>
              <a:ext cx="608154" cy="398456"/>
              <a:chOff x="1343" y="96"/>
              <a:chExt cx="4095" cy="268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033" y="1909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7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104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2279982" y="648393"/>
            <a:ext cx="1070848" cy="1142238"/>
          </a:xfrm>
          <a:prstGeom prst="rect">
            <a:avLst/>
          </a:prstGeom>
        </p:spPr>
      </p:pic>
      <p:pic>
        <p:nvPicPr>
          <p:cNvPr id="105" name="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10088285" y="468371"/>
            <a:ext cx="1408390" cy="1502283"/>
          </a:xfrm>
          <a:prstGeom prst="rect">
            <a:avLst/>
          </a:prstGeom>
        </p:spPr>
      </p:pic>
      <p:pic>
        <p:nvPicPr>
          <p:cNvPr id="106" name=""/>
          <p:cNvPicPr>
            <a:picLocks noChangeAspect="1"/>
          </p:cNvPicPr>
          <p:nvPr/>
        </p:nvPicPr>
        <p:blipFill rotWithShape="1">
          <a:blip r:embed="rId4"/>
          <a:stretch>
            <a:fillRect/>
          </a:stretch>
        </p:blipFill>
        <p:spPr>
          <a:xfrm>
            <a:off x="6708077" y="0"/>
            <a:ext cx="1781937" cy="1900732"/>
          </a:xfrm>
          <a:prstGeom prst="rect">
            <a:avLst/>
          </a:prstGeom>
        </p:spPr>
      </p:pic>
      <p:pic>
        <p:nvPicPr>
          <p:cNvPr id="107" name=""/>
          <p:cNvPicPr>
            <a:picLocks noChangeAspect="1"/>
          </p:cNvPicPr>
          <p:nvPr/>
        </p:nvPicPr>
        <p:blipFill rotWithShape="1">
          <a:blip r:embed="rId5"/>
          <a:stretch>
            <a:fillRect/>
          </a:stretch>
        </p:blipFill>
        <p:spPr>
          <a:xfrm>
            <a:off x="335280" y="269146"/>
            <a:ext cx="1520558" cy="1631586"/>
          </a:xfrm>
          <a:prstGeom prst="rect">
            <a:avLst/>
          </a:prstGeom>
        </p:spPr>
      </p:pic>
      <p:sp>
        <p:nvSpPr>
          <p:cNvPr id="108" name=""/>
          <p:cNvSpPr txBox="1"/>
          <p:nvPr/>
        </p:nvSpPr>
        <p:spPr>
          <a:xfrm>
            <a:off x="1271394" y="1900732"/>
            <a:ext cx="10441308" cy="1154888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7000" b="1">
                <a:latin typeface="한컴 윤고딕 250"/>
                <a:ea typeface="한컴 윤고딕 250"/>
              </a:rPr>
              <a:t> 왜 독도가 한국영토인가</a:t>
            </a:r>
            <a:r>
              <a:rPr lang="en-US" altLang="ko-KR" sz="7000" b="1">
                <a:latin typeface="한컴 윤고딕 250"/>
                <a:ea typeface="한컴 윤고딕 250"/>
              </a:rPr>
              <a:t>?</a:t>
            </a:r>
            <a:endParaRPr lang="en-US" altLang="ko-KR" sz="7000" b="1">
              <a:latin typeface="한컴 윤고딕 250"/>
              <a:ea typeface="한컴 윤고딕 250"/>
            </a:endParaRPr>
          </a:p>
        </p:txBody>
      </p:sp>
      <p:sp>
        <p:nvSpPr>
          <p:cNvPr id="109" name=""/>
          <p:cNvSpPr txBox="1"/>
          <p:nvPr/>
        </p:nvSpPr>
        <p:spPr>
          <a:xfrm>
            <a:off x="8791682" y="4061325"/>
            <a:ext cx="3400318" cy="1185291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400" b="1"/>
              <a:t>대구대학교 </a:t>
            </a:r>
            <a:endParaRPr lang="ko-KR" altLang="en-US" sz="2400" b="1"/>
          </a:p>
          <a:p>
            <a:pPr>
              <a:defRPr/>
            </a:pPr>
            <a:r>
              <a:rPr lang="ko-KR" altLang="en-US" sz="2400" b="1"/>
              <a:t>식품영양학과</a:t>
            </a:r>
            <a:endParaRPr lang="ko-KR" altLang="en-US" sz="2400" b="1"/>
          </a:p>
          <a:p>
            <a:pPr>
              <a:defRPr/>
            </a:pPr>
            <a:r>
              <a:rPr lang="en-US" altLang="ko-KR" sz="2400" b="1"/>
              <a:t>21823388</a:t>
            </a:r>
            <a:r>
              <a:rPr lang="ko-KR" altLang="en-US" sz="2400" b="1"/>
              <a:t> 김진영</a:t>
            </a:r>
            <a:endParaRPr lang="ko-KR" altLang="en-US" sz="2400" b="1"/>
          </a:p>
        </p:txBody>
      </p:sp>
      <p:sp>
        <p:nvSpPr>
          <p:cNvPr id="110" name=""/>
          <p:cNvSpPr txBox="1"/>
          <p:nvPr/>
        </p:nvSpPr>
        <p:spPr>
          <a:xfrm>
            <a:off x="9451463" y="2981325"/>
            <a:ext cx="2080756" cy="447675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400" b="1">
                <a:latin typeface="한컴 윤고딕 240"/>
                <a:ea typeface="한컴 윤고딕 240"/>
              </a:rPr>
              <a:t>-</a:t>
            </a:r>
            <a:r>
              <a:rPr lang="ko-KR" altLang="en-US" sz="2400" b="1">
                <a:latin typeface="한컴 윤고딕 240"/>
                <a:ea typeface="한컴 윤고딕 240"/>
              </a:rPr>
              <a:t> 역사적으로</a:t>
            </a:r>
            <a:endParaRPr lang="ko-KR" altLang="en-US" sz="2400" b="1">
              <a:latin typeface="한컴 윤고딕 240"/>
              <a:ea typeface="한컴 윤고딕 24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10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"/>
          <p:cNvSpPr/>
          <p:nvPr/>
        </p:nvSpPr>
        <p:spPr>
          <a:xfrm>
            <a:off x="2423541" y="604647"/>
            <a:ext cx="7848980" cy="5281040"/>
          </a:xfrm>
          <a:prstGeom prst="verticalScroll">
            <a:avLst>
              <a:gd name="adj" fmla="val 12500"/>
            </a:avLst>
          </a:prstGeom>
          <a:solidFill>
            <a:srgbClr val="d9d9d9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244830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독도이름의 유래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6"/>
            <a:ext cx="2664333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2" name=""/>
          <p:cNvSpPr txBox="1"/>
          <p:nvPr/>
        </p:nvSpPr>
        <p:spPr>
          <a:xfrm>
            <a:off x="4727828" y="1234821"/>
            <a:ext cx="3600450" cy="1401699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5000"/>
              <a:t>한 성 일 보</a:t>
            </a:r>
            <a:endParaRPr lang="ko-KR" altLang="en-US" sz="5000"/>
          </a:p>
          <a:p>
            <a:pPr>
              <a:defRPr/>
            </a:pPr>
            <a:endParaRPr lang="ko-KR" altLang="en-US"/>
          </a:p>
          <a:p>
            <a:pPr>
              <a:defRPr/>
            </a:pPr>
            <a:endParaRPr lang="ko-KR" altLang="en-US"/>
          </a:p>
        </p:txBody>
      </p:sp>
      <p:sp>
        <p:nvSpPr>
          <p:cNvPr id="125" name=""/>
          <p:cNvSpPr/>
          <p:nvPr/>
        </p:nvSpPr>
        <p:spPr>
          <a:xfrm>
            <a:off x="3867053" y="3429000"/>
            <a:ext cx="5322001" cy="47196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p>
            <a:pPr algn="l">
              <a:defRPr/>
            </a:pPr>
            <a:r>
              <a:rPr xmlns:mc="http://schemas.openxmlformats.org/markup-compatibility/2006" xmlns:hp="http://schemas.haansoft.com/office/presentation/8.0" sz="2500" b="0" i="0" strike="noStrike" mc:Ignorable="hp" hp:hslEmbossed="0">
                <a:solidFill>
                  <a:srgbClr val="000000">
                    <a:alpha val="100000"/>
                  </a:srgbClr>
                </a:solidFill>
                <a:latin typeface="Arial"/>
                <a:ea typeface="굴림"/>
              </a:rPr>
              <a:t>독도는 우리의 섬, 원명은 돌섬(石島)</a:t>
            </a:r>
            <a:endParaRPr xmlns:mc="http://schemas.openxmlformats.org/markup-compatibility/2006" xmlns:hp="http://schemas.haansoft.com/office/presentation/8.0" sz="2500" b="0" i="0" strike="noStrike" mc:Ignorable="hp" hp:hslEmbossed="0">
              <a:solidFill>
                <a:srgbClr val="000000">
                  <a:alpha val="100000"/>
                </a:srgbClr>
              </a:solidFill>
              <a:latin typeface="Arial"/>
              <a:ea typeface="굴림"/>
            </a:endParaRPr>
          </a:p>
        </p:txBody>
      </p:sp>
      <p:sp>
        <p:nvSpPr>
          <p:cNvPr id="126" name=""/>
          <p:cNvSpPr txBox="1"/>
          <p:nvPr/>
        </p:nvSpPr>
        <p:spPr>
          <a:xfrm>
            <a:off x="5879973" y="2276856"/>
            <a:ext cx="3528441" cy="35966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27" name=""/>
          <p:cNvSpPr/>
          <p:nvPr/>
        </p:nvSpPr>
        <p:spPr>
          <a:xfrm>
            <a:off x="5879973" y="2456688"/>
            <a:ext cx="4307205" cy="54673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p>
            <a:pPr algn="l">
              <a:defRPr/>
            </a:pPr>
            <a:r>
              <a:rPr xmlns:mc="http://schemas.openxmlformats.org/markup-compatibility/2006" xmlns:hp="http://schemas.haansoft.com/office/presentation/8.0" sz="3000" b="0" i="0" strike="noStrike" mc:Ignorable="hp" hp:hslEmbossed="0">
                <a:solidFill>
                  <a:srgbClr val="000000">
                    <a:alpha val="100000"/>
                  </a:srgbClr>
                </a:solidFill>
                <a:latin typeface="Arial"/>
                <a:ea typeface="굴림"/>
              </a:rPr>
              <a:t>1948년 6월 13일</a:t>
            </a:r>
            <a:endParaRPr xmlns:mc="http://schemas.openxmlformats.org/markup-compatibility/2006" xmlns:hp="http://schemas.haansoft.com/office/presentation/8.0" sz="3000" b="0" i="0" strike="noStrike" mc:Ignorable="hp" hp:hslEmbossed="0">
              <a:solidFill>
                <a:srgbClr val="000000">
                  <a:alpha val="100000"/>
                </a:srgbClr>
              </a:solidFill>
              <a:latin typeface="Arial"/>
              <a:ea typeface="굴림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11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2448306" cy="423291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200" b="1"/>
              <a:t>독도이름의 유래</a:t>
            </a:r>
            <a:endParaRPr lang="ko-KR" altLang="en-US" sz="2200" b="1"/>
          </a:p>
        </p:txBody>
      </p:sp>
      <p:sp>
        <p:nvSpPr>
          <p:cNvPr id="111" name=""/>
          <p:cNvSpPr/>
          <p:nvPr/>
        </p:nvSpPr>
        <p:spPr>
          <a:xfrm>
            <a:off x="191262" y="85724"/>
            <a:ext cx="2664333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22" name=""/>
          <p:cNvSpPr txBox="1"/>
          <p:nvPr/>
        </p:nvSpPr>
        <p:spPr>
          <a:xfrm>
            <a:off x="2531555" y="2855595"/>
            <a:ext cx="8281034" cy="69723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en-US" sz="4000"/>
              <a:t>https://youtu.be/2d0X4E-tg7Y</a:t>
            </a:r>
            <a:endParaRPr lang="en-US" altLang="en-US" sz="4000"/>
          </a:p>
        </p:txBody>
      </p:sp>
      <p:sp>
        <p:nvSpPr>
          <p:cNvPr id="123" name=""/>
          <p:cNvSpPr txBox="1"/>
          <p:nvPr/>
        </p:nvSpPr>
        <p:spPr>
          <a:xfrm>
            <a:off x="2531555" y="2310003"/>
            <a:ext cx="3960495" cy="54559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000"/>
              <a:t>독도 </a:t>
            </a:r>
            <a:r>
              <a:rPr lang="en-US" altLang="ko-KR" sz="3000"/>
              <a:t>=</a:t>
            </a:r>
            <a:r>
              <a:rPr lang="ko-KR" altLang="en-US" sz="3000"/>
              <a:t> 석도 </a:t>
            </a:r>
            <a:r>
              <a:rPr lang="en-US" altLang="ko-KR" sz="3000"/>
              <a:t>kbs news</a:t>
            </a:r>
            <a:endParaRPr lang="en-US" altLang="ko-KR" sz="30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244830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독도이름의 유래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6"/>
            <a:ext cx="2664333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22" name=""/>
          <p:cNvSpPr txBox="1"/>
          <p:nvPr/>
        </p:nvSpPr>
        <p:spPr>
          <a:xfrm>
            <a:off x="695325" y="1268730"/>
            <a:ext cx="10153269" cy="367665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23" name=""/>
          <p:cNvSpPr txBox="1"/>
          <p:nvPr/>
        </p:nvSpPr>
        <p:spPr>
          <a:xfrm>
            <a:off x="839343" y="2579370"/>
            <a:ext cx="10153271" cy="1152525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7000" b="1">
                <a:latin typeface="한컴 윤고딕 240"/>
                <a:ea typeface="한컴 윤고딕 240"/>
              </a:rPr>
              <a:t>돌섬</a:t>
            </a:r>
            <a:r>
              <a:rPr lang="en-US" altLang="ko-KR" sz="7000" b="1">
                <a:latin typeface="한컴 윤고딕 240"/>
                <a:ea typeface="한컴 윤고딕 240"/>
              </a:rPr>
              <a:t>,</a:t>
            </a:r>
            <a:r>
              <a:rPr lang="ko-KR" altLang="en-US" sz="7000" b="1">
                <a:latin typeface="한컴 윤고딕 240"/>
                <a:ea typeface="한컴 윤고딕 240"/>
              </a:rPr>
              <a:t> 독섬</a:t>
            </a:r>
            <a:r>
              <a:rPr lang="en-US" altLang="ko-KR" sz="7000" b="1">
                <a:latin typeface="한컴 윤고딕 240"/>
                <a:ea typeface="한컴 윤고딕 240"/>
              </a:rPr>
              <a:t>,</a:t>
            </a:r>
            <a:r>
              <a:rPr lang="ko-KR" altLang="en-US" sz="7000" b="1">
                <a:latin typeface="한컴 윤고딕 240"/>
                <a:ea typeface="한컴 윤고딕 240"/>
              </a:rPr>
              <a:t> 석도      독도</a:t>
            </a:r>
            <a:endParaRPr lang="ko-KR" altLang="en-US" sz="7000"/>
          </a:p>
        </p:txBody>
      </p:sp>
      <p:sp>
        <p:nvSpPr>
          <p:cNvPr id="124" name=""/>
          <p:cNvSpPr/>
          <p:nvPr/>
        </p:nvSpPr>
        <p:spPr>
          <a:xfrm>
            <a:off x="6960108" y="2725843"/>
            <a:ext cx="1656207" cy="973074"/>
          </a:xfrm>
          <a:prstGeom prst="mathEqual">
            <a:avLst>
              <a:gd name="adj1" fmla="val 23520"/>
              <a:gd name="adj2" fmla="val 11760"/>
            </a:avLst>
          </a:prstGeom>
          <a:solidFill>
            <a:schemeClr val="accent2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5" name=""/>
          <p:cNvSpPr txBox="1"/>
          <p:nvPr/>
        </p:nvSpPr>
        <p:spPr>
          <a:xfrm rot="20772132">
            <a:off x="1631442" y="2710983"/>
            <a:ext cx="8929116" cy="100279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6000" b="1">
                <a:solidFill>
                  <a:srgbClr val="bfa100"/>
                </a:solidFill>
                <a:latin typeface="한컴 소망 M"/>
                <a:ea typeface="한컴 소망 M"/>
              </a:rPr>
              <a:t>독도는 대한민국의 영토</a:t>
            </a:r>
            <a:r>
              <a:rPr lang="en-US" altLang="ko-KR" sz="6000" b="1">
                <a:solidFill>
                  <a:srgbClr val="bfa100"/>
                </a:solidFill>
                <a:latin typeface="한컴 소망 M"/>
                <a:ea typeface="한컴 소망 M"/>
              </a:rPr>
              <a:t>!</a:t>
            </a:r>
            <a:endParaRPr lang="en-US" altLang="ko-KR" sz="6000" b="1">
              <a:solidFill>
                <a:srgbClr val="bfa100"/>
              </a:solidFill>
              <a:latin typeface="한컴 소망 M"/>
              <a:ea typeface="한컴 소망 M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299275" y="328612"/>
            <a:ext cx="2844356" cy="46958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191261" y="109060"/>
            <a:ext cx="3060382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pic>
        <p:nvPicPr>
          <p:cNvPr id="125" name=""/>
          <p:cNvPicPr>
            <a:picLocks noChangeAspect="1"/>
          </p:cNvPicPr>
          <p:nvPr/>
        </p:nvPicPr>
        <p:blipFill rotWithShape="1">
          <a:blip r:embed="rId2"/>
          <a:srcRect t="9030" b="9230"/>
          <a:stretch>
            <a:fillRect/>
          </a:stretch>
        </p:blipFill>
        <p:spPr>
          <a:xfrm>
            <a:off x="1067753" y="2447446"/>
            <a:ext cx="3168396" cy="2539179"/>
          </a:xfrm>
          <a:prstGeom prst="rect">
            <a:avLst/>
          </a:prstGeom>
        </p:spPr>
      </p:pic>
      <p:sp>
        <p:nvSpPr>
          <p:cNvPr id="127" name=""/>
          <p:cNvSpPr txBox="1"/>
          <p:nvPr/>
        </p:nvSpPr>
        <p:spPr>
          <a:xfrm>
            <a:off x="119253" y="1017745"/>
            <a:ext cx="3024378" cy="185690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4000"/>
              <a:t>-512</a:t>
            </a:r>
            <a:r>
              <a:rPr lang="ko-KR" altLang="en-US" sz="4000"/>
              <a:t>년</a:t>
            </a:r>
            <a:endParaRPr lang="ko-KR" altLang="en-US" sz="4000"/>
          </a:p>
          <a:p>
            <a:pPr>
              <a:defRPr/>
            </a:pPr>
            <a:r>
              <a:rPr lang="ko-KR" altLang="en-US" sz="4000"/>
              <a:t>우산국 복속</a:t>
            </a:r>
            <a:endParaRPr lang="ko-KR" altLang="en-US" sz="4000"/>
          </a:p>
          <a:p>
            <a:pPr>
              <a:defRPr/>
            </a:pPr>
            <a:endParaRPr lang="ko-KR" altLang="en-US"/>
          </a:p>
          <a:p>
            <a:pPr>
              <a:defRPr/>
            </a:pPr>
            <a:endParaRPr lang="ko-KR" altLang="en-US"/>
          </a:p>
        </p:txBody>
      </p:sp>
      <p:sp>
        <p:nvSpPr>
          <p:cNvPr id="128" name=""/>
          <p:cNvSpPr txBox="1"/>
          <p:nvPr/>
        </p:nvSpPr>
        <p:spPr>
          <a:xfrm>
            <a:off x="7559801" y="836770"/>
            <a:ext cx="2880362" cy="46625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이사부와 나무사자</a:t>
            </a:r>
            <a:endParaRPr lang="ko-KR" altLang="en-US" sz="2500" b="1"/>
          </a:p>
        </p:txBody>
      </p:sp>
      <p:sp>
        <p:nvSpPr>
          <p:cNvPr id="129" name=""/>
          <p:cNvSpPr txBox="1"/>
          <p:nvPr/>
        </p:nvSpPr>
        <p:spPr>
          <a:xfrm>
            <a:off x="2027490" y="5295407"/>
            <a:ext cx="2448306" cy="48436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600" b="1"/>
              <a:t>우산국</a:t>
            </a:r>
            <a:endParaRPr lang="ko-KR" altLang="en-US" sz="2600" b="1"/>
          </a:p>
        </p:txBody>
      </p:sp>
      <p:grpSp>
        <p:nvGrpSpPr>
          <p:cNvPr id="126" name=""/>
          <p:cNvGrpSpPr/>
          <p:nvPr/>
        </p:nvGrpSpPr>
        <p:grpSpPr>
          <a:xfrm rot="0">
            <a:off x="6096000" y="1408333"/>
            <a:ext cx="5807964" cy="4887311"/>
            <a:chOff x="6096000" y="1435855"/>
            <a:chExt cx="5807964" cy="4887311"/>
          </a:xfrm>
        </p:grpSpPr>
        <p:pic>
          <p:nvPicPr>
            <p:cNvPr id="123" name=""/>
            <p:cNvPicPr>
              <a:picLocks noChangeAspect="1"/>
            </p:cNvPicPr>
            <p:nvPr/>
          </p:nvPicPr>
          <p:blipFill rotWithShape="1">
            <a:blip r:embed="rId3"/>
            <a:stretch>
              <a:fillRect/>
            </a:stretch>
          </p:blipFill>
          <p:spPr>
            <a:xfrm>
              <a:off x="6096000" y="1435855"/>
              <a:ext cx="5807964" cy="4859789"/>
            </a:xfrm>
            <a:prstGeom prst="rect">
              <a:avLst/>
            </a:prstGeom>
          </p:spPr>
        </p:pic>
        <p:pic>
          <p:nvPicPr>
            <p:cNvPr id="124" name=""/>
            <p:cNvPicPr>
              <a:picLocks noChangeAspect="1"/>
            </p:cNvPicPr>
            <p:nvPr/>
          </p:nvPicPr>
          <p:blipFill rotWithShape="1">
            <a:blip r:embed="rId4"/>
            <a:srcRect l="7710" r="46150"/>
            <a:stretch>
              <a:fillRect/>
            </a:stretch>
          </p:blipFill>
          <p:spPr>
            <a:xfrm>
              <a:off x="6672072" y="3900678"/>
              <a:ext cx="1440180" cy="242248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-0.25 0  E" pathEditMode="relative" ptsTypes="">
                                      <p:cBhvr>
                                        <p:cTn id="6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 animBg="1"/>
    </p:bldLst>
  </p:timing>
</p:sld>
</file>

<file path=ppt/slides/slide14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7" name=""/>
          <p:cNvSpPr txBox="1"/>
          <p:nvPr/>
        </p:nvSpPr>
        <p:spPr>
          <a:xfrm>
            <a:off x="299275" y="1157478"/>
            <a:ext cx="2956084" cy="54559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3000"/>
              <a:t>-1416</a:t>
            </a:r>
            <a:r>
              <a:rPr lang="ko-KR" altLang="en-US" sz="3000"/>
              <a:t>년</a:t>
            </a:r>
            <a:endParaRPr lang="ko-KR" altLang="en-US" sz="3000"/>
          </a:p>
        </p:txBody>
      </p:sp>
      <p:pic>
        <p:nvPicPr>
          <p:cNvPr id="118" name=""/>
          <p:cNvPicPr>
            <a:picLocks noChangeAspect="1"/>
          </p:cNvPicPr>
          <p:nvPr/>
        </p:nvPicPr>
        <p:blipFill rotWithShape="1">
          <a:blip r:embed="rId2"/>
          <a:srcRect l="18360" t="15570" r="63290" b="29650"/>
          <a:stretch>
            <a:fillRect/>
          </a:stretch>
        </p:blipFill>
        <p:spPr>
          <a:xfrm>
            <a:off x="2346890" y="1122558"/>
            <a:ext cx="2457589" cy="4612884"/>
          </a:xfrm>
          <a:prstGeom prst="rect">
            <a:avLst/>
          </a:prstGeom>
        </p:spPr>
      </p:pic>
      <p:sp>
        <p:nvSpPr>
          <p:cNvPr id="119" name=""/>
          <p:cNvSpPr txBox="1"/>
          <p:nvPr/>
        </p:nvSpPr>
        <p:spPr>
          <a:xfrm>
            <a:off x="2752224" y="5821848"/>
            <a:ext cx="2052256" cy="47227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/>
              <a:t>김인우</a:t>
            </a:r>
            <a:endParaRPr lang="ko-KR" altLang="en-US" sz="2500"/>
          </a:p>
        </p:txBody>
      </p:sp>
      <p:sp>
        <p:nvSpPr>
          <p:cNvPr id="120" name=""/>
          <p:cNvSpPr/>
          <p:nvPr/>
        </p:nvSpPr>
        <p:spPr>
          <a:xfrm>
            <a:off x="4973574" y="2944368"/>
            <a:ext cx="978408" cy="484632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289b6e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121" name=""/>
          <p:cNvSpPr txBox="1"/>
          <p:nvPr/>
        </p:nvSpPr>
        <p:spPr>
          <a:xfrm>
            <a:off x="6096000" y="2809113"/>
            <a:ext cx="6948870" cy="619887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500" b="1"/>
              <a:t>우산 무릉도처 안무사에 임명</a:t>
            </a:r>
            <a:endParaRPr lang="ko-KR" altLang="en-US" sz="3500" b="1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15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2880360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2988374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5" name=""/>
          <p:cNvSpPr txBox="1"/>
          <p:nvPr/>
        </p:nvSpPr>
        <p:spPr>
          <a:xfrm>
            <a:off x="407289" y="1196721"/>
            <a:ext cx="2988374" cy="62484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3500"/>
              <a:t>-1454</a:t>
            </a:r>
            <a:r>
              <a:rPr lang="ko-KR" altLang="en-US" sz="3500"/>
              <a:t>년</a:t>
            </a:r>
            <a:endParaRPr lang="ko-KR" altLang="en-US" sz="3500"/>
          </a:p>
        </p:txBody>
      </p:sp>
      <p:pic>
        <p:nvPicPr>
          <p:cNvPr id="116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3341941" y="324174"/>
            <a:ext cx="5508116" cy="5732335"/>
          </a:xfrm>
          <a:prstGeom prst="rect">
            <a:avLst/>
          </a:prstGeom>
        </p:spPr>
      </p:pic>
      <p:sp>
        <p:nvSpPr>
          <p:cNvPr id="117" name=""/>
          <p:cNvSpPr txBox="1"/>
          <p:nvPr/>
        </p:nvSpPr>
        <p:spPr>
          <a:xfrm>
            <a:off x="5123878" y="6056510"/>
            <a:ext cx="3960496" cy="4947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700" b="1"/>
              <a:t>&lt;</a:t>
            </a:r>
            <a:r>
              <a:rPr lang="ko-KR" altLang="en-US" sz="2700" b="1"/>
              <a:t>세종실록지리지</a:t>
            </a:r>
            <a:r>
              <a:rPr lang="en-US" altLang="ko-KR" sz="2700" b="1"/>
              <a:t>&gt;</a:t>
            </a:r>
            <a:endParaRPr lang="en-US" altLang="ko-KR" sz="2700" b="1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16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244830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60383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4" name=""/>
          <p:cNvSpPr txBox="1"/>
          <p:nvPr/>
        </p:nvSpPr>
        <p:spPr>
          <a:xfrm>
            <a:off x="407289" y="329565"/>
            <a:ext cx="2847023" cy="468630"/>
          </a:xfrm>
          <a:prstGeom prst="rect">
            <a:avLst/>
          </a:prstGeom>
        </p:spPr>
        <p:txBody>
          <a:bodyPr wrap="non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/>
          </a:p>
        </p:txBody>
      </p:sp>
      <p:sp>
        <p:nvSpPr>
          <p:cNvPr id="115" name=""/>
          <p:cNvSpPr txBox="1"/>
          <p:nvPr/>
        </p:nvSpPr>
        <p:spPr>
          <a:xfrm>
            <a:off x="299275" y="1196721"/>
            <a:ext cx="468059" cy="36347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6" name=""/>
          <p:cNvSpPr txBox="1"/>
          <p:nvPr/>
        </p:nvSpPr>
        <p:spPr>
          <a:xfrm>
            <a:off x="767334" y="1560195"/>
            <a:ext cx="1584198" cy="36195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pic>
        <p:nvPicPr>
          <p:cNvPr id="117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1312497" y="1922145"/>
            <a:ext cx="2263187" cy="2162175"/>
          </a:xfrm>
          <a:prstGeom prst="rect">
            <a:avLst/>
          </a:prstGeom>
        </p:spPr>
      </p:pic>
      <p:sp>
        <p:nvSpPr>
          <p:cNvPr id="118" name=""/>
          <p:cNvSpPr txBox="1"/>
          <p:nvPr/>
        </p:nvSpPr>
        <p:spPr>
          <a:xfrm>
            <a:off x="4511801" y="2164270"/>
            <a:ext cx="7200901" cy="192005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4000" b="1"/>
              <a:t>세종실록지리지 中</a:t>
            </a:r>
            <a:r>
              <a:rPr lang="en-US" altLang="ko-KR" sz="4000" b="1"/>
              <a:t> </a:t>
            </a:r>
            <a:r>
              <a:rPr lang="ko-KR" altLang="en-US" sz="4000" b="1"/>
              <a:t> </a:t>
            </a:r>
            <a:endParaRPr lang="ko-KR" altLang="en-US" sz="4000" b="1"/>
          </a:p>
          <a:p>
            <a:pPr>
              <a:defRPr/>
            </a:pPr>
            <a:endParaRPr lang="ko-KR" altLang="en-US" sz="4000" b="1"/>
          </a:p>
          <a:p>
            <a:pPr>
              <a:defRPr/>
            </a:pPr>
            <a:r>
              <a:rPr lang="ko-KR" altLang="en-US" sz="4000" b="1"/>
              <a:t>우산도               독도</a:t>
            </a:r>
            <a:endParaRPr lang="ko-KR" altLang="en-US" sz="4000" b="1"/>
          </a:p>
        </p:txBody>
      </p:sp>
      <p:sp>
        <p:nvSpPr>
          <p:cNvPr id="119" name=""/>
          <p:cNvSpPr/>
          <p:nvPr/>
        </p:nvSpPr>
        <p:spPr>
          <a:xfrm>
            <a:off x="6672072" y="3232308"/>
            <a:ext cx="1296161" cy="969454"/>
          </a:xfrm>
          <a:prstGeom prst="mathNotEqual">
            <a:avLst>
              <a:gd name="adj1" fmla="val 23520"/>
              <a:gd name="adj2" fmla="val 6600000"/>
              <a:gd name="adj3" fmla="val 11760"/>
            </a:avLst>
          </a:prstGeom>
        </p:spPr>
        <p:style>
          <a:lnRef idx="2">
            <a:schemeClr val="accent2">
              <a:shade val="2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17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"/>
          <p:cNvSpPr/>
          <p:nvPr/>
        </p:nvSpPr>
        <p:spPr>
          <a:xfrm>
            <a:off x="2099500" y="1837979"/>
            <a:ext cx="3996499" cy="1142431"/>
          </a:xfrm>
          <a:prstGeom prst="flowChartTerminator">
            <a:avLst/>
          </a:prstGeom>
          <a:solidFill>
            <a:srgbClr val="d3d3eb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pic>
        <p:nvPicPr>
          <p:cNvPr id="115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3575685" y="301788"/>
            <a:ext cx="1440179" cy="1536190"/>
          </a:xfrm>
          <a:prstGeom prst="rect">
            <a:avLst/>
          </a:prstGeom>
        </p:spPr>
      </p:pic>
      <p:pic>
        <p:nvPicPr>
          <p:cNvPr id="117" name="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8767904" y="798195"/>
            <a:ext cx="1997964" cy="2131161"/>
          </a:xfrm>
          <a:prstGeom prst="rect">
            <a:avLst/>
          </a:prstGeom>
        </p:spPr>
      </p:pic>
      <p:pic>
        <p:nvPicPr>
          <p:cNvPr id="118" name=""/>
          <p:cNvPicPr>
            <a:picLocks noChangeAspect="1"/>
          </p:cNvPicPr>
          <p:nvPr/>
        </p:nvPicPr>
        <p:blipFill rotWithShape="1">
          <a:blip r:embed="rId4"/>
          <a:stretch>
            <a:fillRect/>
          </a:stretch>
        </p:blipFill>
        <p:spPr>
          <a:xfrm>
            <a:off x="3309366" y="3316224"/>
            <a:ext cx="1440179" cy="1536190"/>
          </a:xfrm>
          <a:prstGeom prst="rect">
            <a:avLst/>
          </a:prstGeom>
        </p:spPr>
      </p:pic>
      <p:pic>
        <p:nvPicPr>
          <p:cNvPr id="119" name=""/>
          <p:cNvPicPr>
            <a:picLocks noChangeAspect="1"/>
          </p:cNvPicPr>
          <p:nvPr/>
        </p:nvPicPr>
        <p:blipFill rotWithShape="1">
          <a:blip r:embed="rId5"/>
          <a:stretch>
            <a:fillRect/>
          </a:stretch>
        </p:blipFill>
        <p:spPr>
          <a:xfrm>
            <a:off x="8292274" y="3709873"/>
            <a:ext cx="1997964" cy="2131161"/>
          </a:xfrm>
          <a:prstGeom prst="rect">
            <a:avLst/>
          </a:prstGeom>
        </p:spPr>
      </p:pic>
      <p:sp>
        <p:nvSpPr>
          <p:cNvPr id="120" name=""/>
          <p:cNvSpPr/>
          <p:nvPr/>
        </p:nvSpPr>
        <p:spPr>
          <a:xfrm rot="18787888">
            <a:off x="8391145" y="3766840"/>
            <a:ext cx="1800225" cy="2017226"/>
          </a:xfrm>
          <a:prstGeom prst="plus">
            <a:avLst>
              <a:gd name="adj" fmla="val 39033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121" name=""/>
          <p:cNvSpPr/>
          <p:nvPr/>
        </p:nvSpPr>
        <p:spPr>
          <a:xfrm>
            <a:off x="8938783" y="1091793"/>
            <a:ext cx="1656207" cy="1646072"/>
          </a:xfrm>
          <a:prstGeom prst="donut">
            <a:avLst>
              <a:gd name="adj" fmla="val 25000"/>
            </a:avLst>
          </a:prstGeom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2" name=""/>
          <p:cNvSpPr/>
          <p:nvPr/>
        </p:nvSpPr>
        <p:spPr>
          <a:xfrm>
            <a:off x="6672072" y="2051722"/>
            <a:ext cx="1800225" cy="261518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3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123" name=""/>
          <p:cNvSpPr txBox="1"/>
          <p:nvPr/>
        </p:nvSpPr>
        <p:spPr>
          <a:xfrm>
            <a:off x="2891600" y="2132838"/>
            <a:ext cx="3492436" cy="360807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24" name=""/>
          <p:cNvSpPr txBox="1"/>
          <p:nvPr/>
        </p:nvSpPr>
        <p:spPr>
          <a:xfrm>
            <a:off x="2207514" y="1968739"/>
            <a:ext cx="4176522" cy="85207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>
                <a:latin typeface="함초롬바탕"/>
                <a:ea typeface="함초롬바탕"/>
              </a:rPr>
              <a:t>울릉도 주변 섬인 </a:t>
            </a:r>
            <a:endParaRPr lang="ko-KR" altLang="en-US" sz="2500" b="1">
              <a:latin typeface="함초롬바탕"/>
              <a:ea typeface="함초롬바탕"/>
            </a:endParaRPr>
          </a:p>
          <a:p>
            <a:pPr>
              <a:defRPr/>
            </a:pPr>
            <a:r>
              <a:rPr lang="ko-KR" altLang="en-US" sz="2500" b="1">
                <a:latin typeface="함초롬바탕"/>
                <a:ea typeface="함초롬바탕"/>
              </a:rPr>
              <a:t>죽도, 관음도</a:t>
            </a:r>
            <a:r>
              <a:rPr lang="en-US" altLang="ko-KR" sz="2500" b="1">
                <a:latin typeface="함초롬바탕"/>
                <a:ea typeface="함초롬바탕"/>
              </a:rPr>
              <a:t>...</a:t>
            </a:r>
            <a:endParaRPr lang="en-US" altLang="ko-KR" sz="2500" b="1">
              <a:latin typeface="함초롬바탕"/>
              <a:ea typeface="함초롬바탕"/>
            </a:endParaRPr>
          </a:p>
        </p:txBody>
      </p:sp>
      <p:sp>
        <p:nvSpPr>
          <p:cNvPr id="126" name=""/>
          <p:cNvSpPr/>
          <p:nvPr/>
        </p:nvSpPr>
        <p:spPr>
          <a:xfrm>
            <a:off x="2531552" y="4919604"/>
            <a:ext cx="3366421" cy="1142431"/>
          </a:xfrm>
          <a:prstGeom prst="flowChartTerminator">
            <a:avLst/>
          </a:prstGeom>
          <a:solidFill>
            <a:srgbClr val="d3d3eb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27" name=""/>
          <p:cNvSpPr txBox="1"/>
          <p:nvPr/>
        </p:nvSpPr>
        <p:spPr>
          <a:xfrm>
            <a:off x="2693574" y="5140604"/>
            <a:ext cx="3204400" cy="700431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4000"/>
              <a:t>독도</a:t>
            </a:r>
            <a:r>
              <a:rPr lang="en-US" altLang="ko-KR" sz="4000"/>
              <a:t>=</a:t>
            </a:r>
            <a:r>
              <a:rPr lang="ko-KR" altLang="en-US" sz="4000"/>
              <a:t> 우산도</a:t>
            </a:r>
            <a:endParaRPr lang="ko-KR" altLang="en-US" sz="4000"/>
          </a:p>
        </p:txBody>
      </p:sp>
      <p:sp>
        <p:nvSpPr>
          <p:cNvPr id="128" name=""/>
          <p:cNvSpPr/>
          <p:nvPr/>
        </p:nvSpPr>
        <p:spPr>
          <a:xfrm>
            <a:off x="5771959" y="4590897"/>
            <a:ext cx="1800225" cy="261518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3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xmlns:mc="http://schemas.openxmlformats.org/markup-compatibility/2006" xmlns:hp="http://schemas.haansoft.com/office/presentation/8.0" id="5" presetClass="entr" presetSubtype="4" fill="hold" nodeType="clickEffect" mc:Ignorable="hp" hp:hslPresetID="2005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xmlns:mc="http://schemas.openxmlformats.org/markup-compatibility/2006" xmlns:hp="http://schemas.haansoft.com/office/presentation/8.0" transition="in" filter="wipe(up)" mc:Ignorable="hp" hp:hslFilter="wave(up)">
                                      <p:cBhvr>
                                        <p:cTn id="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1" presetClass="entr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7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120" grpId="1" animBg="1"/>
    </p:bldLst>
  </p:timing>
</p:sld>
</file>

<file path=ppt/slides/slide18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pic>
        <p:nvPicPr>
          <p:cNvPr id="116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3361892" y="449254"/>
            <a:ext cx="1893196" cy="2180788"/>
          </a:xfrm>
          <a:prstGeom prst="rect">
            <a:avLst/>
          </a:prstGeom>
        </p:spPr>
      </p:pic>
      <p:sp>
        <p:nvSpPr>
          <p:cNvPr id="117" name=""/>
          <p:cNvSpPr/>
          <p:nvPr/>
        </p:nvSpPr>
        <p:spPr>
          <a:xfrm>
            <a:off x="3309366" y="2630042"/>
            <a:ext cx="1998249" cy="1142431"/>
          </a:xfrm>
          <a:prstGeom prst="flowChartTerminator">
            <a:avLst/>
          </a:prstGeom>
          <a:solidFill>
            <a:srgbClr val="d3d3eb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8" name=""/>
          <p:cNvSpPr txBox="1"/>
          <p:nvPr/>
        </p:nvSpPr>
        <p:spPr>
          <a:xfrm>
            <a:off x="3723179" y="2860339"/>
            <a:ext cx="1170623" cy="700106"/>
          </a:xfrm>
          <a:prstGeom prst="rect">
            <a:avLst/>
          </a:prstGeom>
        </p:spPr>
        <p:txBody>
          <a:bodyPr wrap="none">
            <a:spAutoFit/>
          </a:bodyPr>
          <a:p>
            <a:pPr>
              <a:defRPr/>
            </a:pPr>
            <a:r>
              <a:rPr lang="ko-KR" altLang="en-US" sz="4000"/>
              <a:t>독도</a:t>
            </a:r>
            <a:endParaRPr lang="ko-KR" altLang="en-US"/>
          </a:p>
        </p:txBody>
      </p:sp>
      <p:sp>
        <p:nvSpPr>
          <p:cNvPr id="119" name=""/>
          <p:cNvSpPr/>
          <p:nvPr/>
        </p:nvSpPr>
        <p:spPr>
          <a:xfrm>
            <a:off x="6096000" y="3167481"/>
            <a:ext cx="1800225" cy="261518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3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pic>
        <p:nvPicPr>
          <p:cNvPr id="120" name="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8706612" y="2101900"/>
            <a:ext cx="1997964" cy="2131161"/>
          </a:xfrm>
          <a:prstGeom prst="rect">
            <a:avLst/>
          </a:prstGeom>
        </p:spPr>
      </p:pic>
      <p:sp>
        <p:nvSpPr>
          <p:cNvPr id="121" name=""/>
          <p:cNvSpPr/>
          <p:nvPr/>
        </p:nvSpPr>
        <p:spPr>
          <a:xfrm>
            <a:off x="8877491" y="2344445"/>
            <a:ext cx="1656207" cy="1646072"/>
          </a:xfrm>
          <a:prstGeom prst="donut">
            <a:avLst>
              <a:gd name="adj" fmla="val 25000"/>
            </a:avLst>
          </a:prstGeom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3" name=""/>
          <p:cNvSpPr txBox="1"/>
          <p:nvPr/>
        </p:nvSpPr>
        <p:spPr>
          <a:xfrm rot="21168068">
            <a:off x="2531553" y="3003308"/>
            <a:ext cx="8929117" cy="85241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5000" b="1">
                <a:solidFill>
                  <a:srgbClr val="ffb689"/>
                </a:solidFill>
              </a:rPr>
              <a:t>독도는 명백히 우리나라 영토 </a:t>
            </a:r>
            <a:r>
              <a:rPr lang="en-US" altLang="ko-KR" sz="5000" b="1">
                <a:solidFill>
                  <a:srgbClr val="ffb689"/>
                </a:solidFill>
              </a:rPr>
              <a:t>!</a:t>
            </a:r>
            <a:endParaRPr lang="en-US" altLang="ko-KR" sz="5000" b="1">
              <a:solidFill>
                <a:srgbClr val="ffb689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123" grpId="1" animBg="1"/>
    </p:bldLst>
  </p:timing>
</p:sld>
</file>

<file path=ppt/slides/slide19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24" name=""/>
          <p:cNvSpPr txBox="1"/>
          <p:nvPr/>
        </p:nvSpPr>
        <p:spPr>
          <a:xfrm>
            <a:off x="3309366" y="2185797"/>
            <a:ext cx="7056884" cy="15365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000"/>
              <a:t>날씨가 좋으면 울릉도에서 보이는 독도</a:t>
            </a:r>
            <a:endParaRPr lang="ko-KR" altLang="en-US" sz="3000"/>
          </a:p>
          <a:p>
            <a:pPr>
              <a:defRPr/>
            </a:pPr>
            <a:endParaRPr lang="ko-KR" altLang="en-US" sz="3000"/>
          </a:p>
          <a:p>
            <a:pPr>
              <a:defRPr/>
            </a:pPr>
            <a:r>
              <a:rPr lang="en-US" altLang="ko-KR" sz="3500" b="1"/>
              <a:t>https://youtu.be/2974ZpItFoA</a:t>
            </a:r>
            <a:endParaRPr lang="en-US" altLang="ko-KR" sz="3500" b="1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/>
          <p:cNvSpPr>
            <a:spLocks noGrp="1"/>
          </p:cNvSpPr>
          <p:nvPr>
            <p:ph type="title" idx="0"/>
          </p:nvPr>
        </p:nvSpPr>
        <p:spPr>
          <a:xfrm>
            <a:off x="890779" y="413766"/>
            <a:ext cx="10972798" cy="1143000"/>
          </a:xfrm>
        </p:spPr>
        <p:txBody>
          <a:bodyPr/>
          <a:lstStyle/>
          <a:p>
            <a:pPr lvl="0">
              <a:defRPr lang="ko-KR" altLang="en-US"/>
            </a:pPr>
            <a:r>
              <a:rPr lang="ko-KR" altLang="en-US">
                <a:latin typeface="한컴 윤고딕 240"/>
                <a:ea typeface="한컴 윤고딕 240"/>
              </a:rPr>
              <a:t>왜 독도가 한국영토인가</a:t>
            </a:r>
            <a:r>
              <a:rPr lang="en-US" altLang="ko-KR">
                <a:latin typeface="한컴 윤고딕 240"/>
                <a:ea typeface="한컴 윤고딕 240"/>
              </a:rPr>
              <a:t>?</a:t>
            </a:r>
            <a:endParaRPr lang="en-US" altLang="ko-KR">
              <a:latin typeface="한컴 윤고딕 240"/>
              <a:ea typeface="한컴 윤고딕 240"/>
            </a:endParaRP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14"/>
          </p:nvPr>
        </p:nvSpPr>
        <p:spPr>
          <a:xfrm>
            <a:off x="4007739" y="790385"/>
            <a:ext cx="6477021" cy="3214687"/>
          </a:xfrm>
        </p:spPr>
        <p:txBody>
          <a:bodyPr/>
          <a:lstStyle/>
          <a:p>
            <a:pPr lvl="0">
              <a:defRPr lang="ko-KR" altLang="en-US"/>
            </a:pPr>
            <a:endParaRPr lang="ko-KR" altLang="en-US"/>
          </a:p>
          <a:p>
            <a:pPr marL="0" lvl="0" indent="0" algn="l" defTabSz="914400" rtl="0" eaLnBrk="1" latinLnBrk="1" hangingPunct="1">
              <a:lnSpc>
                <a:spcPct val="150000"/>
              </a:lnSpc>
              <a:spcBef>
                <a:spcPct val="20000"/>
              </a:spcBef>
              <a:spcAft>
                <a:spcPts val="0"/>
              </a:spcAft>
              <a:buFont typeface="Arial"/>
              <a:buNone/>
              <a:defRPr/>
            </a:pPr>
            <a:r>
              <a:rPr xmlns:mc="http://schemas.openxmlformats.org/markup-compatibility/2006" xmlns:hp="http://schemas.haansoft.com/office/presentation/8.0" kumimoji="0" lang="en-US" altLang="ko-KR" sz="2800" b="0" i="0" u="none" strike="noStrike" kern="1200" cap="none" spc="0" normalizeH="0" baseline="0" mc:Ignorable="hp" hp:hslEmbossed="0">
                <a:solidFill>
                  <a:srgbClr val="000000"/>
                </a:solidFill>
                <a:latin typeface="한컴 윤고딕 760"/>
                <a:ea typeface="한컴 윤고딕 760"/>
              </a:rPr>
              <a:t>-</a:t>
            </a:r>
            <a:r>
              <a:rPr xmlns:mc="http://schemas.openxmlformats.org/markup-compatibility/2006" xmlns:hp="http://schemas.haansoft.com/office/presentation/8.0" kumimoji="0" lang="ko-KR" altLang="en-US" sz="2800" b="0" i="0" u="none" strike="noStrike" kern="1200" cap="none" spc="0" normalizeH="0" baseline="0" mc:Ignorable="hp" hp:hslEmbossed="0">
                <a:solidFill>
                  <a:srgbClr val="000000"/>
                </a:solidFill>
                <a:latin typeface="한컴 윤고딕 760"/>
                <a:ea typeface="한컴 윤고딕 760"/>
              </a:rPr>
              <a:t> </a:t>
            </a:r>
            <a:r>
              <a:rPr xmlns:mc="http://schemas.openxmlformats.org/markup-compatibility/2006" xmlns:hp="http://schemas.haansoft.com/office/presentation/8.0" kumimoji="0" lang="ko-KR" altLang="en-US" sz="3400" b="0" i="0" u="none" strike="noStrike" kern="1200" cap="none" spc="0" normalizeH="0" baseline="0" mc:Ignorable="hp" hp:hslEmbossed="0">
                <a:solidFill>
                  <a:srgbClr val="000000"/>
                </a:solidFill>
                <a:latin typeface="한컴 윤고딕 760"/>
                <a:ea typeface="한컴 윤고딕 760"/>
              </a:rPr>
              <a:t>역사적으로 알아보기</a:t>
            </a:r>
            <a:endParaRPr xmlns:mc="http://schemas.openxmlformats.org/markup-compatibility/2006" xmlns:hp="http://schemas.haansoft.com/office/presentation/8.0" kumimoji="0" lang="ko-KR" altLang="en-US" sz="3400" b="0" i="0" u="none" strike="noStrike" kern="1200" cap="none" spc="0" normalizeH="0" baseline="0" mc:Ignorable="hp" hp:hslEmbossed="0">
              <a:solidFill>
                <a:srgbClr val="000000"/>
              </a:solidFill>
              <a:latin typeface="한컴 윤고딕 760"/>
              <a:ea typeface="한컴 윤고딕 760"/>
            </a:endParaRPr>
          </a:p>
          <a:p>
            <a:pPr marL="342900" lvl="0" indent="-342900" algn="l" defTabSz="914400" rtl="0" eaLnBrk="1" latinLnBrk="1" hangingPunct="1">
              <a:lnSpc>
                <a:spcPct val="150000"/>
              </a:lnSpc>
              <a:spcBef>
                <a:spcPct val="20000"/>
              </a:spcBef>
              <a:spcAft>
                <a:spcPts val="0"/>
              </a:spcAft>
              <a:buFont typeface="Arial"/>
              <a:buChar char="•"/>
              <a:defRPr/>
            </a:pPr>
            <a:r>
              <a:rPr xmlns:mc="http://schemas.openxmlformats.org/markup-compatibility/2006" xmlns:hp="http://schemas.haansoft.com/office/presentation/8.0" kumimoji="0" lang="ko-KR" altLang="en-US" sz="2400" b="0" i="0" u="none" strike="noStrike" kern="1200" cap="none" spc="0" normalizeH="0" baseline="0" mc:Ignorable="hp" hp:hslEmbossed="0">
                <a:solidFill>
                  <a:srgbClr val="000000"/>
                </a:solidFill>
                <a:latin typeface="한컴 윤고딕 760"/>
                <a:ea typeface="한컴 윤고딕 760"/>
              </a:rPr>
              <a:t>이름의 유래로 알아보기</a:t>
            </a:r>
            <a:endParaRPr xmlns:mc="http://schemas.openxmlformats.org/markup-compatibility/2006" xmlns:hp="http://schemas.haansoft.com/office/presentation/8.0" kumimoji="0" lang="ko-KR" altLang="en-US" sz="2400" b="0" i="0" u="none" strike="noStrike" kern="1200" cap="none" spc="0" normalizeH="0" baseline="0" mc:Ignorable="hp" hp:hslEmbossed="0">
              <a:solidFill>
                <a:srgbClr val="000000"/>
              </a:solidFill>
              <a:latin typeface="한컴 윤고딕 760"/>
              <a:ea typeface="한컴 윤고딕 760"/>
            </a:endParaRPr>
          </a:p>
          <a:p>
            <a:pPr marL="342900" lvl="0" indent="-342900" algn="l" defTabSz="914400" rtl="0" eaLnBrk="1" latinLnBrk="1" hangingPunct="1">
              <a:lnSpc>
                <a:spcPct val="150000"/>
              </a:lnSpc>
              <a:spcBef>
                <a:spcPct val="20000"/>
              </a:spcBef>
              <a:spcAft>
                <a:spcPts val="0"/>
              </a:spcAft>
              <a:buFont typeface="Arial"/>
              <a:buChar char="•"/>
              <a:defRPr/>
            </a:pPr>
            <a:r>
              <a:rPr xmlns:mc="http://schemas.openxmlformats.org/markup-compatibility/2006" xmlns:hp="http://schemas.haansoft.com/office/presentation/8.0" kumimoji="0" lang="ko-KR" altLang="en-US" b="0" i="0" u="none" strike="noStrike" kern="1200" cap="none" spc="0" normalizeH="0" baseline="0" mc:Ignorable="hp" hp:hslEmbossed="0">
                <a:solidFill>
                  <a:srgbClr val="000000"/>
                </a:solidFill>
                <a:latin typeface="한컴 윤고딕 760"/>
                <a:ea typeface="한컴 윤고딕 760"/>
              </a:rPr>
              <a:t>년도별로 알아보기</a:t>
            </a:r>
            <a:endParaRPr xmlns:mc="http://schemas.openxmlformats.org/markup-compatibility/2006" xmlns:hp="http://schemas.haansoft.com/office/presentation/8.0" kumimoji="0" lang="ko-KR" altLang="en-US" b="0" i="0" u="none" strike="noStrike" kern="1200" cap="none" spc="0" normalizeH="0" baseline="0" mc:Ignorable="hp" hp:hslEmbossed="0">
              <a:solidFill>
                <a:srgbClr val="000000"/>
              </a:solidFill>
              <a:latin typeface="한컴 윤고딕 760"/>
              <a:ea typeface="한컴 윤고딕 760"/>
            </a:endParaRPr>
          </a:p>
          <a:p>
            <a:pPr lvl="0">
              <a:defRPr lang="ko-KR" altLang="en-US"/>
            </a:pPr>
            <a:r>
              <a:rPr lang="ko-KR" altLang="en-US">
                <a:latin typeface="한컴 윤고딕 760"/>
                <a:ea typeface="한컴 윤고딕 760"/>
              </a:rPr>
              <a:t>일본지도로 알아보기</a:t>
            </a:r>
            <a:endParaRPr lang="ko-KR" altLang="en-US">
              <a:latin typeface="한컴 윤고딕 760"/>
              <a:ea typeface="한컴 윤고딕 760"/>
            </a:endParaRPr>
          </a:p>
        </p:txBody>
      </p:sp>
      <p:sp>
        <p:nvSpPr>
          <p:cNvPr id="7" name="직사각형 103"/>
          <p:cNvSpPr/>
          <p:nvPr/>
        </p:nvSpPr>
        <p:spPr>
          <a:xfrm>
            <a:off x="0" y="5301233"/>
            <a:ext cx="12192000" cy="1556766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8" name="그룹 1"/>
          <p:cNvGrpSpPr/>
          <p:nvPr/>
        </p:nvGrpSpPr>
        <p:grpSpPr>
          <a:xfrm rot="0">
            <a:off x="335280" y="3861054"/>
            <a:ext cx="4544936" cy="1585834"/>
            <a:chOff x="139521" y="243478"/>
            <a:chExt cx="4544936" cy="1585834"/>
          </a:xfrm>
        </p:grpSpPr>
        <p:sp>
          <p:nvSpPr>
            <p:cNvPr id="9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10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80" cy="871978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11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1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6" name="Group 38"/>
            <p:cNvGrpSpPr>
              <a:grpSpLocks noChangeAspect="1"/>
            </p:cNvGrpSpPr>
            <p:nvPr/>
          </p:nvGrpSpPr>
          <p:grpSpPr>
            <a:xfrm rot="0">
              <a:off x="715022" y="556277"/>
              <a:ext cx="3969435" cy="574358"/>
              <a:chOff x="-2534" y="-582"/>
              <a:chExt cx="5052" cy="731"/>
            </a:xfrm>
          </p:grpSpPr>
          <p:sp>
            <p:nvSpPr>
              <p:cNvPr id="77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80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1" name="Group 72"/>
            <p:cNvGrpSpPr>
              <a:grpSpLocks noChangeAspect="1"/>
            </p:cNvGrpSpPr>
            <p:nvPr/>
          </p:nvGrpSpPr>
          <p:grpSpPr>
            <a:xfrm rot="0">
              <a:off x="1835956" y="309611"/>
              <a:ext cx="608154" cy="398456"/>
              <a:chOff x="1343" y="96"/>
              <a:chExt cx="4095" cy="268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82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4"/>
              <p:cNvSpPr/>
              <p:nvPr/>
            </p:nvSpPr>
            <p:spPr>
              <a:xfrm>
                <a:off x="2033" y="1909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5"/>
              <p:cNvSpPr/>
              <p:nvPr/>
            </p:nvSpPr>
            <p:spPr>
              <a:xfrm>
                <a:off x="2307" y="567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3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4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5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2625852" y="548640"/>
            <a:ext cx="7502652" cy="3312414"/>
          </a:xfrm>
          <a:prstGeom prst="cornerTabs">
            <a:avLst/>
          </a:prstGeom>
          <a:solidFill>
            <a:schemeClr val="accent3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20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"/>
          <p:cNvSpPr/>
          <p:nvPr/>
        </p:nvSpPr>
        <p:spPr>
          <a:xfrm>
            <a:off x="6924103" y="1077992"/>
            <a:ext cx="3528441" cy="1012317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7" name=""/>
          <p:cNvSpPr txBox="1"/>
          <p:nvPr/>
        </p:nvSpPr>
        <p:spPr>
          <a:xfrm>
            <a:off x="299275" y="1157478"/>
            <a:ext cx="2956084" cy="54559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en-US" altLang="ko-KR" sz="3000"/>
          </a:p>
        </p:txBody>
      </p:sp>
      <p:sp>
        <p:nvSpPr>
          <p:cNvPr id="119" name=""/>
          <p:cNvSpPr/>
          <p:nvPr/>
        </p:nvSpPr>
        <p:spPr>
          <a:xfrm>
            <a:off x="-888873" y="2420874"/>
            <a:ext cx="13969746" cy="720090"/>
          </a:xfrm>
          <a:prstGeom prst="mathMinus">
            <a:avLst>
              <a:gd name="adj1" fmla="val 23520"/>
            </a:avLst>
          </a:prstGeom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124" name=""/>
          <p:cNvSpPr/>
          <p:nvPr/>
        </p:nvSpPr>
        <p:spPr>
          <a:xfrm>
            <a:off x="3575685" y="1703070"/>
            <a:ext cx="145875" cy="2736342"/>
          </a:xfrm>
          <a:prstGeom prst="mathMinus">
            <a:avLst>
              <a:gd name="adj1" fmla="val 23520"/>
            </a:avLst>
          </a:prstGeom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125" name=""/>
          <p:cNvSpPr/>
          <p:nvPr/>
        </p:nvSpPr>
        <p:spPr>
          <a:xfrm>
            <a:off x="5662089" y="1164335"/>
            <a:ext cx="145875" cy="2736342"/>
          </a:xfrm>
          <a:prstGeom prst="mathMinus">
            <a:avLst>
              <a:gd name="adj1" fmla="val 23520"/>
            </a:avLst>
          </a:prstGeom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28" name=""/>
          <p:cNvSpPr txBox="1"/>
          <p:nvPr/>
        </p:nvSpPr>
        <p:spPr>
          <a:xfrm>
            <a:off x="3145488" y="3667125"/>
            <a:ext cx="1152144" cy="467106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500"/>
              <a:t>512</a:t>
            </a:r>
            <a:r>
              <a:rPr lang="ko-KR" altLang="en-US" sz="2500"/>
              <a:t>년</a:t>
            </a:r>
            <a:r>
              <a:rPr lang="ko-KR" altLang="en-US"/>
              <a:t> </a:t>
            </a:r>
            <a:endParaRPr lang="ko-KR" altLang="en-US"/>
          </a:p>
        </p:txBody>
      </p:sp>
      <p:sp>
        <p:nvSpPr>
          <p:cNvPr id="129" name=""/>
          <p:cNvSpPr txBox="1"/>
          <p:nvPr/>
        </p:nvSpPr>
        <p:spPr>
          <a:xfrm>
            <a:off x="5087874" y="1703070"/>
            <a:ext cx="2376297" cy="466725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500"/>
              <a:t>1416</a:t>
            </a:r>
            <a:r>
              <a:rPr lang="ko-KR" altLang="en-US" sz="2500"/>
              <a:t>년</a:t>
            </a:r>
            <a:endParaRPr lang="ko-KR" altLang="en-US" sz="2500"/>
          </a:p>
        </p:txBody>
      </p:sp>
      <p:sp>
        <p:nvSpPr>
          <p:cNvPr id="130" name=""/>
          <p:cNvSpPr/>
          <p:nvPr/>
        </p:nvSpPr>
        <p:spPr>
          <a:xfrm>
            <a:off x="6960108" y="1772793"/>
            <a:ext cx="145875" cy="2736342"/>
          </a:xfrm>
          <a:prstGeom prst="mathMinus">
            <a:avLst>
              <a:gd name="adj1" fmla="val 23520"/>
            </a:avLst>
          </a:prstGeom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31" name=""/>
          <p:cNvSpPr txBox="1"/>
          <p:nvPr/>
        </p:nvSpPr>
        <p:spPr>
          <a:xfrm>
            <a:off x="6492050" y="3667125"/>
            <a:ext cx="3348418" cy="46482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500"/>
              <a:t>1454</a:t>
            </a:r>
            <a:r>
              <a:rPr lang="ko-KR" altLang="en-US" sz="2500"/>
              <a:t>년</a:t>
            </a:r>
            <a:endParaRPr lang="ko-KR" altLang="en-US" sz="2500"/>
          </a:p>
        </p:txBody>
      </p:sp>
      <p:sp>
        <p:nvSpPr>
          <p:cNvPr id="134" name=""/>
          <p:cNvSpPr txBox="1"/>
          <p:nvPr/>
        </p:nvSpPr>
        <p:spPr>
          <a:xfrm>
            <a:off x="4007739" y="4797171"/>
            <a:ext cx="4680585" cy="36347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37" name=""/>
          <p:cNvSpPr/>
          <p:nvPr/>
        </p:nvSpPr>
        <p:spPr>
          <a:xfrm>
            <a:off x="8093321" y="1052703"/>
            <a:ext cx="145875" cy="2736342"/>
          </a:xfrm>
          <a:prstGeom prst="mathMinus">
            <a:avLst>
              <a:gd name="adj1" fmla="val 23520"/>
            </a:avLst>
          </a:prstGeom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38" name=""/>
          <p:cNvSpPr txBox="1"/>
          <p:nvPr/>
        </p:nvSpPr>
        <p:spPr>
          <a:xfrm>
            <a:off x="7033045" y="1164335"/>
            <a:ext cx="4175594" cy="853346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500"/>
              <a:t>1625</a:t>
            </a:r>
            <a:r>
              <a:rPr lang="ko-KR" altLang="en-US" sz="2500"/>
              <a:t>년</a:t>
            </a:r>
            <a:endParaRPr lang="ko-KR" altLang="en-US" sz="2500"/>
          </a:p>
          <a:p>
            <a:pPr>
              <a:defRPr/>
            </a:pPr>
            <a:r>
              <a:rPr lang="ko-KR" altLang="en-US" sz="2500"/>
              <a:t>다케시마 도해면허사건</a:t>
            </a:r>
            <a:endParaRPr lang="ko-KR" altLang="en-US" sz="2500"/>
          </a:p>
        </p:txBody>
      </p:sp>
      <p:sp>
        <p:nvSpPr>
          <p:cNvPr id="139" name=""/>
          <p:cNvSpPr txBox="1"/>
          <p:nvPr/>
        </p:nvSpPr>
        <p:spPr>
          <a:xfrm>
            <a:off x="7105982" y="1636395"/>
            <a:ext cx="2878504" cy="36195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21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7" name=""/>
          <p:cNvSpPr txBox="1"/>
          <p:nvPr/>
        </p:nvSpPr>
        <p:spPr>
          <a:xfrm>
            <a:off x="299275" y="1157478"/>
            <a:ext cx="2956084" cy="54559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3000"/>
              <a:t>-1693</a:t>
            </a:r>
            <a:r>
              <a:rPr lang="ko-KR" altLang="en-US" sz="3000"/>
              <a:t>년</a:t>
            </a:r>
            <a:endParaRPr lang="ko-KR" altLang="en-US" sz="3000"/>
          </a:p>
        </p:txBody>
      </p:sp>
      <p:pic>
        <p:nvPicPr>
          <p:cNvPr id="118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1804320" y="1157478"/>
            <a:ext cx="3657600" cy="4876800"/>
          </a:xfrm>
          <a:prstGeom prst="rect">
            <a:avLst/>
          </a:prstGeom>
        </p:spPr>
      </p:pic>
      <p:sp>
        <p:nvSpPr>
          <p:cNvPr id="119" name=""/>
          <p:cNvSpPr txBox="1"/>
          <p:nvPr/>
        </p:nvSpPr>
        <p:spPr>
          <a:xfrm>
            <a:off x="5663946" y="2444860"/>
            <a:ext cx="3528441" cy="62404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500" b="1">
                <a:solidFill>
                  <a:srgbClr val="9c3b00"/>
                </a:solidFill>
              </a:rPr>
              <a:t>안용복 납치사건</a:t>
            </a:r>
            <a:endParaRPr lang="ko-KR" altLang="en-US" sz="3500" b="1">
              <a:solidFill>
                <a:srgbClr val="9c3b00"/>
              </a:solidFill>
            </a:endParaRPr>
          </a:p>
        </p:txBody>
      </p:sp>
      <p:sp>
        <p:nvSpPr>
          <p:cNvPr id="120" name=""/>
          <p:cNvSpPr/>
          <p:nvPr/>
        </p:nvSpPr>
        <p:spPr>
          <a:xfrm>
            <a:off x="6312027" y="3140964"/>
            <a:ext cx="2232279" cy="576072"/>
          </a:xfrm>
          <a:prstGeom prst="rightArrow">
            <a:avLst>
              <a:gd name="adj1" fmla="val 50000"/>
              <a:gd name="adj2" fmla="val 50000"/>
            </a:avLst>
          </a:prstGeom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121" name=""/>
          <p:cNvSpPr txBox="1"/>
          <p:nvPr/>
        </p:nvSpPr>
        <p:spPr>
          <a:xfrm>
            <a:off x="8976360" y="3068904"/>
            <a:ext cx="3816478" cy="1003588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000">
                <a:latin typeface="한컴 윤고딕 240"/>
                <a:ea typeface="한컴 윤고딕 240"/>
              </a:rPr>
              <a:t>울릉도 영유권 </a:t>
            </a:r>
            <a:endParaRPr lang="ko-KR" altLang="en-US" sz="3000">
              <a:latin typeface="한컴 윤고딕 240"/>
              <a:ea typeface="한컴 윤고딕 240"/>
            </a:endParaRPr>
          </a:p>
          <a:p>
            <a:pPr>
              <a:defRPr/>
            </a:pPr>
            <a:r>
              <a:rPr lang="ko-KR" altLang="en-US" sz="3000">
                <a:latin typeface="한컴 윤고딕 240"/>
                <a:ea typeface="한컴 윤고딕 240"/>
              </a:rPr>
              <a:t>문제로 확대</a:t>
            </a:r>
            <a:endParaRPr lang="ko-KR" altLang="en-US" sz="3000">
              <a:latin typeface="한컴 윤고딕 240"/>
              <a:ea typeface="한컴 윤고딕 24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22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7" name=""/>
          <p:cNvSpPr txBox="1"/>
          <p:nvPr/>
        </p:nvSpPr>
        <p:spPr>
          <a:xfrm>
            <a:off x="119252" y="1157478"/>
            <a:ext cx="3672460" cy="85039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500"/>
              <a:t>-1694</a:t>
            </a:r>
            <a:r>
              <a:rPr lang="ko-KR" altLang="en-US" sz="2500"/>
              <a:t>년</a:t>
            </a:r>
            <a:endParaRPr lang="ko-KR" altLang="en-US" sz="2500"/>
          </a:p>
          <a:p>
            <a:pPr>
              <a:defRPr/>
            </a:pPr>
            <a:r>
              <a:rPr lang="ko-KR" altLang="en-US" sz="2500">
                <a:latin typeface="함초롬바탕"/>
                <a:ea typeface="함초롬바탕"/>
              </a:rPr>
              <a:t>울릉도 수토 제도 실행</a:t>
            </a:r>
            <a:endParaRPr lang="ko-KR" altLang="en-US" sz="2500">
              <a:latin typeface="함초롬바탕"/>
              <a:ea typeface="함초롬바탕"/>
            </a:endParaRPr>
          </a:p>
        </p:txBody>
      </p:sp>
      <p:pic>
        <p:nvPicPr>
          <p:cNvPr id="119" name="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3575685" y="328422"/>
            <a:ext cx="5889701" cy="4184142"/>
          </a:xfrm>
          <a:prstGeom prst="rect">
            <a:avLst/>
          </a:prstGeom>
        </p:spPr>
      </p:pic>
      <p:sp>
        <p:nvSpPr>
          <p:cNvPr id="121" name=""/>
          <p:cNvSpPr/>
          <p:nvPr/>
        </p:nvSpPr>
        <p:spPr>
          <a:xfrm>
            <a:off x="5419433" y="4941189"/>
            <a:ext cx="4709071" cy="1635633"/>
          </a:xfrm>
          <a:prstGeom prst="borderCallout2">
            <a:avLst>
              <a:gd name="adj1" fmla="val 19261"/>
              <a:gd name="adj2" fmla="val 1651"/>
              <a:gd name="adj3" fmla="val 18750"/>
              <a:gd name="adj4" fmla="val -16667"/>
              <a:gd name="adj5" fmla="val -30867"/>
              <a:gd name="adj6" fmla="val -30282"/>
            </a:avLst>
          </a:prstGeom>
          <a:solidFill>
            <a:schemeClr val="accent3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122" name=""/>
          <p:cNvSpPr txBox="1"/>
          <p:nvPr/>
        </p:nvSpPr>
        <p:spPr>
          <a:xfrm>
            <a:off x="5735955" y="5157216"/>
            <a:ext cx="4104513" cy="365379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23" name=""/>
          <p:cNvSpPr txBox="1"/>
          <p:nvPr/>
        </p:nvSpPr>
        <p:spPr>
          <a:xfrm>
            <a:off x="5591937" y="5297805"/>
            <a:ext cx="5645190" cy="100584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000"/>
              <a:t>조선 독도통치 입증 사료 </a:t>
            </a:r>
            <a:endParaRPr lang="ko-KR" altLang="en-US" sz="3000"/>
          </a:p>
          <a:p>
            <a:pPr>
              <a:defRPr/>
            </a:pPr>
            <a:r>
              <a:rPr lang="ko-KR" altLang="en-US" sz="3000"/>
              <a:t>    </a:t>
            </a:r>
            <a:r>
              <a:rPr lang="en-US" altLang="ko-KR" sz="3000"/>
              <a:t>‘</a:t>
            </a:r>
            <a:r>
              <a:rPr lang="ko-KR" altLang="en-US" sz="3000"/>
              <a:t>울릉도사적' </a:t>
            </a:r>
            <a:endParaRPr lang="ko-KR" altLang="en-US" sz="3000"/>
          </a:p>
        </p:txBody>
      </p:sp>
      <p:sp>
        <p:nvSpPr>
          <p:cNvPr id="124" name=""/>
          <p:cNvSpPr txBox="1"/>
          <p:nvPr/>
        </p:nvSpPr>
        <p:spPr>
          <a:xfrm rot="33118">
            <a:off x="4740098" y="2405329"/>
            <a:ext cx="4392549" cy="469392"/>
          </a:xfrm>
          <a:prstGeom prst="rect">
            <a:avLst/>
          </a:prstGeom>
          <a:solidFill>
            <a:schemeClr val="dk1"/>
          </a:solidFill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>
                <a:solidFill>
                  <a:srgbClr val="a0b4e6"/>
                </a:solidFill>
              </a:rPr>
              <a:t>울릉도 수토관 장한상이 작성</a:t>
            </a:r>
            <a:endParaRPr lang="ko-KR" altLang="en-US" sz="2500" b="1">
              <a:solidFill>
                <a:srgbClr val="a0b4e6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 animBg="1"/>
    </p:bldLst>
  </p:timing>
</p:sld>
</file>

<file path=ppt/slides/slide23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7" name=""/>
          <p:cNvSpPr txBox="1"/>
          <p:nvPr/>
        </p:nvSpPr>
        <p:spPr>
          <a:xfrm>
            <a:off x="299274" y="1157478"/>
            <a:ext cx="3564447" cy="168859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3000"/>
              <a:t>-1695</a:t>
            </a:r>
            <a:r>
              <a:rPr lang="ko-KR" altLang="en-US" sz="3000"/>
              <a:t>년</a:t>
            </a:r>
            <a:endParaRPr lang="ko-KR" altLang="en-US" sz="3000"/>
          </a:p>
          <a:p>
            <a:pPr>
              <a:defRPr/>
            </a:pPr>
            <a:r>
              <a:rPr lang="ko-KR" altLang="en-US" sz="2500">
                <a:latin typeface="함초롬바탕"/>
                <a:ea typeface="함초롬바탕"/>
              </a:rPr>
              <a:t>일본의 돗토리번 답변과 그에 따른 울릉도 도해</a:t>
            </a:r>
            <a:endParaRPr lang="ko-KR" altLang="en-US" sz="2500">
              <a:latin typeface="함초롬바탕"/>
              <a:ea typeface="함초롬바탕"/>
            </a:endParaRPr>
          </a:p>
          <a:p>
            <a:pPr>
              <a:defRPr/>
            </a:pPr>
            <a:r>
              <a:rPr lang="ko-KR" altLang="en-US" sz="2500">
                <a:latin typeface="함초롬바탕"/>
                <a:ea typeface="함초롬바탕"/>
              </a:rPr>
              <a:t>금지령</a:t>
            </a:r>
            <a:endParaRPr lang="ko-KR" altLang="en-US" sz="2500">
              <a:latin typeface="함초롬바탕"/>
              <a:ea typeface="함초롬바탕"/>
            </a:endParaRPr>
          </a:p>
        </p:txBody>
      </p:sp>
      <p:pic>
        <p:nvPicPr>
          <p:cNvPr id="123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4439793" y="468058"/>
            <a:ext cx="5328666" cy="3616261"/>
          </a:xfrm>
          <a:prstGeom prst="rect">
            <a:avLst/>
          </a:prstGeom>
        </p:spPr>
      </p:pic>
      <p:sp>
        <p:nvSpPr>
          <p:cNvPr id="124" name=""/>
          <p:cNvSpPr txBox="1"/>
          <p:nvPr/>
        </p:nvSpPr>
        <p:spPr>
          <a:xfrm>
            <a:off x="3863720" y="4935093"/>
            <a:ext cx="6480809" cy="61836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500"/>
              <a:t>독도</a:t>
            </a:r>
            <a:r>
              <a:rPr lang="en-US" altLang="ko-KR" sz="3500"/>
              <a:t>,</a:t>
            </a:r>
            <a:r>
              <a:rPr lang="ko-KR" altLang="en-US" sz="3500"/>
              <a:t> 울릉도</a:t>
            </a:r>
            <a:r>
              <a:rPr lang="ko-KR" altLang="en-US" sz="2500"/>
              <a:t> </a:t>
            </a:r>
            <a:endParaRPr lang="ko-KR" altLang="en-US" sz="2500"/>
          </a:p>
        </p:txBody>
      </p:sp>
      <p:sp>
        <p:nvSpPr>
          <p:cNvPr id="125" name=""/>
          <p:cNvSpPr/>
          <p:nvPr/>
        </p:nvSpPr>
        <p:spPr>
          <a:xfrm>
            <a:off x="2135506" y="4903358"/>
            <a:ext cx="1224153" cy="756285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126" name=""/>
          <p:cNvSpPr/>
          <p:nvPr/>
        </p:nvSpPr>
        <p:spPr>
          <a:xfrm>
            <a:off x="6672072" y="4935093"/>
            <a:ext cx="936117" cy="636175"/>
          </a:xfrm>
          <a:prstGeom prst="mathNotEqual">
            <a:avLst>
              <a:gd name="adj1" fmla="val 23520"/>
              <a:gd name="adj2" fmla="val 6598663"/>
              <a:gd name="adj3" fmla="val 11760"/>
            </a:avLst>
          </a:prstGeom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7" name=""/>
          <p:cNvSpPr txBox="1"/>
          <p:nvPr/>
        </p:nvSpPr>
        <p:spPr>
          <a:xfrm>
            <a:off x="7896227" y="4932807"/>
            <a:ext cx="2736340" cy="620649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500"/>
              <a:t>일본의 영토</a:t>
            </a:r>
            <a:endParaRPr lang="ko-KR" altLang="en-US" sz="3500"/>
          </a:p>
        </p:txBody>
      </p:sp>
      <p:sp>
        <p:nvSpPr>
          <p:cNvPr id="128" name=""/>
          <p:cNvSpPr txBox="1"/>
          <p:nvPr/>
        </p:nvSpPr>
        <p:spPr>
          <a:xfrm>
            <a:off x="5855208" y="4084320"/>
            <a:ext cx="6336792" cy="466725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/>
              <a:t>돗토리번 답변서</a:t>
            </a:r>
            <a:endParaRPr lang="ko-KR" altLang="en-US" sz="25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</p:bldLst>
  </p:timing>
</p:sld>
</file>

<file path=ppt/slides/slide24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7" name=""/>
          <p:cNvSpPr txBox="1"/>
          <p:nvPr/>
        </p:nvSpPr>
        <p:spPr>
          <a:xfrm>
            <a:off x="299274" y="1157478"/>
            <a:ext cx="3564447" cy="168859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3000"/>
              <a:t>-1695</a:t>
            </a:r>
            <a:r>
              <a:rPr lang="ko-KR" altLang="en-US" sz="3000"/>
              <a:t>년</a:t>
            </a:r>
            <a:endParaRPr lang="ko-KR" altLang="en-US" sz="3000"/>
          </a:p>
          <a:p>
            <a:pPr>
              <a:defRPr/>
            </a:pPr>
            <a:r>
              <a:rPr lang="ko-KR" altLang="en-US" sz="2500">
                <a:latin typeface="함초롬바탕"/>
                <a:ea typeface="함초롬바탕"/>
              </a:rPr>
              <a:t>일본의 돗토리번 답변과 그에 따른 울릉도 도해 금지령</a:t>
            </a:r>
            <a:endParaRPr lang="ko-KR" altLang="en-US" sz="2500">
              <a:latin typeface="함초롬바탕"/>
              <a:ea typeface="함초롬바탕"/>
            </a:endParaRPr>
          </a:p>
        </p:txBody>
      </p:sp>
      <p:pic>
        <p:nvPicPr>
          <p:cNvPr id="128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4927962" y="563308"/>
            <a:ext cx="6208668" cy="3840670"/>
          </a:xfrm>
          <a:prstGeom prst="rect">
            <a:avLst/>
          </a:prstGeom>
        </p:spPr>
      </p:pic>
      <p:sp>
        <p:nvSpPr>
          <p:cNvPr id="129" name=""/>
          <p:cNvSpPr txBox="1"/>
          <p:nvPr/>
        </p:nvSpPr>
        <p:spPr>
          <a:xfrm>
            <a:off x="5879973" y="4541139"/>
            <a:ext cx="5796724" cy="472059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/>
              <a:t>     울릉도 도해 금지령</a:t>
            </a:r>
            <a:endParaRPr lang="ko-KR" altLang="en-US" sz="25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25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7" name=""/>
          <p:cNvSpPr txBox="1"/>
          <p:nvPr/>
        </p:nvSpPr>
        <p:spPr>
          <a:xfrm>
            <a:off x="299274" y="1157478"/>
            <a:ext cx="3564447" cy="168859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3000"/>
              <a:t>-1695~1696</a:t>
            </a:r>
            <a:r>
              <a:rPr lang="ko-KR" altLang="en-US" sz="3000"/>
              <a:t>년</a:t>
            </a:r>
            <a:endParaRPr lang="ko-KR" altLang="en-US" sz="3000"/>
          </a:p>
          <a:p>
            <a:pPr>
              <a:defRPr/>
            </a:pPr>
            <a:r>
              <a:rPr lang="ko-KR" altLang="en-US" sz="2500">
                <a:latin typeface="함초롬바탕"/>
                <a:ea typeface="함초롬바탕"/>
              </a:rPr>
              <a:t>일본의 돗토리번 답변과 그에 따른 다케시마 도해 금지령</a:t>
            </a:r>
            <a:endParaRPr lang="ko-KR" altLang="en-US" sz="2500">
              <a:latin typeface="함초롬바탕"/>
              <a:ea typeface="함초롬바탕"/>
            </a:endParaRPr>
          </a:p>
        </p:txBody>
      </p:sp>
      <p:sp>
        <p:nvSpPr>
          <p:cNvPr id="128" name=""/>
          <p:cNvSpPr txBox="1"/>
          <p:nvPr/>
        </p:nvSpPr>
        <p:spPr>
          <a:xfrm>
            <a:off x="4439793" y="709325"/>
            <a:ext cx="7200900" cy="622270"/>
          </a:xfrm>
          <a:prstGeom prst="rect">
            <a:avLst/>
          </a:prstGeom>
          <a:solidFill>
            <a:schemeClr val="lt1"/>
          </a:solidFill>
          <a:ln>
            <a:solidFill>
              <a:schemeClr val="lt1"/>
            </a:solidFill>
          </a:ln>
        </p:spPr>
        <p:txBody>
          <a:bodyPr wrap="square">
            <a:spAutoFit/>
          </a:bodyPr>
          <a:p>
            <a:pPr>
              <a:defRPr/>
            </a:pPr>
            <a:r>
              <a:rPr lang="ko-KR" altLang="en-US" sz="3500">
                <a:solidFill>
                  <a:srgbClr val="ff0000"/>
                </a:solidFill>
              </a:rPr>
              <a:t>하지만 계속 되는 일본의 불법어업</a:t>
            </a:r>
            <a:endParaRPr lang="ko-KR" altLang="en-US" sz="3500">
              <a:solidFill>
                <a:srgbClr val="ff0000"/>
              </a:solidFill>
            </a:endParaRPr>
          </a:p>
        </p:txBody>
      </p:sp>
      <p:sp>
        <p:nvSpPr>
          <p:cNvPr id="129" name=""/>
          <p:cNvSpPr/>
          <p:nvPr/>
        </p:nvSpPr>
        <p:spPr>
          <a:xfrm rot="5381587">
            <a:off x="7244470" y="1885606"/>
            <a:ext cx="976358" cy="609967"/>
          </a:xfrm>
          <a:prstGeom prst="rightArrow">
            <a:avLst>
              <a:gd name="adj1" fmla="val 50000"/>
              <a:gd name="adj2" fmla="val 50000"/>
            </a:avLst>
          </a:prstGeom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pic>
        <p:nvPicPr>
          <p:cNvPr id="134" name=""/>
          <p:cNvPicPr>
            <a:picLocks noChangeAspect="1"/>
          </p:cNvPicPr>
          <p:nvPr/>
        </p:nvPicPr>
        <p:blipFill rotWithShape="1">
          <a:blip r:embed="rId3"/>
          <a:srcRect l="70470" t="6060"/>
          <a:stretch>
            <a:fillRect/>
          </a:stretch>
        </p:blipFill>
        <p:spPr>
          <a:xfrm>
            <a:off x="4890135" y="2846070"/>
            <a:ext cx="1349883" cy="3051238"/>
          </a:xfrm>
          <a:prstGeom prst="rect">
            <a:avLst/>
          </a:prstGeom>
        </p:spPr>
      </p:pic>
      <p:grpSp>
        <p:nvGrpSpPr>
          <p:cNvPr id="138" name=""/>
          <p:cNvGrpSpPr/>
          <p:nvPr/>
        </p:nvGrpSpPr>
        <p:grpSpPr>
          <a:xfrm rot="0">
            <a:off x="7785100" y="3229621"/>
            <a:ext cx="1806448" cy="2430021"/>
            <a:chOff x="7425055" y="3015626"/>
            <a:chExt cx="1806448" cy="2430021"/>
          </a:xfrm>
        </p:grpSpPr>
        <p:pic>
          <p:nvPicPr>
            <p:cNvPr id="137" name=""/>
            <p:cNvPicPr>
              <a:picLocks noChangeAspect="1"/>
            </p:cNvPicPr>
            <p:nvPr/>
          </p:nvPicPr>
          <p:blipFill rotWithShape="1">
            <a:blip r:embed="rId4"/>
            <a:stretch>
              <a:fillRect/>
            </a:stretch>
          </p:blipFill>
          <p:spPr>
            <a:xfrm>
              <a:off x="7425055" y="3297730"/>
              <a:ext cx="1378764" cy="2147917"/>
            </a:xfrm>
            <a:prstGeom prst="rect">
              <a:avLst/>
            </a:prstGeom>
          </p:spPr>
        </p:pic>
        <p:pic>
          <p:nvPicPr>
            <p:cNvPr id="135" name=""/>
            <p:cNvPicPr>
              <a:picLocks noChangeAspect="1"/>
            </p:cNvPicPr>
            <p:nvPr/>
          </p:nvPicPr>
          <p:blipFill rotWithShape="1">
            <a:blip r:embed="rId5"/>
            <a:stretch>
              <a:fillRect/>
            </a:stretch>
          </p:blipFill>
          <p:spPr>
            <a:xfrm>
              <a:off x="8040243" y="3015626"/>
              <a:ext cx="1191260" cy="826747"/>
            </a:xfrm>
            <a:prstGeom prst="rect">
              <a:avLst/>
            </a:prstGeom>
            <a:ln>
              <a:solidFill>
                <a:schemeClr val="dk1"/>
              </a:solidFill>
            </a:ln>
          </p:spPr>
        </p:pic>
      </p:grpSp>
      <p:grpSp>
        <p:nvGrpSpPr>
          <p:cNvPr id="139" name="그룹 1"/>
          <p:cNvGrpSpPr/>
          <p:nvPr/>
        </p:nvGrpSpPr>
        <p:grpSpPr>
          <a:xfrm rot="0">
            <a:off x="6096000" y="4371689"/>
            <a:ext cx="2592324" cy="1525619"/>
            <a:chOff x="139521" y="243478"/>
            <a:chExt cx="4544938" cy="1585834"/>
          </a:xfrm>
        </p:grpSpPr>
        <p:sp>
          <p:nvSpPr>
            <p:cNvPr id="140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141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8" cy="871976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142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7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208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1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12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213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4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5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6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237" name=""/>
          <p:cNvPicPr>
            <a:picLocks noChangeAspect="1"/>
          </p:cNvPicPr>
          <p:nvPr/>
        </p:nvPicPr>
        <p:blipFill rotWithShape="1">
          <a:blip r:embed="rId6"/>
          <a:stretch>
            <a:fillRect/>
          </a:stretch>
        </p:blipFill>
        <p:spPr>
          <a:xfrm>
            <a:off x="2168398" y="1550840"/>
            <a:ext cx="5616702" cy="335756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125 0  C 0.181 0  0.25 0.09194  0.25 0.16655  L 0.25 0.3331  E" pathEditMode="relative" ptsTypes="">
                                      <p:cBhvr>
                                        <p:cTn id="6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7" name=""/>
          <p:cNvSpPr txBox="1"/>
          <p:nvPr/>
        </p:nvSpPr>
        <p:spPr>
          <a:xfrm>
            <a:off x="299274" y="1157478"/>
            <a:ext cx="3564447" cy="138379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3000"/>
              <a:t>-1770</a:t>
            </a:r>
            <a:r>
              <a:rPr lang="ko-KR" altLang="en-US" sz="3000"/>
              <a:t>년</a:t>
            </a:r>
            <a:endParaRPr lang="ko-KR" altLang="en-US" sz="3000"/>
          </a:p>
          <a:p>
            <a:pPr>
              <a:defRPr/>
            </a:pPr>
            <a:r>
              <a:rPr lang="en-US" altLang="ko-KR" sz="3000"/>
              <a:t>-1808</a:t>
            </a:r>
            <a:r>
              <a:rPr lang="ko-KR" altLang="en-US" sz="3000"/>
              <a:t>년</a:t>
            </a:r>
            <a:endParaRPr lang="ko-KR" altLang="en-US" sz="3000"/>
          </a:p>
          <a:p>
            <a:pPr>
              <a:defRPr/>
            </a:pPr>
            <a:endParaRPr lang="ko-KR" altLang="en-US" sz="2500">
              <a:latin typeface="함초롬바탕"/>
              <a:ea typeface="함초롬바탕"/>
            </a:endParaRPr>
          </a:p>
        </p:txBody>
      </p:sp>
      <p:pic>
        <p:nvPicPr>
          <p:cNvPr id="118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2639568" y="1484757"/>
            <a:ext cx="3600450" cy="2705111"/>
          </a:xfrm>
          <a:prstGeom prst="rect">
            <a:avLst/>
          </a:prstGeom>
        </p:spPr>
      </p:pic>
      <p:sp>
        <p:nvSpPr>
          <p:cNvPr id="119" name=""/>
          <p:cNvSpPr txBox="1"/>
          <p:nvPr/>
        </p:nvSpPr>
        <p:spPr>
          <a:xfrm>
            <a:off x="2927604" y="4189868"/>
            <a:ext cx="3168396" cy="46595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500"/>
              <a:t>1770</a:t>
            </a:r>
            <a:r>
              <a:rPr lang="ko-KR" altLang="en-US" sz="2500"/>
              <a:t>년 동국문헌비고</a:t>
            </a:r>
            <a:endParaRPr lang="ko-KR" altLang="en-US" sz="2500"/>
          </a:p>
        </p:txBody>
      </p:sp>
      <p:pic>
        <p:nvPicPr>
          <p:cNvPr id="120" name="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7032117" y="1431994"/>
            <a:ext cx="4612403" cy="2468683"/>
          </a:xfrm>
          <a:prstGeom prst="rect">
            <a:avLst/>
          </a:prstGeom>
        </p:spPr>
      </p:pic>
      <p:sp>
        <p:nvSpPr>
          <p:cNvPr id="121" name=""/>
          <p:cNvSpPr txBox="1"/>
          <p:nvPr/>
        </p:nvSpPr>
        <p:spPr>
          <a:xfrm>
            <a:off x="7972060" y="4189868"/>
            <a:ext cx="3672460" cy="46595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500"/>
              <a:t>1808</a:t>
            </a:r>
            <a:r>
              <a:rPr lang="ko-KR" altLang="en-US" sz="2500"/>
              <a:t>년 만기요람</a:t>
            </a:r>
            <a:endParaRPr lang="ko-KR" altLang="en-US" sz="2500"/>
          </a:p>
        </p:txBody>
      </p:sp>
      <p:sp>
        <p:nvSpPr>
          <p:cNvPr id="122" name=""/>
          <p:cNvSpPr/>
          <p:nvPr/>
        </p:nvSpPr>
        <p:spPr>
          <a:xfrm>
            <a:off x="3093339" y="5098923"/>
            <a:ext cx="3146679" cy="957587"/>
          </a:xfrm>
          <a:prstGeom prst="borderCallout1">
            <a:avLst>
              <a:gd name="adj1" fmla="val 18750"/>
              <a:gd name="adj2" fmla="val -8333"/>
              <a:gd name="adj3" fmla="val -44691"/>
              <a:gd name="adj4" fmla="val -12220"/>
            </a:avLst>
          </a:prstGeom>
          <a:solidFill>
            <a:schemeClr val="accent3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123" name=""/>
          <p:cNvSpPr txBox="1"/>
          <p:nvPr/>
        </p:nvSpPr>
        <p:spPr>
          <a:xfrm>
            <a:off x="3431667" y="5373243"/>
            <a:ext cx="2664333" cy="35890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24" name=""/>
          <p:cNvSpPr txBox="1"/>
          <p:nvPr/>
        </p:nvSpPr>
        <p:spPr>
          <a:xfrm>
            <a:off x="3179635" y="5373243"/>
            <a:ext cx="3168396" cy="463677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/>
              <a:t>우산도 </a:t>
            </a:r>
            <a:r>
              <a:rPr lang="en-US" altLang="ko-KR" sz="2500"/>
              <a:t>=</a:t>
            </a:r>
            <a:r>
              <a:rPr lang="ko-KR" altLang="en-US" sz="2500"/>
              <a:t> 독도 </a:t>
            </a:r>
            <a:r>
              <a:rPr lang="en-US" altLang="ko-KR" sz="2500"/>
              <a:t>=</a:t>
            </a:r>
            <a:r>
              <a:rPr lang="ko-KR" altLang="en-US" sz="2500"/>
              <a:t> 송도</a:t>
            </a:r>
            <a:endParaRPr lang="ko-KR" altLang="en-US" sz="2500"/>
          </a:p>
        </p:txBody>
      </p:sp>
      <p:sp>
        <p:nvSpPr>
          <p:cNvPr id="125" name=""/>
          <p:cNvSpPr/>
          <p:nvPr/>
        </p:nvSpPr>
        <p:spPr>
          <a:xfrm>
            <a:off x="7610102" y="5059505"/>
            <a:ext cx="3456432" cy="1091153"/>
          </a:xfrm>
          <a:prstGeom prst="borderCallout1">
            <a:avLst>
              <a:gd name="adj1" fmla="val 23357"/>
              <a:gd name="adj2" fmla="val -9868"/>
              <a:gd name="adj3" fmla="val -32915"/>
              <a:gd name="adj4" fmla="val -23740"/>
            </a:avLst>
          </a:prstGeom>
          <a:solidFill>
            <a:srgbClr val="bfa100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126" name=""/>
          <p:cNvSpPr txBox="1"/>
          <p:nvPr/>
        </p:nvSpPr>
        <p:spPr>
          <a:xfrm>
            <a:off x="7610102" y="5373243"/>
            <a:ext cx="3456432" cy="463677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/>
              <a:t>우산국 </a:t>
            </a:r>
            <a:r>
              <a:rPr lang="en-US" altLang="ko-KR" sz="2500"/>
              <a:t>=</a:t>
            </a:r>
            <a:r>
              <a:rPr lang="ko-KR" altLang="en-US" sz="2500"/>
              <a:t> 울릉 </a:t>
            </a:r>
            <a:r>
              <a:rPr lang="en-US" altLang="ko-KR" sz="2500"/>
              <a:t>+</a:t>
            </a:r>
            <a:r>
              <a:rPr lang="ko-KR" altLang="en-US" sz="2500"/>
              <a:t> 우산도</a:t>
            </a:r>
            <a:endParaRPr lang="ko-KR" altLang="en-US" sz="25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"/>
          <p:cNvSpPr/>
          <p:nvPr/>
        </p:nvSpPr>
        <p:spPr>
          <a:xfrm>
            <a:off x="0" y="6259639"/>
            <a:ext cx="12192000" cy="598360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grpSp>
        <p:nvGrpSpPr>
          <p:cNvPr id="5" name="그룹 1"/>
          <p:cNvGrpSpPr/>
          <p:nvPr/>
        </p:nvGrpSpPr>
        <p:grpSpPr>
          <a:xfrm rot="0">
            <a:off x="0" y="5589270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3" y="847094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8" name=""/>
          <p:cNvSpPr txBox="1"/>
          <p:nvPr/>
        </p:nvSpPr>
        <p:spPr>
          <a:xfrm>
            <a:off x="380809" y="328992"/>
            <a:ext cx="2847023" cy="469203"/>
          </a:xfrm>
          <a:prstGeom prst="rect">
            <a:avLst/>
          </a:prstGeom>
        </p:spPr>
        <p:txBody>
          <a:bodyPr wrap="non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/>
          </a:p>
        </p:txBody>
      </p:sp>
      <p:pic>
        <p:nvPicPr>
          <p:cNvPr id="109" name="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2783586" y="1387348"/>
            <a:ext cx="3409950" cy="3625850"/>
          </a:xfrm>
          <a:prstGeom prst="rect">
            <a:avLst/>
          </a:prstGeom>
        </p:spPr>
      </p:pic>
      <p:sp>
        <p:nvSpPr>
          <p:cNvPr id="110" name=""/>
          <p:cNvSpPr txBox="1"/>
          <p:nvPr/>
        </p:nvSpPr>
        <p:spPr>
          <a:xfrm>
            <a:off x="3309366" y="5013198"/>
            <a:ext cx="3409950" cy="471297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>
                <a:ea typeface="함초롬바탕"/>
              </a:rPr>
              <a:t>SCAPIN </a:t>
            </a:r>
            <a:r>
              <a:rPr lang="ko-KR" altLang="en-US" sz="2500">
                <a:latin typeface="함초롬바탕"/>
                <a:ea typeface="함초롬바탕"/>
              </a:rPr>
              <a:t>제677호</a:t>
            </a:r>
            <a:endParaRPr lang="ko-KR" altLang="en-US" sz="2500">
              <a:latin typeface="함초롬바탕"/>
              <a:ea typeface="함초롬바탕"/>
            </a:endParaRPr>
          </a:p>
        </p:txBody>
      </p:sp>
      <p:sp>
        <p:nvSpPr>
          <p:cNvPr id="111" name=""/>
          <p:cNvSpPr txBox="1"/>
          <p:nvPr/>
        </p:nvSpPr>
        <p:spPr>
          <a:xfrm>
            <a:off x="551307" y="1017650"/>
            <a:ext cx="2232279" cy="36157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2" name=""/>
          <p:cNvSpPr txBox="1"/>
          <p:nvPr/>
        </p:nvSpPr>
        <p:spPr>
          <a:xfrm>
            <a:off x="380809" y="1017650"/>
            <a:ext cx="2402777" cy="466345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500"/>
              <a:t>-1946</a:t>
            </a:r>
            <a:r>
              <a:rPr lang="ko-KR" altLang="en-US" sz="2500"/>
              <a:t>년</a:t>
            </a:r>
            <a:endParaRPr lang="ko-KR" altLang="en-US" sz="2500"/>
          </a:p>
        </p:txBody>
      </p:sp>
      <p:pic>
        <p:nvPicPr>
          <p:cNvPr id="113" name=""/>
          <p:cNvPicPr>
            <a:picLocks noChangeAspect="1"/>
          </p:cNvPicPr>
          <p:nvPr/>
        </p:nvPicPr>
        <p:blipFill rotWithShape="1">
          <a:blip r:embed="rId4"/>
          <a:stretch>
            <a:fillRect/>
          </a:stretch>
        </p:blipFill>
        <p:spPr>
          <a:xfrm>
            <a:off x="6658240" y="1379220"/>
            <a:ext cx="4996281" cy="3513010"/>
          </a:xfrm>
          <a:prstGeom prst="rect">
            <a:avLst/>
          </a:prstGeom>
        </p:spPr>
      </p:pic>
      <p:sp>
        <p:nvSpPr>
          <p:cNvPr id="114" name=""/>
          <p:cNvSpPr txBox="1"/>
          <p:nvPr/>
        </p:nvSpPr>
        <p:spPr>
          <a:xfrm>
            <a:off x="7248142" y="5013198"/>
            <a:ext cx="3816478" cy="471297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>
                <a:ea typeface="함초롬바탕"/>
              </a:rPr>
              <a:t>SCAPIN </a:t>
            </a:r>
            <a:r>
              <a:rPr lang="ko-KR" altLang="en-US" sz="2500">
                <a:latin typeface="함초롬바탕"/>
                <a:ea typeface="함초롬바탕"/>
              </a:rPr>
              <a:t>제1033호</a:t>
            </a:r>
            <a:endParaRPr lang="ko-KR" altLang="en-US" sz="2500">
              <a:latin typeface="함초롬바탕"/>
              <a:ea typeface="함초롬바탕"/>
            </a:endParaRPr>
          </a:p>
        </p:txBody>
      </p:sp>
      <p:sp>
        <p:nvSpPr>
          <p:cNvPr id="115" name=""/>
          <p:cNvSpPr/>
          <p:nvPr/>
        </p:nvSpPr>
        <p:spPr>
          <a:xfrm>
            <a:off x="1804320" y="3429000"/>
            <a:ext cx="4579715" cy="1008126"/>
          </a:xfrm>
          <a:prstGeom prst="flowChartAlternateProcess">
            <a:avLst/>
          </a:prstGeom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r>
              <a:rPr lang="ko-KR" altLang="en-US" sz="2500">
                <a:latin typeface="함초롬바탕"/>
                <a:ea typeface="함초롬바탕"/>
              </a:rPr>
              <a:t>울릉도, 독도, 제주도는 일본 영토에서 제외되는 섬들</a:t>
            </a:r>
            <a:endParaRPr lang="ko-KR" altLang="en-US" sz="2500">
              <a:latin typeface="함초롬바탕"/>
              <a:ea typeface="함초롬바탕"/>
            </a:endParaRPr>
          </a:p>
        </p:txBody>
      </p:sp>
      <p:sp>
        <p:nvSpPr>
          <p:cNvPr id="116" name=""/>
          <p:cNvSpPr txBox="1"/>
          <p:nvPr/>
        </p:nvSpPr>
        <p:spPr>
          <a:xfrm>
            <a:off x="6888099" y="2276856"/>
            <a:ext cx="232791" cy="35966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7" name=""/>
          <p:cNvSpPr/>
          <p:nvPr/>
        </p:nvSpPr>
        <p:spPr>
          <a:xfrm>
            <a:off x="6888099" y="3429000"/>
            <a:ext cx="4996282" cy="1008126"/>
          </a:xfrm>
          <a:prstGeom prst="round2DiagRect">
            <a:avLst>
              <a:gd name="adj1" fmla="val 16667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r>
              <a:rPr lang="ko-KR" altLang="en-US" sz="2500"/>
              <a:t>일본에 대하여 독도에 접근금지</a:t>
            </a:r>
            <a:endParaRPr lang="ko-KR" altLang="en-US" sz="25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5" grpId="1" animBg="1"/>
      <p:bldP spid="114" grpId="2" animBg="1"/>
      <p:bldP spid="117" grpId="3" animBg="1"/>
    </p:bldLst>
  </p:timing>
</p:sld>
</file>

<file path=ppt/slides/slide28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7" name=""/>
          <p:cNvSpPr txBox="1"/>
          <p:nvPr/>
        </p:nvSpPr>
        <p:spPr>
          <a:xfrm>
            <a:off x="299275" y="1196721"/>
            <a:ext cx="3564447" cy="1001649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3000"/>
              <a:t>-1877</a:t>
            </a:r>
            <a:r>
              <a:rPr lang="ko-KR" altLang="en-US" sz="3000"/>
              <a:t>년 </a:t>
            </a:r>
            <a:endParaRPr lang="ko-KR" altLang="en-US" sz="3000"/>
          </a:p>
          <a:p>
            <a:pPr>
              <a:defRPr/>
            </a:pPr>
            <a:r>
              <a:rPr lang="ko-KR" altLang="en-US" sz="3000"/>
              <a:t>태정관 지령</a:t>
            </a:r>
            <a:endParaRPr lang="ko-KR" altLang="en-US" sz="3000"/>
          </a:p>
        </p:txBody>
      </p:sp>
      <p:pic>
        <p:nvPicPr>
          <p:cNvPr id="118" name=""/>
          <p:cNvPicPr>
            <a:picLocks noChangeAspect="1"/>
          </p:cNvPicPr>
          <p:nvPr/>
        </p:nvPicPr>
        <p:blipFill rotWithShape="1">
          <a:blip r:embed="rId2"/>
          <a:srcRect r="47050" b="3070"/>
          <a:stretch>
            <a:fillRect/>
          </a:stretch>
        </p:blipFill>
        <p:spPr>
          <a:xfrm>
            <a:off x="2798445" y="1125434"/>
            <a:ext cx="3873627" cy="4607130"/>
          </a:xfrm>
          <a:prstGeom prst="rect">
            <a:avLst/>
          </a:prstGeom>
        </p:spPr>
      </p:pic>
      <p:sp>
        <p:nvSpPr>
          <p:cNvPr id="119" name=""/>
          <p:cNvSpPr/>
          <p:nvPr/>
        </p:nvSpPr>
        <p:spPr>
          <a:xfrm>
            <a:off x="7032118" y="563308"/>
            <a:ext cx="4608576" cy="1702308"/>
          </a:xfrm>
          <a:prstGeom prst="horizontalScroll">
            <a:avLst>
              <a:gd name="adj" fmla="val 12500"/>
            </a:avLst>
          </a:prstGeom>
        </p:spPr>
        <p:style>
          <a:lnRef idx="2">
            <a:schemeClr val="accent3">
              <a:shade val="2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r>
              <a:rPr lang="ko-KR" altLang="en-US" sz="2500"/>
              <a:t>울릉도</a:t>
            </a:r>
            <a:r>
              <a:rPr lang="en-US" altLang="ko-KR" sz="2500"/>
              <a:t>(</a:t>
            </a:r>
            <a:r>
              <a:rPr lang="ko-KR" altLang="en-US" sz="2500"/>
              <a:t>죽도</a:t>
            </a:r>
            <a:r>
              <a:rPr lang="en-US" altLang="ko-KR" sz="2500"/>
              <a:t>)</a:t>
            </a:r>
            <a:r>
              <a:rPr lang="ko-KR" altLang="en-US" sz="2500"/>
              <a:t>와 송도</a:t>
            </a:r>
            <a:r>
              <a:rPr lang="en-US" altLang="ko-KR" sz="2500"/>
              <a:t>(</a:t>
            </a:r>
            <a:r>
              <a:rPr lang="ko-KR" altLang="en-US" sz="2500"/>
              <a:t>독도</a:t>
            </a:r>
            <a:r>
              <a:rPr lang="en-US" altLang="ko-KR" sz="2500"/>
              <a:t>)</a:t>
            </a:r>
            <a:r>
              <a:rPr lang="ko-KR" altLang="en-US" sz="2500"/>
              <a:t> </a:t>
            </a:r>
            <a:endParaRPr lang="ko-KR" altLang="en-US" sz="2500"/>
          </a:p>
          <a:p>
            <a:pPr algn="ctr">
              <a:defRPr/>
            </a:pPr>
            <a:r>
              <a:rPr lang="ko-KR" altLang="en-US" sz="2500"/>
              <a:t> 일본의 영토</a:t>
            </a:r>
            <a:endParaRPr lang="ko-KR" altLang="en-US" sz="2500"/>
          </a:p>
        </p:txBody>
      </p:sp>
      <p:sp>
        <p:nvSpPr>
          <p:cNvPr id="120" name=""/>
          <p:cNvSpPr/>
          <p:nvPr/>
        </p:nvSpPr>
        <p:spPr>
          <a:xfrm>
            <a:off x="7824216" y="1414462"/>
            <a:ext cx="648081" cy="430339"/>
          </a:xfrm>
          <a:prstGeom prst="mathNotEqual">
            <a:avLst>
              <a:gd name="adj1" fmla="val 23520"/>
              <a:gd name="adj2" fmla="val 6600000"/>
              <a:gd name="adj3" fmla="val 11760"/>
            </a:avLst>
          </a:prstGeom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124" name=""/>
          <p:cNvGrpSpPr/>
          <p:nvPr/>
        </p:nvGrpSpPr>
        <p:grpSpPr>
          <a:xfrm rot="0">
            <a:off x="3575685" y="2198370"/>
            <a:ext cx="7848980" cy="2844355"/>
            <a:chOff x="3093337" y="2662142"/>
            <a:chExt cx="7848980" cy="2844355"/>
          </a:xfrm>
        </p:grpSpPr>
        <p:sp>
          <p:nvSpPr>
            <p:cNvPr id="113" name=""/>
            <p:cNvSpPr txBox="1"/>
            <p:nvPr/>
          </p:nvSpPr>
          <p:spPr>
            <a:xfrm>
              <a:off x="3575685" y="3717036"/>
              <a:ext cx="3096387" cy="367284"/>
            </a:xfrm>
            <a:prstGeom prst="rect">
              <a:avLst/>
            </a:prstGeom>
          </p:spPr>
          <p:txBody>
            <a:bodyPr wrap="square">
              <a:spAutoFit/>
            </a:bodyPr>
            <a:p>
              <a:pPr>
                <a:defRPr/>
              </a:pPr>
              <a:endParaRPr lang="ko-KR" altLang="en-US"/>
            </a:p>
          </p:txBody>
        </p:sp>
        <p:sp>
          <p:nvSpPr>
            <p:cNvPr id="121" name=""/>
            <p:cNvSpPr/>
            <p:nvPr/>
          </p:nvSpPr>
          <p:spPr>
            <a:xfrm>
              <a:off x="3093337" y="2662142"/>
              <a:ext cx="7848980" cy="2844355"/>
            </a:xfrm>
            <a:prstGeom prst="star7">
              <a:avLst>
                <a:gd name="adj" fmla="val 34601"/>
                <a:gd name="hf" fmla="val 102572"/>
                <a:gd name="vf" fmla="val 105210"/>
              </a:avLst>
            </a:prstGeom>
            <a:solidFill>
              <a:srgbClr val="eb5800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2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p>
              <a:pPr algn="ctr">
                <a:defRPr/>
              </a:pPr>
              <a:r>
                <a:rPr lang="ko-KR" altLang="en-US" sz="4000"/>
                <a:t>일본측은 반박</a:t>
              </a:r>
              <a:endParaRPr lang="ko-KR" altLang="en-US" sz="4000"/>
            </a:p>
            <a:p>
              <a:pPr algn="ctr">
                <a:defRPr/>
              </a:pPr>
              <a:r>
                <a:rPr lang="ko-KR" altLang="en-US" sz="4000"/>
                <a:t>송도        독도 </a:t>
              </a:r>
              <a:endParaRPr lang="ko-KR" altLang="en-US" sz="4000"/>
            </a:p>
          </p:txBody>
        </p:sp>
        <p:sp>
          <p:nvSpPr>
            <p:cNvPr id="123" name=""/>
            <p:cNvSpPr/>
            <p:nvPr/>
          </p:nvSpPr>
          <p:spPr>
            <a:xfrm>
              <a:off x="6549769" y="4084320"/>
              <a:ext cx="936117" cy="450056"/>
            </a:xfrm>
            <a:prstGeom prst="mathNotEqual">
              <a:avLst>
                <a:gd name="adj1" fmla="val 23520"/>
                <a:gd name="adj2" fmla="val 6600000"/>
                <a:gd name="adj3" fmla="val 11760"/>
              </a:avLst>
            </a:prstGeom>
          </p:spPr>
          <p:style>
            <a:lnRef idx="2">
              <a:schemeClr val="accent1">
                <a:shade val="2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p>
              <a:pPr algn="ctr">
                <a:defRPr/>
              </a:pPr>
              <a:endParaRPr lang="ko-KR" altLang="en-US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 animBg="1"/>
    </p:bldLst>
  </p:timing>
</p:sld>
</file>

<file path=ppt/slides/slide29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316839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년도별 독도의 역사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5"/>
            <a:ext cx="3010091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7" name=""/>
          <p:cNvSpPr txBox="1"/>
          <p:nvPr/>
        </p:nvSpPr>
        <p:spPr>
          <a:xfrm>
            <a:off x="299274" y="1157478"/>
            <a:ext cx="3564447" cy="54559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en-US" altLang="ko-KR" sz="3000"/>
          </a:p>
        </p:txBody>
      </p:sp>
      <p:sp>
        <p:nvSpPr>
          <p:cNvPr id="118" name=""/>
          <p:cNvSpPr txBox="1"/>
          <p:nvPr/>
        </p:nvSpPr>
        <p:spPr>
          <a:xfrm>
            <a:off x="4232910" y="5085207"/>
            <a:ext cx="2151126" cy="54216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000"/>
              <a:t>기죽도 약도</a:t>
            </a:r>
            <a:endParaRPr lang="ko-KR" altLang="en-US" sz="3000"/>
          </a:p>
        </p:txBody>
      </p:sp>
      <p:pic>
        <p:nvPicPr>
          <p:cNvPr id="119" name=""/>
          <p:cNvPicPr>
            <a:picLocks noChangeAspect="1"/>
          </p:cNvPicPr>
          <p:nvPr/>
        </p:nvPicPr>
        <p:blipFill rotWithShape="1">
          <a:blip r:embed="rId2"/>
          <a:srcRect l="15750" t="7010" r="16000" b="4600"/>
          <a:stretch>
            <a:fillRect/>
          </a:stretch>
        </p:blipFill>
        <p:spPr>
          <a:xfrm>
            <a:off x="3213497" y="1340167"/>
            <a:ext cx="3674602" cy="3654933"/>
          </a:xfrm>
          <a:prstGeom prst="rect">
            <a:avLst/>
          </a:prstGeom>
        </p:spPr>
      </p:pic>
      <p:sp>
        <p:nvSpPr>
          <p:cNvPr id="120" name=""/>
          <p:cNvSpPr txBox="1"/>
          <p:nvPr/>
        </p:nvSpPr>
        <p:spPr>
          <a:xfrm>
            <a:off x="3719703" y="4995100"/>
            <a:ext cx="4752594" cy="361188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21" name=""/>
          <p:cNvSpPr txBox="1"/>
          <p:nvPr/>
        </p:nvSpPr>
        <p:spPr>
          <a:xfrm>
            <a:off x="8904351" y="5085207"/>
            <a:ext cx="3024378" cy="46596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/>
              <a:t>위성지도</a:t>
            </a:r>
            <a:endParaRPr lang="ko-KR" altLang="en-US" sz="2500"/>
          </a:p>
        </p:txBody>
      </p:sp>
      <p:pic>
        <p:nvPicPr>
          <p:cNvPr id="122" name="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7824216" y="1340167"/>
            <a:ext cx="3594299" cy="3654933"/>
          </a:xfrm>
          <a:prstGeom prst="rect">
            <a:avLst/>
          </a:prstGeom>
        </p:spPr>
      </p:pic>
      <p:sp>
        <p:nvSpPr>
          <p:cNvPr id="123" name=""/>
          <p:cNvSpPr/>
          <p:nvPr/>
        </p:nvSpPr>
        <p:spPr>
          <a:xfrm>
            <a:off x="5308473" y="1430274"/>
            <a:ext cx="4068508" cy="3024949"/>
          </a:xfrm>
          <a:prstGeom prst="star7">
            <a:avLst>
              <a:gd name="adj" fmla="val 34601"/>
              <a:gd name="hf" fmla="val 102572"/>
              <a:gd name="vf" fmla="val 105210"/>
            </a:avLst>
          </a:prstGeom>
          <a:solidFill>
            <a:srgbClr val="eb58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r>
              <a:rPr lang="ko-KR" altLang="en-US" sz="5000"/>
              <a:t>일 치</a:t>
            </a:r>
            <a:endParaRPr lang="ko-KR" altLang="en-US" sz="5000"/>
          </a:p>
        </p:txBody>
      </p:sp>
      <p:sp>
        <p:nvSpPr>
          <p:cNvPr id="124" name=""/>
          <p:cNvSpPr txBox="1"/>
          <p:nvPr/>
        </p:nvSpPr>
        <p:spPr>
          <a:xfrm>
            <a:off x="4511802" y="328422"/>
            <a:ext cx="6183630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/>
              <a:t>기죽도약도와 위성지도 상 독도 위치 비교</a:t>
            </a:r>
            <a:endParaRPr lang="ko-KR" altLang="en-US" sz="25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6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-0.25 0  E" pathEditMode="relative" ptsTypes="">
                                      <p:cBhvr>
                                        <p:cTn id="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 animBg="1"/>
    </p:bldLst>
  </p:timing>
</p:sld>
</file>

<file path=ppt/slides/slide3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"/>
          <p:cNvSpPr/>
          <p:nvPr/>
        </p:nvSpPr>
        <p:spPr>
          <a:xfrm>
            <a:off x="299275" y="108966"/>
            <a:ext cx="2664333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5" name=""/>
          <p:cNvSpPr txBox="1"/>
          <p:nvPr/>
        </p:nvSpPr>
        <p:spPr>
          <a:xfrm>
            <a:off x="414147" y="328993"/>
            <a:ext cx="2434590" cy="46920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독도이름의 유래</a:t>
            </a:r>
            <a:endParaRPr lang="ko-KR" altLang="en-US"/>
          </a:p>
        </p:txBody>
      </p:sp>
      <p:sp>
        <p:nvSpPr>
          <p:cNvPr id="6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grpSp>
        <p:nvGrpSpPr>
          <p:cNvPr id="7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8" cy="1585834"/>
          </a:xfrm>
        </p:grpSpPr>
        <p:sp>
          <p:nvSpPr>
            <p:cNvPr id="8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9" name="Group 4"/>
            <p:cNvGrpSpPr>
              <a:grpSpLocks noChangeAspect="1"/>
            </p:cNvGrpSpPr>
            <p:nvPr/>
          </p:nvGrpSpPr>
          <p:grpSpPr>
            <a:xfrm rot="0" flipH="1">
              <a:off x="283632" y="847087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10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5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6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9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0" name="Group 72"/>
            <p:cNvGrpSpPr>
              <a:grpSpLocks noChangeAspect="1"/>
            </p:cNvGrpSpPr>
            <p:nvPr/>
          </p:nvGrpSpPr>
          <p:grpSpPr>
            <a:xfrm rot="0">
              <a:off x="1835956" y="309611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81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2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3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4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5" name=""/>
          <p:cNvSpPr txBox="1"/>
          <p:nvPr/>
        </p:nvSpPr>
        <p:spPr>
          <a:xfrm>
            <a:off x="490536" y="2060829"/>
            <a:ext cx="11701464" cy="775716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4500"/>
              <a:t>우산도    삼봉도   </a:t>
            </a:r>
            <a:r>
              <a:rPr lang="en-US" altLang="ko-KR" sz="4500"/>
              <a:t> </a:t>
            </a:r>
            <a:r>
              <a:rPr lang="ko-KR" altLang="en-US" sz="4500"/>
              <a:t>가지도   </a:t>
            </a:r>
            <a:r>
              <a:rPr lang="en-US" altLang="ko-KR" sz="4500"/>
              <a:t>    </a:t>
            </a:r>
            <a:r>
              <a:rPr lang="ko-KR" altLang="en-US" sz="4500"/>
              <a:t>석도 </a:t>
            </a:r>
            <a:r>
              <a:rPr lang="en-US" altLang="ko-KR" sz="4500"/>
              <a:t> </a:t>
            </a:r>
            <a:r>
              <a:rPr lang="ko-KR" altLang="en-US" sz="4500"/>
              <a:t> </a:t>
            </a:r>
            <a:r>
              <a:rPr lang="en-US" altLang="ko-KR" sz="4500"/>
              <a:t>   </a:t>
            </a:r>
            <a:r>
              <a:rPr lang="ko-KR" altLang="en-US" sz="4500"/>
              <a:t>독도</a:t>
            </a:r>
            <a:endParaRPr lang="ko-KR" altLang="en-US" sz="4500"/>
          </a:p>
        </p:txBody>
      </p:sp>
      <p:sp>
        <p:nvSpPr>
          <p:cNvPr id="106" name=""/>
          <p:cNvSpPr txBox="1"/>
          <p:nvPr/>
        </p:nvSpPr>
        <p:spPr>
          <a:xfrm>
            <a:off x="490536" y="2836545"/>
            <a:ext cx="11222166" cy="466725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/>
              <a:t>     </a:t>
            </a:r>
            <a:r>
              <a:rPr lang="en-US" altLang="ko-KR" sz="2500"/>
              <a:t>(512)</a:t>
            </a:r>
            <a:r>
              <a:rPr lang="ko-KR" altLang="en-US" sz="2500"/>
              <a:t>                 </a:t>
            </a:r>
            <a:r>
              <a:rPr lang="en-US" altLang="ko-KR" sz="2500"/>
              <a:t>(1471)</a:t>
            </a:r>
            <a:r>
              <a:rPr lang="ko-KR" altLang="en-US" sz="2500"/>
              <a:t>                 </a:t>
            </a:r>
            <a:r>
              <a:rPr lang="en-US" altLang="ko-KR" sz="2500"/>
              <a:t>(1794)</a:t>
            </a:r>
            <a:r>
              <a:rPr lang="ko-KR" altLang="en-US" sz="2500"/>
              <a:t>              </a:t>
            </a:r>
            <a:r>
              <a:rPr lang="en-US" altLang="ko-KR" sz="2500"/>
              <a:t>(1900)</a:t>
            </a:r>
            <a:r>
              <a:rPr lang="ko-KR" altLang="en-US" sz="2500"/>
              <a:t>           </a:t>
            </a:r>
            <a:r>
              <a:rPr lang="en-US" altLang="ko-KR" sz="2500"/>
              <a:t>   </a:t>
            </a:r>
            <a:r>
              <a:rPr lang="ko-KR" altLang="en-US" sz="2500"/>
              <a:t> </a:t>
            </a:r>
            <a:r>
              <a:rPr lang="en-US" altLang="ko-KR" sz="2500"/>
              <a:t>(1906)</a:t>
            </a:r>
            <a:endParaRPr lang="en-US" altLang="ko-KR" sz="2500"/>
          </a:p>
        </p:txBody>
      </p:sp>
      <p:cxnSp>
        <p:nvCxnSpPr>
          <p:cNvPr id="107" name=""/>
          <p:cNvCxnSpPr/>
          <p:nvPr/>
        </p:nvCxnSpPr>
        <p:spPr>
          <a:xfrm>
            <a:off x="2351532" y="2448687"/>
            <a:ext cx="49720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"/>
          <p:cNvCxnSpPr/>
          <p:nvPr/>
        </p:nvCxnSpPr>
        <p:spPr>
          <a:xfrm>
            <a:off x="4583811" y="2448687"/>
            <a:ext cx="49720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"/>
          <p:cNvCxnSpPr/>
          <p:nvPr/>
        </p:nvCxnSpPr>
        <p:spPr>
          <a:xfrm>
            <a:off x="7320153" y="2448687"/>
            <a:ext cx="49720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"/>
          <p:cNvCxnSpPr/>
          <p:nvPr/>
        </p:nvCxnSpPr>
        <p:spPr>
          <a:xfrm>
            <a:off x="9264396" y="2448687"/>
            <a:ext cx="49720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4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244830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독도이름의 유래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6"/>
            <a:ext cx="2664333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pic>
        <p:nvPicPr>
          <p:cNvPr id="112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1775460" y="1556766"/>
            <a:ext cx="3312412" cy="2880360"/>
          </a:xfrm>
          <a:prstGeom prst="rect">
            <a:avLst/>
          </a:prstGeom>
        </p:spPr>
      </p:pic>
      <p:sp>
        <p:nvSpPr>
          <p:cNvPr id="113" name=""/>
          <p:cNvSpPr/>
          <p:nvPr/>
        </p:nvSpPr>
        <p:spPr>
          <a:xfrm>
            <a:off x="5303901" y="2528887"/>
            <a:ext cx="1800225" cy="1296162"/>
          </a:xfrm>
          <a:prstGeom prst="mathNotEqual">
            <a:avLst>
              <a:gd name="adj1" fmla="val 23520"/>
              <a:gd name="adj2" fmla="val 6600000"/>
              <a:gd name="adj3" fmla="val 11760"/>
            </a:avLst>
          </a:prstGeom>
          <a:solidFill>
            <a:srgbClr val="ef4d4d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4" name=""/>
          <p:cNvSpPr txBox="1"/>
          <p:nvPr/>
        </p:nvSpPr>
        <p:spPr>
          <a:xfrm>
            <a:off x="7752207" y="2332577"/>
            <a:ext cx="3888486" cy="168878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500" b="1"/>
              <a:t>홀로 </a:t>
            </a:r>
            <a:r>
              <a:rPr lang="ko-KR" altLang="en-US" sz="3500" b="1">
                <a:solidFill>
                  <a:srgbClr val="bfa100"/>
                </a:solidFill>
              </a:rPr>
              <a:t>독</a:t>
            </a:r>
            <a:r>
              <a:rPr lang="ko-KR" altLang="en-US" sz="3500" b="1"/>
              <a:t> </a:t>
            </a:r>
            <a:r>
              <a:rPr lang="en-US" altLang="ko-KR" sz="3500" b="1"/>
              <a:t>+</a:t>
            </a:r>
            <a:r>
              <a:rPr lang="ko-KR" altLang="en-US" sz="3500" b="1"/>
              <a:t> 섬 </a:t>
            </a:r>
            <a:r>
              <a:rPr lang="ko-KR" altLang="en-US" sz="3500" b="1">
                <a:solidFill>
                  <a:srgbClr val="bfa100"/>
                </a:solidFill>
              </a:rPr>
              <a:t>도</a:t>
            </a:r>
            <a:endParaRPr lang="ko-KR" altLang="en-US" sz="3500" b="1">
              <a:solidFill>
                <a:srgbClr val="bfa100"/>
              </a:solidFill>
            </a:endParaRPr>
          </a:p>
          <a:p>
            <a:pPr>
              <a:defRPr/>
            </a:pPr>
            <a:endParaRPr lang="ko-KR" altLang="en-US" sz="3500"/>
          </a:p>
          <a:p>
            <a:pPr>
              <a:defRPr/>
            </a:pPr>
            <a:r>
              <a:rPr lang="ko-KR" altLang="en-US" sz="3500"/>
              <a:t>    </a:t>
            </a:r>
            <a:r>
              <a:rPr lang="ko-KR" altLang="en-US" sz="3500" b="1"/>
              <a:t>외로운 섬</a:t>
            </a:r>
            <a:endParaRPr lang="ko-KR" altLang="en-US" sz="3500" b="1"/>
          </a:p>
        </p:txBody>
      </p:sp>
      <p:sp>
        <p:nvSpPr>
          <p:cNvPr id="115" name=""/>
          <p:cNvSpPr txBox="1"/>
          <p:nvPr/>
        </p:nvSpPr>
        <p:spPr>
          <a:xfrm rot="1316775">
            <a:off x="5215294" y="666266"/>
            <a:ext cx="1977438" cy="466136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30000" b="1">
                <a:solidFill>
                  <a:srgbClr val="7a7cc4"/>
                </a:solidFill>
              </a:rPr>
              <a:t>?</a:t>
            </a:r>
            <a:endParaRPr lang="en-US" altLang="ko-KR" sz="30000" b="1">
              <a:solidFill>
                <a:srgbClr val="7a7cc4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</p:bldLst>
  </p:timing>
</p:sld>
</file>

<file path=ppt/slides/slide5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bg>
      <p:bgPr shadeToTitle="0">
        <a:solidFill>
          <a:schemeClr val="bg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244830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독도이름의 유래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6"/>
            <a:ext cx="2664333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pic>
        <p:nvPicPr>
          <p:cNvPr id="115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 rot="22578">
            <a:off x="983361" y="2370867"/>
            <a:ext cx="2736342" cy="2814828"/>
          </a:xfrm>
          <a:prstGeom prst="rect">
            <a:avLst/>
          </a:prstGeom>
        </p:spPr>
      </p:pic>
      <p:sp>
        <p:nvSpPr>
          <p:cNvPr id="116" name=""/>
          <p:cNvSpPr txBox="1"/>
          <p:nvPr/>
        </p:nvSpPr>
        <p:spPr>
          <a:xfrm>
            <a:off x="407289" y="1412748"/>
            <a:ext cx="3888486" cy="103327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600" b="1"/>
              <a:t>17</a:t>
            </a:r>
            <a:r>
              <a:rPr lang="ko-KR" altLang="en-US" sz="2600" b="1"/>
              <a:t>세기 후반</a:t>
            </a:r>
            <a:endParaRPr lang="ko-KR" altLang="en-US" sz="2600" b="1"/>
          </a:p>
          <a:p>
            <a:pPr>
              <a:defRPr/>
            </a:pPr>
            <a:endParaRPr lang="ko-KR" altLang="en-US"/>
          </a:p>
          <a:p>
            <a:pPr>
              <a:defRPr/>
            </a:pPr>
            <a:endParaRPr lang="ko-KR" altLang="en-US"/>
          </a:p>
        </p:txBody>
      </p:sp>
      <p:sp>
        <p:nvSpPr>
          <p:cNvPr id="217" name=""/>
          <p:cNvSpPr/>
          <p:nvPr/>
        </p:nvSpPr>
        <p:spPr>
          <a:xfrm rot="19194302">
            <a:off x="3151638" y="801868"/>
            <a:ext cx="4104513" cy="1249299"/>
          </a:xfrm>
          <a:prstGeom prst="mathMinus">
            <a:avLst>
              <a:gd name="adj1" fmla="val 23520"/>
            </a:avLst>
          </a:prstGeom>
          <a:solidFill>
            <a:srgbClr val="ffd700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218" name=""/>
          <p:cNvSpPr/>
          <p:nvPr/>
        </p:nvSpPr>
        <p:spPr>
          <a:xfrm rot="1736718">
            <a:off x="3477617" y="4693491"/>
            <a:ext cx="4104513" cy="1249299"/>
          </a:xfrm>
          <a:prstGeom prst="mathMinus">
            <a:avLst>
              <a:gd name="adj1" fmla="val 23520"/>
            </a:avLst>
          </a:prstGeom>
          <a:solidFill>
            <a:srgbClr val="ffd700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grpSp>
        <p:nvGrpSpPr>
          <p:cNvPr id="219" name="그룹 1"/>
          <p:cNvGrpSpPr/>
          <p:nvPr/>
        </p:nvGrpSpPr>
        <p:grpSpPr>
          <a:xfrm rot="0">
            <a:off x="7762760" y="751713"/>
            <a:ext cx="2135506" cy="793735"/>
            <a:chOff x="139521" y="243478"/>
            <a:chExt cx="4544937" cy="1585834"/>
          </a:xfrm>
        </p:grpSpPr>
        <p:sp>
          <p:nvSpPr>
            <p:cNvPr id="220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21" name="Group 4"/>
            <p:cNvGrpSpPr>
              <a:grpSpLocks noChangeAspect="1"/>
            </p:cNvGrpSpPr>
            <p:nvPr/>
          </p:nvGrpSpPr>
          <p:grpSpPr>
            <a:xfrm rot="0" flipH="1">
              <a:off x="283634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222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7" name="Group 38"/>
            <p:cNvGrpSpPr>
              <a:grpSpLocks noChangeAspect="1"/>
            </p:cNvGrpSpPr>
            <p:nvPr/>
          </p:nvGrpSpPr>
          <p:grpSpPr>
            <a:xfrm rot="0">
              <a:off x="715022" y="556278"/>
              <a:ext cx="3969435" cy="574358"/>
              <a:chOff x="-2534" y="-582"/>
              <a:chExt cx="5052" cy="731"/>
            </a:xfrm>
          </p:grpSpPr>
          <p:sp>
            <p:nvSpPr>
              <p:cNvPr id="288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1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92" name="Group 72"/>
            <p:cNvGrpSpPr>
              <a:grpSpLocks noChangeAspect="1"/>
            </p:cNvGrpSpPr>
            <p:nvPr/>
          </p:nvGrpSpPr>
          <p:grpSpPr>
            <a:xfrm rot="0">
              <a:off x="1835957" y="309611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293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4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5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6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17" name=""/>
          <p:cNvSpPr/>
          <p:nvPr/>
        </p:nvSpPr>
        <p:spPr>
          <a:xfrm>
            <a:off x="7379822" y="1426518"/>
            <a:ext cx="2820692" cy="1019502"/>
          </a:xfrm>
          <a:prstGeom prst="rect">
            <a:avLst/>
          </a:prstGeom>
          <a:gradFill flip="xy" rotWithShape="1">
            <a:gsLst>
              <a:gs pos="0">
                <a:schemeClr val="accent1"/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319" name=""/>
          <p:cNvSpPr/>
          <p:nvPr/>
        </p:nvSpPr>
        <p:spPr>
          <a:xfrm>
            <a:off x="7176135" y="540067"/>
            <a:ext cx="3312414" cy="2168842"/>
          </a:xfrm>
          <a:prstGeom prst="frame">
            <a:avLst>
              <a:gd name="adj1" fmla="val 12500"/>
            </a:avLst>
          </a:prstGeom>
          <a:solidFill>
            <a:srgbClr val="dfe6f7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22" name=""/>
          <p:cNvSpPr txBox="1"/>
          <p:nvPr/>
        </p:nvSpPr>
        <p:spPr>
          <a:xfrm>
            <a:off x="6816090" y="3068955"/>
            <a:ext cx="5025390" cy="237744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000" b="1"/>
              <a:t>      돌로 이루어진 섬</a:t>
            </a:r>
            <a:endParaRPr lang="ko-KR" altLang="en-US" sz="3000" b="1"/>
          </a:p>
          <a:p>
            <a:pPr>
              <a:defRPr/>
            </a:pPr>
            <a:endParaRPr lang="ko-KR" altLang="en-US" sz="3000" b="1"/>
          </a:p>
          <a:p>
            <a:pPr>
              <a:defRPr/>
            </a:pPr>
            <a:r>
              <a:rPr lang="ko-KR" altLang="en-US" sz="3000" b="1"/>
              <a:t>       </a:t>
            </a:r>
            <a:r>
              <a:rPr lang="ko-KR" altLang="en-US" sz="3000" b="1">
                <a:solidFill>
                  <a:srgbClr val="bfa100"/>
                </a:solidFill>
              </a:rPr>
              <a:t>돌</a:t>
            </a:r>
            <a:r>
              <a:rPr lang="ko-KR" altLang="en-US" sz="3000" b="1"/>
              <a:t> </a:t>
            </a:r>
            <a:r>
              <a:rPr lang="ko-KR" altLang="en-US" sz="3000" b="1">
                <a:solidFill>
                  <a:srgbClr val="ff6600"/>
                </a:solidFill>
              </a:rPr>
              <a:t>석</a:t>
            </a:r>
            <a:r>
              <a:rPr lang="ko-KR" altLang="en-US" sz="3000" b="1"/>
              <a:t> </a:t>
            </a:r>
            <a:r>
              <a:rPr lang="en-US" altLang="ko-KR" sz="3000" b="1"/>
              <a:t>+</a:t>
            </a:r>
            <a:r>
              <a:rPr lang="ko-KR" altLang="en-US" sz="3000" b="1">
                <a:solidFill>
                  <a:srgbClr val="bfa100"/>
                </a:solidFill>
              </a:rPr>
              <a:t> 섬</a:t>
            </a:r>
            <a:r>
              <a:rPr lang="ko-KR" altLang="en-US" sz="3000" b="1"/>
              <a:t> </a:t>
            </a:r>
            <a:r>
              <a:rPr lang="ko-KR" altLang="en-US" sz="3000" b="1">
                <a:solidFill>
                  <a:srgbClr val="ff6600"/>
                </a:solidFill>
              </a:rPr>
              <a:t>도</a:t>
            </a:r>
            <a:endParaRPr lang="ko-KR" altLang="en-US" sz="3000" b="1">
              <a:solidFill>
                <a:srgbClr val="ff6600"/>
              </a:solidFill>
            </a:endParaRPr>
          </a:p>
          <a:p>
            <a:pPr>
              <a:defRPr/>
            </a:pPr>
            <a:endParaRPr lang="ko-KR" altLang="en-US" sz="3000" b="1">
              <a:solidFill>
                <a:srgbClr val="ffe766"/>
              </a:solidFill>
            </a:endParaRPr>
          </a:p>
          <a:p>
            <a:pPr>
              <a:defRPr/>
            </a:pPr>
            <a:r>
              <a:rPr lang="ko-KR" altLang="en-US" sz="3000" b="1">
                <a:solidFill>
                  <a:srgbClr val="bfa100"/>
                </a:solidFill>
              </a:rPr>
              <a:t>돌섬</a:t>
            </a:r>
            <a:r>
              <a:rPr lang="en-US" altLang="ko-KR" sz="3000" b="1"/>
              <a:t>,</a:t>
            </a:r>
            <a:r>
              <a:rPr lang="ko-KR" altLang="en-US" sz="3000" b="1"/>
              <a:t> 독섬</a:t>
            </a:r>
            <a:r>
              <a:rPr lang="en-US" altLang="ko-KR" sz="1500" b="1"/>
              <a:t>(</a:t>
            </a:r>
            <a:r>
              <a:rPr lang="ko-KR" altLang="en-US" sz="1500" b="1"/>
              <a:t>독</a:t>
            </a:r>
            <a:r>
              <a:rPr lang="en-US" altLang="ko-KR" sz="1500" b="1"/>
              <a:t>:</a:t>
            </a:r>
            <a:r>
              <a:rPr lang="ko-KR" altLang="en-US" sz="1500" b="1"/>
              <a:t> 돌의 전라도 방언</a:t>
            </a:r>
            <a:r>
              <a:rPr lang="en-US" altLang="ko-KR" sz="1500" b="1"/>
              <a:t>)</a:t>
            </a:r>
            <a:r>
              <a:rPr lang="en-US" altLang="ko-KR" sz="3000" b="1"/>
              <a:t>,</a:t>
            </a:r>
            <a:r>
              <a:rPr lang="ko-KR" altLang="en-US" sz="3000" b="1"/>
              <a:t>  </a:t>
            </a:r>
            <a:r>
              <a:rPr lang="ko-KR" altLang="en-US" sz="3000" b="1">
                <a:solidFill>
                  <a:srgbClr val="ff6600"/>
                </a:solidFill>
              </a:rPr>
              <a:t>석도</a:t>
            </a:r>
            <a:endParaRPr lang="ko-KR" altLang="en-US" sz="3000" b="1">
              <a:solidFill>
                <a:srgbClr val="ff6600"/>
              </a:solidFill>
            </a:endParaRPr>
          </a:p>
        </p:txBody>
      </p:sp>
      <p:sp>
        <p:nvSpPr>
          <p:cNvPr id="325" name=""/>
          <p:cNvSpPr txBox="1"/>
          <p:nvPr/>
        </p:nvSpPr>
        <p:spPr>
          <a:xfrm>
            <a:off x="974147" y="5134880"/>
            <a:ext cx="3321628" cy="463915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>
                <a:latin typeface="한컴 윤고딕 240"/>
                <a:ea typeface="한컴 윤고딕 240"/>
              </a:rPr>
              <a:t>울릉도에 입도한 사람들</a:t>
            </a:r>
            <a:endParaRPr lang="ko-KR" altLang="en-US" sz="2500" b="1">
              <a:latin typeface="한컴 윤고딕 240"/>
              <a:ea typeface="한컴 윤고딕 24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2448306" cy="423291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200" b="1"/>
              <a:t>독도이름의 유래</a:t>
            </a:r>
            <a:endParaRPr lang="ko-KR" altLang="en-US" sz="2200" b="1"/>
          </a:p>
        </p:txBody>
      </p:sp>
      <p:sp>
        <p:nvSpPr>
          <p:cNvPr id="111" name=""/>
          <p:cNvSpPr/>
          <p:nvPr/>
        </p:nvSpPr>
        <p:spPr>
          <a:xfrm>
            <a:off x="191262" y="85724"/>
            <a:ext cx="2664333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pic>
        <p:nvPicPr>
          <p:cNvPr id="112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3215640" y="540067"/>
            <a:ext cx="6163547" cy="3397377"/>
          </a:xfrm>
          <a:prstGeom prst="rect">
            <a:avLst/>
          </a:prstGeom>
        </p:spPr>
      </p:pic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4" name=""/>
          <p:cNvSpPr txBox="1"/>
          <p:nvPr/>
        </p:nvSpPr>
        <p:spPr>
          <a:xfrm>
            <a:off x="4497188" y="3937444"/>
            <a:ext cx="3831091" cy="470726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500" b="1"/>
              <a:t>&lt;</a:t>
            </a:r>
            <a:r>
              <a:rPr lang="ko-KR" altLang="en-US" sz="2500" b="1"/>
              <a:t>대한제국 칙령 제 </a:t>
            </a:r>
            <a:r>
              <a:rPr lang="en-US" altLang="ko-KR" sz="2500" b="1"/>
              <a:t>41</a:t>
            </a:r>
            <a:r>
              <a:rPr lang="ko-KR" altLang="en-US" sz="2500" b="1"/>
              <a:t>호</a:t>
            </a:r>
            <a:r>
              <a:rPr lang="en-US" altLang="ko-KR" sz="2500" b="1"/>
              <a:t>&gt;</a:t>
            </a:r>
            <a:endParaRPr lang="en-US" altLang="ko-KR" sz="2500" b="1"/>
          </a:p>
        </p:txBody>
      </p:sp>
      <p:sp>
        <p:nvSpPr>
          <p:cNvPr id="116" name=""/>
          <p:cNvSpPr/>
          <p:nvPr/>
        </p:nvSpPr>
        <p:spPr>
          <a:xfrm>
            <a:off x="2300914" y="4554609"/>
            <a:ext cx="2822964" cy="1501901"/>
          </a:xfrm>
          <a:prstGeom prst="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-86675"/>
              <a:gd name="adj6" fmla="val 38837"/>
            </a:avLst>
          </a:prstGeom>
          <a:solidFill>
            <a:srgbClr val="a6a7d8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r>
              <a:rPr lang="ko-KR" altLang="en-US" sz="4500" b="1"/>
              <a:t>석도 언급 </a:t>
            </a:r>
            <a:endParaRPr lang="en-US" altLang="ko-KR" sz="4500" b="1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7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2448306" cy="423291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200" b="1"/>
              <a:t>독도이름의 유래</a:t>
            </a:r>
            <a:endParaRPr lang="ko-KR" altLang="en-US" sz="2200" b="1"/>
          </a:p>
        </p:txBody>
      </p:sp>
      <p:sp>
        <p:nvSpPr>
          <p:cNvPr id="111" name=""/>
          <p:cNvSpPr/>
          <p:nvPr/>
        </p:nvSpPr>
        <p:spPr>
          <a:xfrm>
            <a:off x="191262" y="85724"/>
            <a:ext cx="2664333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17" name=""/>
          <p:cNvSpPr txBox="1"/>
          <p:nvPr/>
        </p:nvSpPr>
        <p:spPr>
          <a:xfrm>
            <a:off x="407289" y="2805303"/>
            <a:ext cx="2664333" cy="745617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4300">
                <a:latin typeface="한컴 윤고딕 240"/>
                <a:ea typeface="한컴 윤고딕 240"/>
              </a:rPr>
              <a:t>돌섬</a:t>
            </a:r>
            <a:r>
              <a:rPr lang="en-US" altLang="ko-KR" sz="4300">
                <a:latin typeface="한컴 윤고딕 240"/>
                <a:ea typeface="한컴 윤고딕 240"/>
              </a:rPr>
              <a:t>,</a:t>
            </a:r>
            <a:r>
              <a:rPr lang="ko-KR" altLang="en-US" sz="4300">
                <a:latin typeface="한컴 윤고딕 240"/>
                <a:ea typeface="한컴 윤고딕 240"/>
              </a:rPr>
              <a:t> 독섬</a:t>
            </a:r>
            <a:r>
              <a:rPr lang="ko-KR" altLang="en-US"/>
              <a:t> </a:t>
            </a:r>
            <a:endParaRPr lang="ko-KR" altLang="en-US"/>
          </a:p>
        </p:txBody>
      </p:sp>
      <p:sp>
        <p:nvSpPr>
          <p:cNvPr id="118" name=""/>
          <p:cNvSpPr/>
          <p:nvPr/>
        </p:nvSpPr>
        <p:spPr>
          <a:xfrm>
            <a:off x="3431667" y="2805303"/>
            <a:ext cx="1296162" cy="623697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sp>
        <p:nvSpPr>
          <p:cNvPr id="119" name=""/>
          <p:cNvSpPr txBox="1"/>
          <p:nvPr/>
        </p:nvSpPr>
        <p:spPr>
          <a:xfrm>
            <a:off x="5015865" y="2807208"/>
            <a:ext cx="2160270" cy="743712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500">
                <a:latin typeface="한컴 윤고딕 240"/>
                <a:ea typeface="한컴 윤고딕 240"/>
              </a:rPr>
              <a:t>  </a:t>
            </a:r>
            <a:r>
              <a:rPr lang="ko-KR" altLang="en-US" sz="4300">
                <a:latin typeface="한컴 윤고딕 240"/>
                <a:ea typeface="한컴 윤고딕 240"/>
              </a:rPr>
              <a:t>석도</a:t>
            </a:r>
            <a:endParaRPr lang="ko-KR" altLang="en-US" sz="4300">
              <a:latin typeface="한컴 윤고딕 240"/>
              <a:ea typeface="한컴 윤고딕 240"/>
            </a:endParaRPr>
          </a:p>
        </p:txBody>
      </p:sp>
      <p:sp>
        <p:nvSpPr>
          <p:cNvPr id="120" name=""/>
          <p:cNvSpPr/>
          <p:nvPr/>
        </p:nvSpPr>
        <p:spPr>
          <a:xfrm>
            <a:off x="6960108" y="2805303"/>
            <a:ext cx="1296162" cy="623697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pic>
        <p:nvPicPr>
          <p:cNvPr id="121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8616315" y="1677923"/>
            <a:ext cx="3312412" cy="288036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</p:bldLst>
  </p:timing>
</p:sld>
</file>

<file path=ppt/slides/slide8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"/>
          <p:cNvSpPr/>
          <p:nvPr/>
        </p:nvSpPr>
        <p:spPr>
          <a:xfrm>
            <a:off x="4799838" y="2201227"/>
            <a:ext cx="5832729" cy="2161413"/>
          </a:xfrm>
          <a:prstGeom prst="wedgeRectCallout">
            <a:avLst>
              <a:gd name="adj1" fmla="val -69984"/>
              <a:gd name="adj2" fmla="val -478"/>
            </a:avLst>
          </a:prstGeom>
          <a:solidFill>
            <a:srgbClr val="c0cdef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</p:txBody>
      </p:sp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2448306" cy="423291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200" b="1"/>
              <a:t>독도이름의 유래</a:t>
            </a:r>
            <a:endParaRPr lang="ko-KR" altLang="en-US" sz="2200" b="1"/>
          </a:p>
        </p:txBody>
      </p:sp>
      <p:sp>
        <p:nvSpPr>
          <p:cNvPr id="111" name=""/>
          <p:cNvSpPr/>
          <p:nvPr/>
        </p:nvSpPr>
        <p:spPr>
          <a:xfrm>
            <a:off x="191262" y="85724"/>
            <a:ext cx="2664333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sp>
        <p:nvSpPr>
          <p:cNvPr id="122" name=""/>
          <p:cNvSpPr txBox="1"/>
          <p:nvPr/>
        </p:nvSpPr>
        <p:spPr>
          <a:xfrm>
            <a:off x="5033867" y="2967037"/>
            <a:ext cx="5364672" cy="62198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3500" b="1">
                <a:latin typeface="한컴 윤고딕 240"/>
                <a:ea typeface="한컴 윤고딕 240"/>
              </a:rPr>
              <a:t>돌섬</a:t>
            </a:r>
            <a:r>
              <a:rPr lang="en-US" altLang="ko-KR" sz="3500" b="1">
                <a:latin typeface="한컴 윤고딕 240"/>
                <a:ea typeface="한컴 윤고딕 240"/>
              </a:rPr>
              <a:t>,</a:t>
            </a:r>
            <a:r>
              <a:rPr lang="ko-KR" altLang="en-US" sz="3500" b="1">
                <a:latin typeface="한컴 윤고딕 240"/>
                <a:ea typeface="한컴 윤고딕 240"/>
              </a:rPr>
              <a:t> 독섬</a:t>
            </a:r>
            <a:r>
              <a:rPr lang="en-US" altLang="ko-KR" sz="3500" b="1">
                <a:latin typeface="한컴 윤고딕 240"/>
                <a:ea typeface="한컴 윤고딕 240"/>
              </a:rPr>
              <a:t>,</a:t>
            </a:r>
            <a:r>
              <a:rPr lang="ko-KR" altLang="en-US" sz="3500" b="1">
                <a:latin typeface="한컴 윤고딕 240"/>
                <a:ea typeface="한컴 윤고딕 240"/>
              </a:rPr>
              <a:t> 석도        독도  </a:t>
            </a:r>
            <a:endParaRPr lang="ko-KR" altLang="en-US" sz="3500" b="1">
              <a:latin typeface="한컴 윤고딕 240"/>
              <a:ea typeface="한컴 윤고딕 240"/>
            </a:endParaRPr>
          </a:p>
        </p:txBody>
      </p:sp>
      <p:pic>
        <p:nvPicPr>
          <p:cNvPr id="123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1005421" y="2201227"/>
            <a:ext cx="2570263" cy="2455545"/>
          </a:xfrm>
          <a:prstGeom prst="rect">
            <a:avLst/>
          </a:prstGeom>
        </p:spPr>
      </p:pic>
      <p:sp>
        <p:nvSpPr>
          <p:cNvPr id="125" name=""/>
          <p:cNvSpPr/>
          <p:nvPr/>
        </p:nvSpPr>
        <p:spPr>
          <a:xfrm>
            <a:off x="8220266" y="2964179"/>
            <a:ext cx="900112" cy="624840"/>
          </a:xfrm>
          <a:prstGeom prst="mathNotEqual">
            <a:avLst>
              <a:gd name="adj1" fmla="val 23520"/>
              <a:gd name="adj2" fmla="val 6600000"/>
              <a:gd name="adj3" fmla="val 11760"/>
            </a:avLst>
          </a:prstGeom>
          <a:solidFill>
            <a:schemeClr val="accent2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</p:bldLst>
  </p:timing>
</p:sld>
</file>

<file path=ppt/slides/slide9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1"/>
          <p:cNvGrpSpPr/>
          <p:nvPr/>
        </p:nvGrpSpPr>
        <p:grpSpPr>
          <a:xfrm rot="0">
            <a:off x="0" y="5659643"/>
            <a:ext cx="2135506" cy="793735"/>
            <a:chOff x="139521" y="243478"/>
            <a:chExt cx="4544937" cy="1585834"/>
          </a:xfrm>
        </p:grpSpPr>
        <p:sp>
          <p:nvSpPr>
            <p:cNvPr id="6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4"/>
            <p:cNvGrpSpPr>
              <a:grpSpLocks noChangeAspect="1"/>
            </p:cNvGrpSpPr>
            <p:nvPr/>
          </p:nvGrpSpPr>
          <p:grpSpPr>
            <a:xfrm rot="0" flipH="1">
              <a:off x="283632" y="847090"/>
              <a:ext cx="3724579" cy="871977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399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8" name="Freeform 5"/>
              <p:cNvSpPr/>
              <p:nvPr/>
            </p:nvSpPr>
            <p:spPr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7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8"/>
              <p:cNvSpPr/>
              <p:nvPr/>
            </p:nvSpPr>
            <p:spPr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9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0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1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2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3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4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5"/>
              <p:cNvSpPr/>
              <p:nvPr/>
            </p:nvSpPr>
            <p:spPr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6"/>
              <p:cNvSpPr/>
              <p:nvPr/>
            </p:nvSpPr>
            <p:spPr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7"/>
              <p:cNvSpPr/>
              <p:nvPr/>
            </p:nvSpPr>
            <p:spPr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8"/>
              <p:cNvSpPr/>
              <p:nvPr/>
            </p:nvSpPr>
            <p:spPr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9"/>
              <p:cNvSpPr/>
              <p:nvPr/>
            </p:nvSpPr>
            <p:spPr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0"/>
              <p:cNvSpPr/>
              <p:nvPr/>
            </p:nvSpPr>
            <p:spPr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1"/>
              <p:cNvSpPr/>
              <p:nvPr/>
            </p:nvSpPr>
            <p:spPr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2"/>
              <p:cNvSpPr/>
              <p:nvPr/>
            </p:nvSpPr>
            <p:spPr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3"/>
              <p:cNvSpPr/>
              <p:nvPr/>
            </p:nvSpPr>
            <p:spPr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4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5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"/>
              <p:cNvSpPr/>
              <p:nvPr/>
            </p:nvSpPr>
            <p:spPr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7"/>
              <p:cNvSpPr/>
              <p:nvPr/>
            </p:nvSpPr>
            <p:spPr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8"/>
              <p:cNvSpPr/>
              <p:nvPr/>
            </p:nvSpPr>
            <p:spPr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9"/>
              <p:cNvSpPr/>
              <p:nvPr/>
            </p:nvSpPr>
            <p:spPr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0"/>
              <p:cNvSpPr/>
              <p:nvPr/>
            </p:nvSpPr>
            <p:spPr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1"/>
              <p:cNvSpPr/>
              <p:nvPr/>
            </p:nvSpPr>
            <p:spPr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2"/>
              <p:cNvSpPr/>
              <p:nvPr/>
            </p:nvSpPr>
            <p:spPr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4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5"/>
              <p:cNvSpPr/>
              <p:nvPr/>
            </p:nvSpPr>
            <p:spPr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6"/>
              <p:cNvSpPr/>
              <p:nvPr/>
            </p:nvSpPr>
            <p:spPr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8"/>
              <p:cNvSpPr/>
              <p:nvPr/>
            </p:nvSpPr>
            <p:spPr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9"/>
              <p:cNvSpPr/>
              <p:nvPr/>
            </p:nvSpPr>
            <p:spPr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0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1"/>
              <p:cNvSpPr/>
              <p:nvPr/>
            </p:nvSpPr>
            <p:spPr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2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3"/>
              <p:cNvSpPr/>
              <p:nvPr/>
            </p:nvSpPr>
            <p:spPr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4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5"/>
              <p:cNvSpPr/>
              <p:nvPr/>
            </p:nvSpPr>
            <p:spPr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6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7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8"/>
              <p:cNvSpPr/>
              <p:nvPr/>
            </p:nvSpPr>
            <p:spPr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9"/>
              <p:cNvSpPr/>
              <p:nvPr/>
            </p:nvSpPr>
            <p:spPr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0"/>
              <p:cNvSpPr/>
              <p:nvPr/>
            </p:nvSpPr>
            <p:spPr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1"/>
              <p:cNvSpPr/>
              <p:nvPr/>
            </p:nvSpPr>
            <p:spPr>
              <a:xfrm>
                <a:off x="4351" y="2352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2"/>
              <p:cNvSpPr/>
              <p:nvPr/>
            </p:nvSpPr>
            <p:spPr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3"/>
              <p:cNvSpPr/>
              <p:nvPr/>
            </p:nvSpPr>
            <p:spPr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4"/>
              <p:cNvSpPr/>
              <p:nvPr/>
            </p:nvSpPr>
            <p:spPr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5"/>
              <p:cNvSpPr/>
              <p:nvPr/>
            </p:nvSpPr>
            <p:spPr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6"/>
              <p:cNvSpPr/>
              <p:nvPr/>
            </p:nvSpPr>
            <p:spPr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7"/>
              <p:cNvSpPr/>
              <p:nvPr/>
            </p:nvSpPr>
            <p:spPr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8"/>
              <p:cNvSpPr/>
              <p:nvPr/>
            </p:nvSpPr>
            <p:spPr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9"/>
              <p:cNvSpPr/>
              <p:nvPr/>
            </p:nvSpPr>
            <p:spPr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3" name="Group 38"/>
            <p:cNvGrpSpPr>
              <a:grpSpLocks noChangeAspect="1"/>
            </p:cNvGrpSpPr>
            <p:nvPr/>
          </p:nvGrpSpPr>
          <p:grpSpPr>
            <a:xfrm rot="0">
              <a:off x="715023" y="556277"/>
              <a:ext cx="3969435" cy="574358"/>
              <a:chOff x="-2534" y="-582"/>
              <a:chExt cx="5052" cy="731"/>
            </a:xfrm>
          </p:grpSpPr>
          <p:sp>
            <p:nvSpPr>
              <p:cNvPr id="74" name="Freeform 45"/>
              <p:cNvSpPr/>
              <p:nvPr/>
            </p:nvSpPr>
            <p:spPr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/>
              <p:nvPr/>
            </p:nvSpPr>
            <p:spPr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/>
              <p:nvPr/>
            </p:nvSpPr>
            <p:spPr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7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8" name="Group 72"/>
            <p:cNvGrpSpPr>
              <a:grpSpLocks noChangeAspect="1"/>
            </p:cNvGrpSpPr>
            <p:nvPr/>
          </p:nvGrpSpPr>
          <p:grpSpPr>
            <a:xfrm rot="0">
              <a:off x="1835956" y="309610"/>
              <a:ext cx="608154" cy="398456"/>
              <a:chOff x="1343" y="96"/>
              <a:chExt cx="4095" cy="489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9" name="Freeform 73"/>
              <p:cNvSpPr/>
              <p:nvPr/>
            </p:nvSpPr>
            <p:spPr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4"/>
              <p:cNvSpPr/>
              <p:nvPr/>
            </p:nvSpPr>
            <p:spPr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5"/>
              <p:cNvSpPr/>
              <p:nvPr/>
            </p:nvSpPr>
            <p:spPr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6"/>
              <p:cNvSpPr/>
              <p:nvPr/>
            </p:nvSpPr>
            <p:spPr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7"/>
              <p:cNvSpPr/>
              <p:nvPr/>
            </p:nvSpPr>
            <p:spPr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8"/>
              <p:cNvSpPr/>
              <p:nvPr/>
            </p:nvSpPr>
            <p:spPr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9"/>
              <p:cNvSpPr/>
              <p:nvPr/>
            </p:nvSpPr>
            <p:spPr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0"/>
              <p:cNvSpPr/>
              <p:nvPr/>
            </p:nvSpPr>
            <p:spPr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1"/>
              <p:cNvSpPr/>
              <p:nvPr/>
            </p:nvSpPr>
            <p:spPr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2"/>
              <p:cNvSpPr/>
              <p:nvPr/>
            </p:nvSpPr>
            <p:spPr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3"/>
              <p:cNvSpPr/>
              <p:nvPr/>
            </p:nvSpPr>
            <p:spPr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4"/>
              <p:cNvSpPr/>
              <p:nvPr/>
            </p:nvSpPr>
            <p:spPr>
              <a:xfrm>
                <a:off x="2118" y="4407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"/>
              <p:cNvSpPr/>
              <p:nvPr/>
            </p:nvSpPr>
            <p:spPr>
              <a:xfrm>
                <a:off x="2307" y="566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6"/>
              <p:cNvSpPr/>
              <p:nvPr/>
            </p:nvSpPr>
            <p:spPr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7"/>
              <p:cNvSpPr/>
              <p:nvPr/>
            </p:nvSpPr>
            <p:spPr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8"/>
              <p:cNvSpPr/>
              <p:nvPr/>
            </p:nvSpPr>
            <p:spPr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9"/>
              <p:cNvSpPr/>
              <p:nvPr/>
            </p:nvSpPr>
            <p:spPr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0"/>
              <p:cNvSpPr/>
              <p:nvPr/>
            </p:nvSpPr>
            <p:spPr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1"/>
              <p:cNvSpPr/>
              <p:nvPr/>
            </p:nvSpPr>
            <p:spPr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2"/>
              <p:cNvSpPr/>
              <p:nvPr/>
            </p:nvSpPr>
            <p:spPr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3"/>
              <p:cNvSpPr/>
              <p:nvPr/>
            </p:nvSpPr>
            <p:spPr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</p:spPr>
            <p:txBody>
              <a:bodyPr vert="horz" wrap="square" lIns="91440" tIns="45720" rIns="91440" bIns="45720" anchor="t" anchorCtr="0">
                <a:prstTxWarp prst="textNoShape">
                  <a:avLst/>
                </a:prstTxWarp>
              </a:bodyPr>
              <a:lstStyle/>
              <a:p>
                <a:pPr lvl="0"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0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2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7" name=""/>
          <p:cNvSpPr/>
          <p:nvPr/>
        </p:nvSpPr>
        <p:spPr>
          <a:xfrm>
            <a:off x="0" y="6295644"/>
            <a:ext cx="12192000" cy="562356"/>
          </a:xfrm>
          <a:prstGeom prst="rect">
            <a:avLst/>
          </a:prstGeom>
          <a:solidFill>
            <a:srgbClr val="c9e3ee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110" name=""/>
          <p:cNvSpPr txBox="1"/>
          <p:nvPr/>
        </p:nvSpPr>
        <p:spPr>
          <a:xfrm>
            <a:off x="407289" y="328422"/>
            <a:ext cx="2448306" cy="469773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ko-KR" altLang="en-US" sz="2500" b="1"/>
              <a:t>독도이름의 유래</a:t>
            </a:r>
            <a:endParaRPr lang="ko-KR" altLang="en-US" sz="2500" b="1"/>
          </a:p>
        </p:txBody>
      </p:sp>
      <p:sp>
        <p:nvSpPr>
          <p:cNvPr id="111" name=""/>
          <p:cNvSpPr/>
          <p:nvPr/>
        </p:nvSpPr>
        <p:spPr>
          <a:xfrm>
            <a:off x="299275" y="108966"/>
            <a:ext cx="2664333" cy="908685"/>
          </a:xfrm>
          <a:prstGeom prst="frame">
            <a:avLst>
              <a:gd name="adj1" fmla="val 12500"/>
            </a:avLst>
          </a:prstGeom>
          <a:solidFill>
            <a:srgbClr val="ebba6f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3" name=""/>
          <p:cNvSpPr txBox="1"/>
          <p:nvPr/>
        </p:nvSpPr>
        <p:spPr>
          <a:xfrm>
            <a:off x="3575685" y="3717036"/>
            <a:ext cx="3096387" cy="367284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endParaRPr lang="ko-KR" altLang="en-US"/>
          </a:p>
        </p:txBody>
      </p:sp>
      <p:pic>
        <p:nvPicPr>
          <p:cNvPr id="122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1631442" y="1322118"/>
            <a:ext cx="3033910" cy="4213763"/>
          </a:xfrm>
          <a:prstGeom prst="rect">
            <a:avLst/>
          </a:prstGeom>
        </p:spPr>
      </p:pic>
      <p:sp>
        <p:nvSpPr>
          <p:cNvPr id="123" name=""/>
          <p:cNvSpPr txBox="1"/>
          <p:nvPr/>
        </p:nvSpPr>
        <p:spPr>
          <a:xfrm>
            <a:off x="1060136" y="5603255"/>
            <a:ext cx="4176522" cy="85279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defRPr/>
            </a:pPr>
            <a:r>
              <a:rPr lang="en-US" altLang="ko-KR" sz="2500" b="1"/>
              <a:t>&lt;</a:t>
            </a:r>
            <a:r>
              <a:rPr lang="ko-KR" altLang="en-US" sz="2500" b="1"/>
              <a:t>오쿠무라 아키라의 구술록</a:t>
            </a:r>
            <a:r>
              <a:rPr lang="en-US" altLang="ko-KR" sz="2500" b="1"/>
              <a:t>&gt;</a:t>
            </a:r>
            <a:endParaRPr lang="en-US" altLang="ko-KR" sz="2500" b="1"/>
          </a:p>
          <a:p>
            <a:pPr>
              <a:defRPr/>
            </a:pPr>
            <a:endParaRPr lang="ko-KR" altLang="en-US" sz="2500" b="1"/>
          </a:p>
        </p:txBody>
      </p:sp>
      <p:sp>
        <p:nvSpPr>
          <p:cNvPr id="124" name=""/>
          <p:cNvSpPr/>
          <p:nvPr/>
        </p:nvSpPr>
        <p:spPr>
          <a:xfrm>
            <a:off x="6960108" y="1017651"/>
            <a:ext cx="4752594" cy="1447419"/>
          </a:xfrm>
          <a:prstGeom prst="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12500"/>
              <a:gd name="adj6" fmla="val -46667"/>
            </a:avLst>
          </a:prstGeom>
          <a:solidFill>
            <a:schemeClr val="accent3"/>
          </a:solidFill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ctr">
              <a:defRPr/>
            </a:pPr>
            <a:endParaRPr lang="ko-KR" altLang="en-US"/>
          </a:p>
          <a:p>
            <a:pPr algn="ctr">
              <a:defRPr/>
            </a:pPr>
            <a:r>
              <a:rPr lang="ko-KR" altLang="en-US" sz="2500"/>
              <a:t>독도 옆에 일본식 표기로 도쿠손(トクソン)이라 표기</a:t>
            </a:r>
            <a:endParaRPr lang="ko-KR" altLang="en-US" sz="2500"/>
          </a:p>
          <a:p>
            <a:pPr algn="ctr">
              <a:defRPr/>
            </a:pPr>
            <a:endParaRPr lang="ko-KR" altLang="en-US" sz="25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theme/theme1.xml><?xml version="1.0" encoding="utf-8"?>
<a:theme xmlns:r="http://schemas.openxmlformats.org/officeDocument/2006/relationships" xmlns:c="http://schemas.openxmlformats.org/drawingml/2006/chart" xmlns:dgm="http://schemas.openxmlformats.org/drawingml/2006/diagram" xmlns:dsp="http://schemas.microsoft.com/office/drawing/2008/diagram" xmlns:a="http://schemas.openxmlformats.org/drawingml/2006/main" xmlns:pic="http://schemas.openxmlformats.org/drawingml/2006/picture" xmlns:wp="http://schemas.openxmlformats.org/drawingml/2006/wordprocessingDrawing" xmlns:xdr="http://schemas.openxmlformats.org/drawingml/2006/spreadsheetDrawing" xmlns:p="http://schemas.openxmlformats.org/presentationml/2006/main" name="한컴오피스">
  <a:themeElements>
    <a:clrScheme name="한컴오피스">
      <a:dk1>
        <a:sysClr val="windowText" lastClr="000000"/>
      </a:dk1>
      <a:lt1>
        <a:sysClr val="window" lastClr="ffffff"/>
      </a:lt1>
      <a:dk2>
        <a:srgbClr val="1c3d62"/>
      </a:dk2>
      <a:lt2>
        <a:srgbClr val="e3dcc1"/>
      </a:lt2>
      <a:accent1>
        <a:srgbClr val="315f97"/>
      </a:accent1>
      <a:accent2>
        <a:srgbClr val="c75252"/>
      </a:accent2>
      <a:accent3>
        <a:srgbClr val="e9ae2b"/>
      </a:accent3>
      <a:accent4>
        <a:srgbClr val="699b37"/>
      </a:accent4>
      <a:accent5>
        <a:srgbClr val="358791"/>
      </a:accent5>
      <a:accent6>
        <a:srgbClr val="ca56a7"/>
      </a:accent6>
      <a:hlink>
        <a:srgbClr val="0000ff"/>
      </a:hlink>
      <a:folHlink>
        <a:srgbClr val="800080"/>
      </a:folHlink>
    </a:clrScheme>
    <a:fontScheme name="한컴오피스">
      <a:majorFont>
        <a:latin typeface="함초롬돋움"/>
        <a:ea typeface=""/>
        <a:cs typeface="Times New Roman"/>
        <a:font script="Jpan" typeface="MS PGothic"/>
        <a:font script="Hang" typeface="함초롬돋움"/>
        <a:font script="Hans" typeface="SimSun"/>
        <a:font script="Hant" typeface="新細明體"/>
        <a:font script="Arab" typeface="Times New Roman"/>
        <a:font script="Hebr" typeface="Times New Roman"/>
        <a:font script="Thai" typeface="Angsana New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함초롬돋움"/>
        <a:ea typeface=""/>
        <a:cs typeface="Times New Roman"/>
        <a:font script="Jpan" typeface="MS PGothic"/>
        <a:font script="Hang" typeface="함초롬돋움"/>
        <a:font script="Hans" typeface="SimSun"/>
        <a:font script="Hant" typeface="新細明體"/>
        <a:font script="Arab" typeface="Times New Roman"/>
        <a:font script="Hebr" typeface="Times New Roman"/>
        <a:font script="Thai" typeface="Angsana New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한컴오피스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12700" cap="flat" cmpd="sng" algn="ctr">
          <a:solidFill>
            <a:schemeClr val="phClr">
              <a:satMod val="105000"/>
            </a:schemeClr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rotWithShape="0">
              <a:srgbClr val="000000">
                <a:alpha val="7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75000"/>
              </a:srgbClr>
            </a:outerShdw>
          </a:effectLst>
        </a:effectStyle>
        <a:effectStyle>
          <a:effectLst>
            <a:reflection blurRad="12700" stA="26000" endPos="28000" dist="38100" dir="5400000" sy="-100000" rotWithShape="0"/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r="http://schemas.openxmlformats.org/officeDocument/2006/relationships" xmlns:c="http://schemas.openxmlformats.org/drawingml/2006/chart" xmlns:dgm="http://schemas.openxmlformats.org/drawingml/2006/diagram" xmlns:dsp="http://schemas.microsoft.com/office/drawing/2008/diagram" xmlns:a="http://schemas.openxmlformats.org/drawingml/2006/main" xmlns:pic="http://schemas.openxmlformats.org/drawingml/2006/picture" xmlns:wp="http://schemas.openxmlformats.org/drawingml/2006/wordprocessingDrawing" xmlns:xdr="http://schemas.openxmlformats.org/drawingml/2006/spreadsheetDrawing" xmlns:p="http://schemas.openxmlformats.org/presentationml/2006/main" name="한컴오피스">
  <a:themeElements>
    <a:clrScheme name="한컴오피스">
      <a:dk1>
        <a:sysClr val="windowText" lastClr="000000"/>
      </a:dk1>
      <a:lt1>
        <a:sysClr val="window" lastClr="ffffff"/>
      </a:lt1>
      <a:dk2>
        <a:srgbClr val="1c3d62"/>
      </a:dk2>
      <a:lt2>
        <a:srgbClr val="e3dcc1"/>
      </a:lt2>
      <a:accent1>
        <a:srgbClr val="315f97"/>
      </a:accent1>
      <a:accent2>
        <a:srgbClr val="c75252"/>
      </a:accent2>
      <a:accent3>
        <a:srgbClr val="e9ae2b"/>
      </a:accent3>
      <a:accent4>
        <a:srgbClr val="699b37"/>
      </a:accent4>
      <a:accent5>
        <a:srgbClr val="358791"/>
      </a:accent5>
      <a:accent6>
        <a:srgbClr val="ca56a7"/>
      </a:accent6>
      <a:hlink>
        <a:srgbClr val="0000ff"/>
      </a:hlink>
      <a:folHlink>
        <a:srgbClr val="800080"/>
      </a:folHlink>
    </a:clrScheme>
    <a:fontScheme name="한컴오피스">
      <a:majorFont>
        <a:latin typeface="함초롬돋움"/>
        <a:ea typeface="함초롬돋움"/>
        <a:cs typeface="Times New Roman"/>
      </a:majorFont>
      <a:minorFont>
        <a:latin typeface="함초롬돋움"/>
        <a:ea typeface="함초롬돋움"/>
        <a:cs typeface="Times New Roman"/>
      </a:minorFont>
    </a:fontScheme>
    <a:fmtScheme name="한컴오피스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12700" cap="flat" cmpd="sng" algn="ctr">
          <a:solidFill>
            <a:schemeClr val="phClr">
              <a:satMod val="105000"/>
            </a:schemeClr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rotWithShape="0">
              <a:srgbClr val="000000">
                <a:alpha val="7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75000"/>
              </a:srgbClr>
            </a:outerShdw>
          </a:effectLst>
        </a:effectStyle>
        <a:effectStyle>
          <a:effectLst>
            <a:reflection blurRad="12700" stA="26000" endPos="28000" dist="38100" dir="5400000" sy="-100000" rotWithShape="0"/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app.xml><?xml version="1.0" encoding="utf-8"?>
<ep:Properties xmlns:r="http://schemas.openxmlformats.org/officeDocument/2006/relationships" xmlns:ep="http://schemas.openxmlformats.org/officeDocument/2006/extended-properties" xmlns:vt="http://schemas.openxmlformats.org/officeDocument/2006/docPropsVTypes">
  <ep:Manager/>
  <ep:Company/>
  <ep:Words>330</ep:Words>
  <ep:PresentationFormat>화면 슬라이드 쇼(4:3)</ep:PresentationFormat>
  <ep:Paragraphs>124</ep:Paragraphs>
  <ep:Slides>29</ep:Slides>
  <ep:Notes>3</ep:Notes>
  <ep:TotalTime>0</ep:TotalTime>
  <ep:HiddenSlides>0</ep:HiddenSlides>
  <ep:MMClips>0</ep:MMClips>
  <ep:HeadingPairs>
    <vt:vector size="4" baseType="variant">
      <vt:variant>
        <vt:lpstr>테마</vt:lpstr>
      </vt:variant>
      <vt:variant>
        <vt:i4>1</vt:i4>
      </vt:variant>
      <vt:variant>
        <vt:lpstr>슬라이드 제목</vt:lpstr>
      </vt:variant>
      <vt:variant>
        <vt:i4>29</vt:i4>
      </vt:variant>
    </vt:vector>
  </ep:HeadingPairs>
  <ep:TitlesOfParts>
    <vt:vector size="30" baseType="lpstr">
      <vt:lpstr>한컴오피스</vt:lpstr>
      <vt:lpstr>슬라이드 1</vt:lpstr>
      <vt:lpstr>왜 독도가 한국영토인가?</vt:lpstr>
      <vt:lpstr>슬라이드 3</vt:lpstr>
      <vt:lpstr>슬라이드 4</vt:lpstr>
      <vt:lpstr>슬라이드 5</vt:lpstr>
      <vt:lpstr>슬라이드 6</vt:lpstr>
      <vt:lpstr>슬라이드 7</vt:lpstr>
      <vt:lpstr>슬라이드 8</vt:lpstr>
      <vt:lpstr>슬라이드 9</vt:lpstr>
      <vt:lpstr>슬라이드 10</vt:lpstr>
      <vt:lpstr>슬라이드 11</vt:lpstr>
      <vt:lpstr>슬라이드 12</vt:lpstr>
      <vt:lpstr>슬라이드 13</vt:lpstr>
      <vt:lpstr>슬라이드 14</vt:lpstr>
      <vt:lpstr>슬라이드 15</vt:lpstr>
      <vt:lpstr>슬라이드 16</vt:lpstr>
      <vt:lpstr>슬라이드 17</vt:lpstr>
      <vt:lpstr>슬라이드 18</vt:lpstr>
      <vt:lpstr>슬라이드 19</vt:lpstr>
      <vt:lpstr>슬라이드 20</vt:lpstr>
      <vt:lpstr>슬라이드 21</vt:lpstr>
      <vt:lpstr>슬라이드 22</vt:lpstr>
      <vt:lpstr>슬라이드 23</vt:lpstr>
      <vt:lpstr>슬라이드 24</vt:lpstr>
      <vt:lpstr>슬라이드 25</vt:lpstr>
      <vt:lpstr>슬라이드 26</vt:lpstr>
      <vt:lpstr>슬라이드 27</vt:lpstr>
      <vt:lpstr>슬라이드 28</vt:lpstr>
      <vt:lpstr>슬라이드 29</vt:lpstr>
    </vt:vector>
  </ep:TitlesOfParts>
  <ep:HyperlinkBase/>
  <ep:Application>Show</ep:Application>
  <ep:AppVersion>12.0000</ep:AppVersion>
</ep:Properties>
</file>

<file path=docProps/core.xml><?xml version="1.0" encoding="utf-8"?>
<cp:coreProperties xmlns:r="http://schemas.openxmlformats.org/officeDocument/2006/relationships"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2020-05-03T08:50:48.647</dcterms:created>
  <dc:creator>김진영</dc:creator>
  <cp:lastModifiedBy>김진영</cp:lastModifiedBy>
  <dcterms:modified xsi:type="dcterms:W3CDTF">2020-05-03T08:57:07.213</dcterms:modified>
  <cp:revision>2</cp:revision>
  <cp:version>1000.0000.01</cp:version>
</cp:coreProperties>
</file>