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3" r:id="rId2"/>
    <p:sldId id="264" r:id="rId3"/>
    <p:sldId id="266" r:id="rId4"/>
    <p:sldId id="265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1"/>
    <p:restoredTop sz="94643"/>
  </p:normalViewPr>
  <p:slideViewPr>
    <p:cSldViewPr snapToGrid="0" snapToObjects="1">
      <p:cViewPr varScale="1">
        <p:scale>
          <a:sx n="111" d="100"/>
          <a:sy n="111" d="100"/>
        </p:scale>
        <p:origin x="6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5DC95B7-2A72-483B-BA19-2BE75120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822AFE-7E96-4A51-9E55-FCAEACD21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516" y="4212709"/>
            <a:ext cx="10764932" cy="18739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A559179-66D9-E64B-85A6-CEF3590E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405" y="4386057"/>
            <a:ext cx="6284795" cy="15272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en-US" altLang="ko-Kore-KR" sz="2800" spc="-100" dirty="0"/>
              <a:t>2</a:t>
            </a:r>
            <a:r>
              <a:rPr kumimoji="1" lang="en-US" altLang="ko-KR" sz="2800" spc="-100" dirty="0"/>
              <a:t>-3. </a:t>
            </a:r>
            <a:r>
              <a:rPr kumimoji="1" lang="ko-KR" altLang="en-US" sz="2800" spc="-100" dirty="0" err="1"/>
              <a:t>원록구병자년조선주착안일권지각서</a:t>
            </a:r>
            <a:endParaRPr kumimoji="1" lang="en-US" altLang="en-US" sz="2800" spc="-1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69EA61-C175-4B7E-807B-58199DEA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55C8754E-BD64-C54F-8514-4FC4423616A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951" r="982"/>
          <a:stretch/>
        </p:blipFill>
        <p:spPr bwMode="auto">
          <a:xfrm>
            <a:off x="1937869" y="757326"/>
            <a:ext cx="8618223" cy="318568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57CF03E-CA91-48D8-AF71-79F5D1C2C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0" y="4390614"/>
            <a:ext cx="5992610" cy="1526582"/>
          </a:xfrm>
        </p:spPr>
        <p:txBody>
          <a:bodyPr anchor="ctr">
            <a:normAutofit/>
          </a:bodyPr>
          <a:lstStyle/>
          <a:p>
            <a:r>
              <a:rPr lang="ko-KR" altLang="en-US" sz="1600" dirty="0">
                <a:solidFill>
                  <a:srgbClr val="FFFFFF"/>
                </a:solidFill>
              </a:rPr>
              <a:t>안용복 도일 사건</a:t>
            </a:r>
            <a:r>
              <a:rPr lang="en-US" altLang="ko-KR" sz="1600" dirty="0">
                <a:solidFill>
                  <a:srgbClr val="FFFFFF"/>
                </a:solidFill>
              </a:rPr>
              <a:t>.</a:t>
            </a:r>
          </a:p>
          <a:p>
            <a:endParaRPr lang="en-US" altLang="ko-KR" sz="1600" dirty="0">
              <a:solidFill>
                <a:srgbClr val="FFFFFF"/>
              </a:solidFill>
            </a:endParaRPr>
          </a:p>
          <a:p>
            <a:r>
              <a:rPr lang="ko-KR" altLang="en-US" sz="1600" dirty="0">
                <a:solidFill>
                  <a:srgbClr val="FFFFFF"/>
                </a:solidFill>
              </a:rPr>
              <a:t>일본 </a:t>
            </a:r>
            <a:r>
              <a:rPr lang="ko-KR" altLang="en-US" sz="1600" dirty="0" err="1">
                <a:solidFill>
                  <a:srgbClr val="FFFFFF"/>
                </a:solidFill>
              </a:rPr>
              <a:t>백기주의</a:t>
            </a:r>
            <a:r>
              <a:rPr lang="ko-KR" altLang="en-US" sz="1600" dirty="0">
                <a:solidFill>
                  <a:srgbClr val="FFFFFF"/>
                </a:solidFill>
              </a:rPr>
              <a:t> </a:t>
            </a:r>
            <a:r>
              <a:rPr lang="ko-KR" altLang="en-US" sz="1600" dirty="0" err="1">
                <a:solidFill>
                  <a:srgbClr val="FFFFFF"/>
                </a:solidFill>
              </a:rPr>
              <a:t>앙용복</a:t>
            </a:r>
            <a:r>
              <a:rPr lang="ko-KR" altLang="en-US" sz="1600" dirty="0">
                <a:solidFill>
                  <a:srgbClr val="FFFFFF"/>
                </a:solidFill>
              </a:rPr>
              <a:t> 심문 후 그 내용을 기록</a:t>
            </a:r>
            <a:r>
              <a:rPr lang="en-US" altLang="ko-KR" sz="16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23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>
            <a:extLst>
              <a:ext uri="{FF2B5EF4-FFF2-40B4-BE49-F238E27FC236}">
                <a16:creationId xmlns:a16="http://schemas.microsoft.com/office/drawing/2014/main" id="{B3875682-0790-427D-9A23-4B7265F0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6EDE4AAE-4785-4EA7-95DB-45200F5B8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B8AA617-0537-4ED7-91B6-66511A64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E8BF1F-CE61-45C5-92AC-552D23176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E500FDB-9D58-A14B-B22E-87B3286E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en-US" altLang="en-US" sz="5000" spc="-100"/>
              <a:t>지각서가</a:t>
            </a:r>
            <a:r>
              <a:rPr kumimoji="1" lang="en-US" altLang="ko-KR" sz="5000" spc="-100"/>
              <a:t> </a:t>
            </a:r>
            <a:r>
              <a:rPr kumimoji="1" lang="ko-KR" altLang="en-US" sz="5000" spc="-100"/>
              <a:t>발견된 당시 일본의 기사</a:t>
            </a:r>
            <a:r>
              <a:rPr kumimoji="1" lang="en-US" altLang="ko-KR" sz="5000" spc="-100"/>
              <a:t>.</a:t>
            </a:r>
            <a:endParaRPr kumimoji="1" lang="en-US" altLang="en-US" sz="5000" spc="-1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342E67-C954-42A8-86A6-A8F54DB6C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14" y="5666792"/>
            <a:ext cx="10180696" cy="542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ko-KR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2005</a:t>
            </a:r>
            <a:r>
              <a:rPr lang="ko-KR" alt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년 </a:t>
            </a:r>
            <a:r>
              <a:rPr lang="en-US" altLang="ko-KR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  <a:r>
              <a:rPr lang="ko-KR" alt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월 일본의 </a:t>
            </a:r>
            <a:r>
              <a:rPr lang="en-US" altLang="ko-KR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’</a:t>
            </a:r>
            <a:r>
              <a:rPr lang="ko-KR" alt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산음중앙신보</a:t>
            </a:r>
            <a:r>
              <a:rPr lang="en-US" altLang="ko-KR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’</a:t>
            </a:r>
            <a:r>
              <a:rPr lang="ko-KR" altLang="en-US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에 실린  기사</a:t>
            </a:r>
            <a:r>
              <a:rPr lang="en-US" altLang="ko-KR" sz="2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  <a:endParaRPr lang="en-US" sz="2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D8ECB25D-E017-8F4A-BC48-3224B67B3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218" b="9926"/>
          <a:stretch/>
        </p:blipFill>
        <p:spPr>
          <a:xfrm>
            <a:off x="1069848" y="470168"/>
            <a:ext cx="5236194" cy="355701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F62C027-EA5F-7D4D-8F84-20325BB62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" r="10267" b="1"/>
          <a:stretch/>
        </p:blipFill>
        <p:spPr>
          <a:xfrm>
            <a:off x="6466908" y="470174"/>
            <a:ext cx="5236194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D589E016-1EE1-484C-8423-012B4B780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내용 개체 틀 3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5B18A7E-9459-3C49-9FF5-BFD9EF5D98A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9055" r="18375" b="6672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46100866-3689-418C-84D9-07C7E2435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300114"/>
            <a:ext cx="4053525" cy="425777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E65F8B6-C574-0E46-AB6C-A4040B1CD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57" y="1653703"/>
            <a:ext cx="3361953" cy="24704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en-US" altLang="ko-Kore-KR" sz="2400" spc="-100">
                <a:ln w="158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2</a:t>
            </a:r>
            <a:r>
              <a:rPr kumimoji="1" lang="en-US" altLang="ko-KR" sz="2400" spc="-100">
                <a:ln w="158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-4. </a:t>
            </a:r>
            <a:r>
              <a:rPr kumimoji="1" lang="ko-KR" altLang="en-US" sz="2400" spc="-100">
                <a:ln w="15875">
                  <a:solidFill>
                    <a:srgbClr val="FFFFFF"/>
                  </a:solidFill>
                </a:ln>
                <a:solidFill>
                  <a:schemeClr val="tx1"/>
                </a:solidFill>
              </a:rPr>
              <a:t>개정일본여지로정전도</a:t>
            </a:r>
            <a:endParaRPr kumimoji="1" lang="en-US" altLang="en-US" sz="2400" spc="-100">
              <a:ln w="15875">
                <a:solidFill>
                  <a:srgbClr val="FFFFFF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87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BF9B6C-65C3-EE4F-BBD3-8DCB9571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anchor="b">
            <a:normAutofit/>
          </a:bodyPr>
          <a:lstStyle/>
          <a:p>
            <a:r>
              <a:rPr kumimoji="1" lang="en-US" altLang="ko-Kore-KR" sz="2200">
                <a:ln w="15875">
                  <a:solidFill>
                    <a:srgbClr val="FFFFFF"/>
                  </a:solidFill>
                </a:ln>
              </a:rPr>
              <a:t>2</a:t>
            </a:r>
            <a:r>
              <a:rPr kumimoji="1" lang="en-US" altLang="ko-KR" sz="2200">
                <a:ln w="15875">
                  <a:solidFill>
                    <a:srgbClr val="FFFFFF"/>
                  </a:solidFill>
                </a:ln>
              </a:rPr>
              <a:t>-4.</a:t>
            </a:r>
            <a:r>
              <a:rPr kumimoji="1" lang="ko-KR" altLang="en-US" sz="2200">
                <a:ln w="15875">
                  <a:solidFill>
                    <a:srgbClr val="FFFFFF"/>
                  </a:solidFill>
                </a:ln>
              </a:rPr>
              <a:t> 개정일본여지로정전도</a:t>
            </a:r>
            <a:endParaRPr kumimoji="1" lang="ko-Kore-KR" altLang="en-US" sz="2200">
              <a:ln w="15875">
                <a:solidFill>
                  <a:srgbClr val="FFFFFF"/>
                </a:solidFill>
              </a:ln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47B120E6-5101-43B6-8894-0365DBAF9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endParaRPr lang="en-US" altLang="ko-KR" sz="1600" dirty="0">
              <a:solidFill>
                <a:srgbClr val="FFFFFF"/>
              </a:solidFill>
            </a:endParaRPr>
          </a:p>
          <a:p>
            <a:r>
              <a:rPr lang="en-US" altLang="ko-KR" sz="1600" dirty="0">
                <a:solidFill>
                  <a:srgbClr val="FFFFFF"/>
                </a:solidFill>
              </a:rPr>
              <a:t>1775</a:t>
            </a:r>
            <a:r>
              <a:rPr lang="ko-KR" altLang="en-US" sz="1600" dirty="0">
                <a:solidFill>
                  <a:srgbClr val="FFFFFF"/>
                </a:solidFill>
              </a:rPr>
              <a:t>년 일본인 </a:t>
            </a:r>
            <a:r>
              <a:rPr lang="en-US" altLang="ko-KR" sz="1600" dirty="0">
                <a:solidFill>
                  <a:srgbClr val="FFFFFF"/>
                </a:solidFill>
              </a:rPr>
              <a:t>‘</a:t>
            </a:r>
            <a:r>
              <a:rPr lang="ko-KR" altLang="en-US" sz="1600" dirty="0" err="1">
                <a:solidFill>
                  <a:srgbClr val="FFFFFF"/>
                </a:solidFill>
              </a:rPr>
              <a:t>나카쿠보</a:t>
            </a:r>
            <a:r>
              <a:rPr lang="ko-KR" altLang="en-US" sz="1600" dirty="0">
                <a:solidFill>
                  <a:srgbClr val="FFFFFF"/>
                </a:solidFill>
              </a:rPr>
              <a:t> </a:t>
            </a:r>
            <a:r>
              <a:rPr lang="ko-KR" altLang="en-US" sz="1600" dirty="0" err="1">
                <a:solidFill>
                  <a:srgbClr val="FFFFFF"/>
                </a:solidFill>
              </a:rPr>
              <a:t>세키스이</a:t>
            </a:r>
            <a:r>
              <a:rPr lang="en-US" altLang="ko-KR" sz="1600" dirty="0">
                <a:solidFill>
                  <a:srgbClr val="FFFFFF"/>
                </a:solidFill>
              </a:rPr>
              <a:t>’</a:t>
            </a:r>
            <a:r>
              <a:rPr lang="ko-KR" altLang="en-US" sz="1600" dirty="0">
                <a:solidFill>
                  <a:srgbClr val="FFFFFF"/>
                </a:solidFill>
              </a:rPr>
              <a:t> 제작</a:t>
            </a:r>
            <a:endParaRPr lang="en-US" altLang="ko-KR" sz="1600" dirty="0">
              <a:solidFill>
                <a:srgbClr val="FFFFFF"/>
              </a:solidFill>
            </a:endParaRPr>
          </a:p>
          <a:p>
            <a:r>
              <a:rPr lang="ko-KR" altLang="en-US" sz="1600" dirty="0">
                <a:solidFill>
                  <a:srgbClr val="FFFFFF"/>
                </a:solidFill>
              </a:rPr>
              <a:t>막부가 개정하여 배포</a:t>
            </a:r>
            <a:r>
              <a:rPr lang="en-US" altLang="ko-KR" sz="1600" dirty="0">
                <a:solidFill>
                  <a:srgbClr val="FFFFFF"/>
                </a:solidFill>
              </a:rPr>
              <a:t>.</a:t>
            </a:r>
          </a:p>
          <a:p>
            <a:r>
              <a:rPr lang="ko-KR" altLang="en-US" sz="1600" dirty="0">
                <a:solidFill>
                  <a:srgbClr val="FFFFFF"/>
                </a:solidFill>
              </a:rPr>
              <a:t>독도가 일본의 영토가 아님을 기록한 지도</a:t>
            </a:r>
            <a:r>
              <a:rPr lang="en-US" altLang="ko-KR" sz="1600" dirty="0">
                <a:solidFill>
                  <a:srgbClr val="FFFFFF"/>
                </a:solidFill>
              </a:rPr>
              <a:t>.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" name="내용 개체 틀 3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DD76744E-8556-6148-BDC5-48DC4C0581F6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23979" r="12235" b="1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C9C25C-423D-8F49-A409-4588D4FD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12834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en-US" altLang="ko-Kore-KR" sz="2400" spc="-100"/>
              <a:t>2</a:t>
            </a:r>
            <a:r>
              <a:rPr kumimoji="1" lang="en-US" altLang="ko-KR" sz="2400" spc="-100"/>
              <a:t>-5. </a:t>
            </a:r>
            <a:r>
              <a:rPr kumimoji="1" lang="ko-KR" altLang="en-US" sz="2400" spc="-100"/>
              <a:t>삼국접양지도</a:t>
            </a:r>
            <a:endParaRPr kumimoji="1" lang="en-US" altLang="en-US" sz="2400" spc="-100"/>
          </a:p>
        </p:txBody>
      </p:sp>
      <p:sp>
        <p:nvSpPr>
          <p:cNvPr id="31" name="Content Placeholder 24">
            <a:extLst>
              <a:ext uri="{FF2B5EF4-FFF2-40B4-BE49-F238E27FC236}">
                <a16:creationId xmlns:a16="http://schemas.microsoft.com/office/drawing/2014/main" id="{81582888-2C01-4710-B519-F56C75D31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20" y="2407298"/>
            <a:ext cx="2947482" cy="3498980"/>
          </a:xfrm>
        </p:spPr>
        <p:txBody>
          <a:bodyPr anchor="t">
            <a:normAutofit/>
          </a:bodyPr>
          <a:lstStyle/>
          <a:p>
            <a:r>
              <a:rPr lang="ko-KR" altLang="en-US" sz="1600">
                <a:solidFill>
                  <a:srgbClr val="FFFFFF"/>
                </a:solidFill>
              </a:rPr>
              <a:t>조선 </a:t>
            </a:r>
            <a:r>
              <a:rPr lang="en-US" altLang="ko-KR" sz="1600">
                <a:solidFill>
                  <a:srgbClr val="FFFFFF"/>
                </a:solidFill>
              </a:rPr>
              <a:t>:</a:t>
            </a:r>
            <a:r>
              <a:rPr lang="ko-KR" altLang="en-US" sz="1600">
                <a:solidFill>
                  <a:srgbClr val="FFFFFF"/>
                </a:solidFill>
              </a:rPr>
              <a:t> 황색</a:t>
            </a:r>
            <a:endParaRPr lang="en-US" altLang="ko-KR" sz="1600">
              <a:solidFill>
                <a:srgbClr val="FFFFFF"/>
              </a:solidFill>
            </a:endParaRPr>
          </a:p>
          <a:p>
            <a:r>
              <a:rPr lang="ko-KR" altLang="en-US" sz="1600">
                <a:solidFill>
                  <a:srgbClr val="FFFFFF"/>
                </a:solidFill>
              </a:rPr>
              <a:t>일본 </a:t>
            </a:r>
            <a:r>
              <a:rPr lang="en-US" altLang="ko-KR" sz="1600">
                <a:solidFill>
                  <a:srgbClr val="FFFFFF"/>
                </a:solidFill>
              </a:rPr>
              <a:t>:</a:t>
            </a:r>
            <a:r>
              <a:rPr lang="ko-KR" altLang="en-US" sz="1600">
                <a:solidFill>
                  <a:srgbClr val="FFFFFF"/>
                </a:solidFill>
              </a:rPr>
              <a:t> 연한 녹색</a:t>
            </a:r>
            <a:endParaRPr lang="en-US" altLang="ko-KR" sz="1600">
              <a:solidFill>
                <a:srgbClr val="FFFFFF"/>
              </a:solidFill>
            </a:endParaRPr>
          </a:p>
          <a:p>
            <a:r>
              <a:rPr lang="ko-KR" altLang="en-US" sz="1600">
                <a:solidFill>
                  <a:srgbClr val="FFFFFF"/>
                </a:solidFill>
              </a:rPr>
              <a:t>류쿠국 </a:t>
            </a:r>
            <a:r>
              <a:rPr lang="en-US" altLang="ko-KR" sz="1600">
                <a:solidFill>
                  <a:srgbClr val="FFFFFF"/>
                </a:solidFill>
              </a:rPr>
              <a:t>:</a:t>
            </a:r>
            <a:r>
              <a:rPr lang="ko-KR" altLang="en-US" sz="1600">
                <a:solidFill>
                  <a:srgbClr val="FFFFFF"/>
                </a:solidFill>
              </a:rPr>
              <a:t> 붉은색</a:t>
            </a:r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4" name="내용 개체 틀 3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DBC32EC6-0094-1F47-80AE-20DACB40CADE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" b="22088"/>
          <a:stretch/>
        </p:blipFill>
        <p:spPr>
          <a:xfrm>
            <a:off x="3778897" y="758952"/>
            <a:ext cx="7772401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1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: Shape 22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24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CFC641C-AE2A-404C-9572-86759BC99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7056444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kumimoji="1" lang="en-US" altLang="ko-Kore-KR" sz="4600" spc="-100" dirty="0">
                <a:solidFill>
                  <a:schemeClr val="accent1"/>
                </a:solidFill>
              </a:rPr>
              <a:t>3</a:t>
            </a:r>
            <a:r>
              <a:rPr kumimoji="1" lang="en-US" altLang="ko-KR" sz="4600" spc="-100" dirty="0">
                <a:solidFill>
                  <a:schemeClr val="accent1"/>
                </a:solidFill>
              </a:rPr>
              <a:t>. </a:t>
            </a:r>
            <a:r>
              <a:rPr kumimoji="1" lang="ko-KR" altLang="en-US" sz="4600" spc="-100" dirty="0">
                <a:solidFill>
                  <a:schemeClr val="accent1"/>
                </a:solidFill>
              </a:rPr>
              <a:t>연합국최고사령관 각서</a:t>
            </a:r>
            <a:br>
              <a:rPr kumimoji="1" lang="en-US" altLang="ko-KR" sz="4600" spc="-100" dirty="0">
                <a:solidFill>
                  <a:schemeClr val="accent1"/>
                </a:solidFill>
              </a:rPr>
            </a:br>
            <a:r>
              <a:rPr lang="en-US" altLang="ko-Kore-KR" sz="4600" spc="-100" dirty="0">
                <a:solidFill>
                  <a:schemeClr val="accent1"/>
                </a:solidFill>
              </a:rPr>
              <a:t>SCAPIN: Supreme Commander for Allied Powers Instruction </a:t>
            </a:r>
            <a:endParaRPr kumimoji="1" lang="en-US" altLang="en-US" sz="4600" spc="-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755130-15DA-C540-A08E-AAACF9F89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ko-Kore-KR" spc="-100" dirty="0" err="1"/>
              <a:t>연</a:t>
            </a:r>
            <a:r>
              <a:rPr lang="ko-KR" altLang="en-US" spc="-100" dirty="0"/>
              <a:t>합</a:t>
            </a:r>
            <a:r>
              <a:rPr lang="en-US" altLang="ko-Kore-KR" spc="-100" dirty="0" err="1"/>
              <a:t>국</a:t>
            </a:r>
            <a:br>
              <a:rPr lang="en-US" altLang="ko-Kore-KR" spc="-100" dirty="0"/>
            </a:br>
            <a:r>
              <a:rPr lang="en-US" altLang="ko-Kore-KR" spc="-100" dirty="0" err="1"/>
              <a:t>최고사령관</a:t>
            </a:r>
            <a:r>
              <a:rPr lang="en-US" altLang="ko-Kore-KR" spc="-100" dirty="0"/>
              <a:t> </a:t>
            </a:r>
            <a:br>
              <a:rPr lang="en-US" altLang="ko-Kore-KR" spc="-100" dirty="0"/>
            </a:br>
            <a:r>
              <a:rPr lang="en-US" altLang="ko-Kore-KR" spc="-100" dirty="0" err="1"/>
              <a:t>각서</a:t>
            </a:r>
            <a:r>
              <a:rPr lang="ko-KR" altLang="en-US" spc="-100" dirty="0"/>
              <a:t> </a:t>
            </a:r>
            <a:br>
              <a:rPr lang="en-US" altLang="ko-KR" spc="-100" dirty="0"/>
            </a:br>
            <a:r>
              <a:rPr lang="ko-KR" altLang="en-US" spc="-100" dirty="0"/>
              <a:t>제</a:t>
            </a:r>
            <a:r>
              <a:rPr lang="en-US" altLang="ko-KR" spc="-100" dirty="0"/>
              <a:t>677</a:t>
            </a:r>
            <a:r>
              <a:rPr lang="ko-KR" altLang="en-US" spc="-100" dirty="0"/>
              <a:t>호</a:t>
            </a:r>
            <a:endParaRPr kumimoji="1" lang="en-US" altLang="en-US" spc="-100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CCF617D-C301-4443-B522-6D9D7036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번역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4. </a:t>
            </a:r>
            <a:r>
              <a:rPr lang="ko-KR" altLang="en-US" dirty="0"/>
              <a:t>일본제국정부의 </a:t>
            </a:r>
            <a:r>
              <a:rPr lang="ko-KR" altLang="en-US" dirty="0" err="1"/>
              <a:t>통치권적</a:t>
            </a:r>
            <a:r>
              <a:rPr lang="ko-KR" altLang="en-US" dirty="0"/>
              <a:t> 및 행정적 </a:t>
            </a:r>
            <a:r>
              <a:rPr lang="ko-KR" altLang="en-US" dirty="0" err="1"/>
              <a:t>관할로부터</a:t>
            </a:r>
            <a:r>
              <a:rPr lang="ko-KR" altLang="en-US" dirty="0"/>
              <a:t> 특별히 제외된 이에 더한 지역은 다음과 같다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: (</a:t>
            </a:r>
            <a:r>
              <a:rPr lang="en" altLang="ko-Kore-KR" dirty="0"/>
              <a:t>a) 1914</a:t>
            </a:r>
            <a:r>
              <a:rPr lang="ko-KR" altLang="en-US" dirty="0"/>
              <a:t>년 제</a:t>
            </a:r>
            <a:r>
              <a:rPr lang="en-US" altLang="ko-KR" dirty="0"/>
              <a:t>1</a:t>
            </a:r>
            <a:r>
              <a:rPr lang="ko-KR" altLang="en-US" dirty="0"/>
              <a:t>차 세계대전 </a:t>
            </a:r>
            <a:r>
              <a:rPr lang="ko-KR" altLang="en-US" dirty="0" err="1"/>
              <a:t>개시이래</a:t>
            </a:r>
            <a:r>
              <a:rPr lang="ko-KR" altLang="en-US" dirty="0"/>
              <a:t> 신탁통치 또는 기타로 일본이 점령했거나 탈취한 모든 태평양의 도서들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(</a:t>
            </a:r>
            <a:r>
              <a:rPr lang="en" altLang="ko-Kore-KR" dirty="0"/>
              <a:t>b) </a:t>
            </a:r>
            <a:r>
              <a:rPr lang="ko-KR" altLang="en-US" dirty="0"/>
              <a:t>만주</a:t>
            </a:r>
            <a:r>
              <a:rPr lang="en-US" altLang="ko-KR" dirty="0"/>
              <a:t>, </a:t>
            </a:r>
            <a:r>
              <a:rPr lang="ko-KR" altLang="en-US" dirty="0"/>
              <a:t>대만 및 </a:t>
            </a:r>
            <a:r>
              <a:rPr lang="ko-KR" altLang="en-US" dirty="0" err="1"/>
              <a:t>패스카도어</a:t>
            </a:r>
            <a:r>
              <a:rPr lang="ko-KR" altLang="en-US" dirty="0"/>
              <a:t> 섬</a:t>
            </a:r>
            <a:r>
              <a:rPr lang="en-US" altLang="ko-KR" dirty="0"/>
              <a:t>, </a:t>
            </a:r>
          </a:p>
          <a:p>
            <a:r>
              <a:rPr lang="en-US" altLang="ko-KR" dirty="0"/>
              <a:t>(</a:t>
            </a:r>
            <a:r>
              <a:rPr lang="en" altLang="ko-Kore-KR" dirty="0"/>
              <a:t>c) </a:t>
            </a:r>
            <a:r>
              <a:rPr lang="ko-KR" altLang="en-US" dirty="0"/>
              <a:t>코리아</a:t>
            </a:r>
            <a:r>
              <a:rPr lang="en-US" altLang="ko-KR" dirty="0"/>
              <a:t>(</a:t>
            </a:r>
            <a:r>
              <a:rPr lang="en" altLang="ko-Kore-KR" dirty="0"/>
              <a:t>Korea) </a:t>
            </a:r>
            <a:r>
              <a:rPr lang="ko-KR" altLang="en-US" dirty="0"/>
              <a:t>및 </a:t>
            </a:r>
            <a:endParaRPr lang="en-US" altLang="ko-KR" dirty="0"/>
          </a:p>
          <a:p>
            <a:r>
              <a:rPr lang="en-US" altLang="ko-KR" dirty="0"/>
              <a:t>(</a:t>
            </a:r>
            <a:r>
              <a:rPr lang="en" altLang="ko-Kore-KR" dirty="0"/>
              <a:t>d) </a:t>
            </a:r>
            <a:r>
              <a:rPr lang="ko-KR" altLang="en-US" dirty="0" err="1"/>
              <a:t>가라후도</a:t>
            </a:r>
            <a:r>
              <a:rPr lang="en-US" altLang="ko-KR" dirty="0"/>
              <a:t>(</a:t>
            </a:r>
            <a:r>
              <a:rPr lang="ko-KR" altLang="en-US" dirty="0" err="1"/>
              <a:t>화태</a:t>
            </a:r>
            <a:r>
              <a:rPr lang="en-US" altLang="ko-KR" dirty="0"/>
              <a:t>).</a:t>
            </a:r>
            <a:endParaRPr lang="en-US" dirty="0"/>
          </a:p>
        </p:txBody>
      </p:sp>
      <p:pic>
        <p:nvPicPr>
          <p:cNvPr id="4" name="내용 개체 틀 3" descr="텍스트이(가) 표시된 사진&#10;&#10;자동 생성된 설명">
            <a:extLst>
              <a:ext uri="{FF2B5EF4-FFF2-40B4-BE49-F238E27FC236}">
                <a16:creationId xmlns:a16="http://schemas.microsoft.com/office/drawing/2014/main" id="{97690037-D875-BC4E-92A1-C997E1FCB33D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2021738"/>
            <a:ext cx="3474720" cy="28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틀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161</Words>
  <Application>Microsoft Macintosh PowerPoint</Application>
  <PresentationFormat>와이드스크린</PresentationFormat>
  <Paragraphs>24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Corbel</vt:lpstr>
      <vt:lpstr>Wingdings 2</vt:lpstr>
      <vt:lpstr>틀</vt:lpstr>
      <vt:lpstr>2-3. 원록구병자년조선주착안일권지각서</vt:lpstr>
      <vt:lpstr>지각서가 발견된 당시 일본의 기사.</vt:lpstr>
      <vt:lpstr>2-4. 개정일본여지로정전도</vt:lpstr>
      <vt:lpstr>2-4. 개정일본여지로정전도</vt:lpstr>
      <vt:lpstr>2-5. 삼국접양지도</vt:lpstr>
      <vt:lpstr>3. 연합국최고사령관 각서 SCAPIN: Supreme Commander for Allied Powers Instruction </vt:lpstr>
      <vt:lpstr>연합국 최고사령관  각서  제677호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독도, 일본의 인정</dc:title>
  <dc:creator>유경우</dc:creator>
  <cp:lastModifiedBy>유경우</cp:lastModifiedBy>
  <cp:revision>13</cp:revision>
  <dcterms:created xsi:type="dcterms:W3CDTF">2020-05-03T13:33:54Z</dcterms:created>
  <dcterms:modified xsi:type="dcterms:W3CDTF">2020-05-03T18:16:15Z</dcterms:modified>
</cp:coreProperties>
</file>