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17" r:id="rId3"/>
    <p:sldId id="318" r:id="rId4"/>
    <p:sldId id="319" r:id="rId5"/>
    <p:sldId id="321" r:id="rId6"/>
    <p:sldId id="362" r:id="rId7"/>
    <p:sldId id="363" r:id="rId8"/>
    <p:sldId id="364" r:id="rId9"/>
    <p:sldId id="365" r:id="rId10"/>
    <p:sldId id="366" r:id="rId11"/>
    <p:sldId id="370" r:id="rId12"/>
    <p:sldId id="371" r:id="rId13"/>
    <p:sldId id="372" r:id="rId14"/>
    <p:sldId id="373" r:id="rId15"/>
    <p:sldId id="375" r:id="rId16"/>
    <p:sldId id="376" r:id="rId17"/>
    <p:sldId id="328" r:id="rId18"/>
    <p:sldId id="33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647F2A9A-479E-4325-91CD-E3D31620D21E}">
          <p14:sldIdLst>
            <p14:sldId id="316"/>
            <p14:sldId id="317"/>
            <p14:sldId id="318"/>
            <p14:sldId id="319"/>
            <p14:sldId id="321"/>
            <p14:sldId id="362"/>
            <p14:sldId id="363"/>
            <p14:sldId id="364"/>
            <p14:sldId id="365"/>
            <p14:sldId id="366"/>
            <p14:sldId id="370"/>
            <p14:sldId id="371"/>
            <p14:sldId id="372"/>
            <p14:sldId id="373"/>
            <p14:sldId id="375"/>
            <p14:sldId id="376"/>
            <p14:sldId id="328"/>
            <p14:sldId id="332"/>
          </p14:sldIdLst>
        </p14:section>
        <p14:section name="제목 없는 구역" id="{6DD9C4D4-B880-4E95-8F3B-CE57FF9A199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F1E"/>
    <a:srgbClr val="F3C800"/>
    <a:srgbClr val="D2EDF6"/>
    <a:srgbClr val="CCCCC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54" d="100"/>
          <a:sy n="54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482F-43D1-4406-8345-852E5F0FC12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C8D80-A579-4895-A38E-5191FF92D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9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21C722-5568-4C14-8263-EF22C3EB5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ACAAF2-5E07-4DB1-B99C-E212B7FD6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07828A-7138-44D1-B8E0-DE4032CF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92C147-82C6-446D-A6ED-AFE12BAA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F29827-66AB-4A5F-8DDC-F13FCC83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09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FE82E9-1E8A-4775-940C-46CEDB3C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DE1E24-AE3C-4626-BD03-563211801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C083F9-9CEA-421B-A8AC-8AC11067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566BEF-201C-412B-A12A-8A564A7A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A75A8B-53C7-4532-A5F7-B97B8E72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1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ECDBEB1-5407-498D-8825-C2FD8C3E4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FB3844-FAC0-433A-89D5-5586F98A7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A82A7F-7E32-4246-A04B-CF441308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18A89A-F0B5-44D7-A07C-24DDEA77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0293B1-588A-4D48-86DB-DF2C8132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78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07156E-680F-4997-9E36-8C852B3B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4953AC-BAD0-40C7-A517-204367EF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4D9D40-3945-4358-863C-B44E0C9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A4ECA2-CCE5-47A8-8F54-C2342647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682853-2001-409A-9EB7-F089DF4F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85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3360AC-B770-4D8A-A0F4-91B0C9D6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D14DFA-A1B3-4561-8B48-087B99CBE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9AF108-A469-4C8E-B8EF-BCCB2F6A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CD07A7-15ED-492F-9D0F-78D0B4E7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5B94E1-7437-46A2-A83A-76A9A7C1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7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DA21B-3CBC-4832-B595-7D302801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BD869-1760-4846-9900-9C5E266D8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A59C36-A0B5-4B55-B62A-6361D0ECE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E83C10-8AD7-425D-976B-6F5C29C2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90CB89-C6D8-4D7A-971D-66A37502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5566AD-1AE5-4E79-B3E7-D5FCFC6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7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12A170-D2AD-47D5-B14E-07FE99A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C3AB55-9A6B-4328-A3A1-2641F3CB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5C568F-AD81-4093-842F-91D2BE02A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292D63A-95F3-47E0-A57A-9B57E9E8C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B1FAB72-545A-4C7D-8EB6-11D42F716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16312D6-0722-463E-ABC8-C8B00BD8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4656F0D-E901-4AE0-B575-240B7B38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9E9D1BE-ED43-42F9-BB7D-CA814789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3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3CEC19-6468-4C95-820B-6A3A90EC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0D7DC94-3DB1-4BFC-8BDA-246D2C6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EFD8EF-61DB-4BB1-BC80-E398C62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B60450-300B-41D6-8BE2-2658F880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69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22F178-C8B4-47A4-9989-8D5A2AC7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ED961FA-3E9F-4CFE-89CC-F99F5D18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B63F2E-128A-40BB-8D16-FF5C1036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A4932D-1B85-40E7-968C-10777857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04EF1F-D3DD-4622-9CF1-0A80C658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36F3043-CE3C-448E-9108-1C766DFCE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1B93DF-297F-4051-812E-C4B1AE81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D6D2C9-A712-4108-8910-6D4DA509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901FB1-42D7-45B6-B6E7-8A1E186A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33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55D406-4E75-4862-B04F-599A138F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1A87D51-1D0A-4E00-9CD7-BD979C095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DECBA9-D406-4CE4-BDD9-A7888598D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4D6671-7E56-4355-B7A6-92E8CC6F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5788629-A199-4CD4-9684-1C9709DA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16CE82-791A-4BD0-8341-0083C485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47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27B18CA-2D2D-4E26-88A9-ACFE8229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B2C8F8-7056-459D-BE11-3C820644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158B2B-7951-4C80-B929-91A56704A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EA4-055A-44A9-9ABE-8D7C33467FC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281DEA-4A1C-4C5D-ADD7-FE62E840D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84DE19-5AF6-437C-9651-06177AA1D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59ED-327D-4A0C-B990-5A8FF54875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1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108Zat9jMc?start=45&amp;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>
            <a:extLst>
              <a:ext uri="{FF2B5EF4-FFF2-40B4-BE49-F238E27FC236}">
                <a16:creationId xmlns:a16="http://schemas.microsoft.com/office/drawing/2014/main" id="{8C3D9582-B7B3-4D72-B883-33CAF609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b="96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C8E2BB9-E475-4210-947B-5F6F96063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9" y="1052331"/>
            <a:ext cx="2825188" cy="282518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BA76836-A98D-4E6F-98E2-5E3D4AED2615}"/>
              </a:ext>
            </a:extLst>
          </p:cNvPr>
          <p:cNvSpPr/>
          <p:nvPr/>
        </p:nvSpPr>
        <p:spPr>
          <a:xfrm>
            <a:off x="3336260" y="4444424"/>
            <a:ext cx="551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일본 사회와 관광</a:t>
            </a:r>
            <a:endParaRPr lang="en-US" altLang="ko-K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AB6044F-04A9-471C-A6AB-F44C2CAF007C}"/>
              </a:ext>
            </a:extLst>
          </p:cNvPr>
          <p:cNvSpPr/>
          <p:nvPr/>
        </p:nvSpPr>
        <p:spPr>
          <a:xfrm>
            <a:off x="7114981" y="6274191"/>
            <a:ext cx="64322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21537603 </a:t>
            </a:r>
            <a:r>
              <a:rPr lang="ko-KR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역사교육과 이상현</a:t>
            </a:r>
            <a:endParaRPr lang="en-US" altLang="ko-K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916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30578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476447" y="4879978"/>
            <a:ext cx="3010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 </a:t>
            </a:r>
            <a:r>
              <a:rPr lang="ko-KR" altLang="en-US" sz="2000" dirty="0"/>
              <a:t>강변 경치를 감상하거나</a:t>
            </a:r>
            <a:endParaRPr lang="en-US" altLang="ko-KR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510464" y="3349738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‘</a:t>
            </a:r>
            <a:r>
              <a:rPr lang="ko-KR" altLang="en-US" sz="2000" dirty="0" err="1"/>
              <a:t>센소지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절’을</a:t>
            </a:r>
            <a:r>
              <a:rPr lang="ko-KR" altLang="en-US" sz="2000" dirty="0"/>
              <a:t> 중심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80C843-386F-494B-87C9-773E7A2B6AD7}"/>
              </a:ext>
            </a:extLst>
          </p:cNvPr>
          <p:cNvSpPr txBox="1"/>
          <p:nvPr/>
        </p:nvSpPr>
        <p:spPr>
          <a:xfrm>
            <a:off x="2510464" y="5687262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수상버스를 타고 강을 따라 </a:t>
            </a:r>
            <a:r>
              <a:rPr lang="ko-KR" altLang="en-US" sz="2000" dirty="0" err="1"/>
              <a:t>크루징</a:t>
            </a:r>
            <a:endParaRPr lang="ko-KR" altLang="en-US" sz="2000" dirty="0">
              <a:solidFill>
                <a:schemeClr val="bg1">
                  <a:lumMod val="7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B1E87D-F4F7-4863-9F72-B38F57BE509B}"/>
              </a:ext>
            </a:extLst>
          </p:cNvPr>
          <p:cNvSpPr txBox="1"/>
          <p:nvPr/>
        </p:nvSpPr>
        <p:spPr>
          <a:xfrm>
            <a:off x="2476447" y="2427194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아사쿠사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AE886A-5AF8-4B3E-BD3A-5564A056740E}"/>
              </a:ext>
            </a:extLst>
          </p:cNvPr>
          <p:cNvSpPr txBox="1"/>
          <p:nvPr/>
        </p:nvSpPr>
        <p:spPr>
          <a:xfrm>
            <a:off x="10424097" y="3706732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센소지</a:t>
            </a:r>
            <a:r>
              <a:rPr lang="ko-KR" altLang="en-US" sz="1600" dirty="0"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 절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F22522-1D3E-444C-BF5C-2EF00FE50274}"/>
              </a:ext>
            </a:extLst>
          </p:cNvPr>
          <p:cNvSpPr txBox="1"/>
          <p:nvPr/>
        </p:nvSpPr>
        <p:spPr>
          <a:xfrm>
            <a:off x="2476447" y="4123305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 </a:t>
            </a:r>
            <a:r>
              <a:rPr lang="ko-KR" altLang="en-US" sz="2000" dirty="0"/>
              <a:t>물에 둘러싸여 있음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2524AA65-4CA7-463A-A49E-C88A9BB5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88" y="5709289"/>
            <a:ext cx="941033" cy="94103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DBBC608-F687-4808-B1FB-DE34877CE373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7B01BE-901E-4611-B6AC-B82FD9451D4C}"/>
              </a:ext>
            </a:extLst>
          </p:cNvPr>
          <p:cNvSpPr txBox="1"/>
          <p:nvPr/>
        </p:nvSpPr>
        <p:spPr>
          <a:xfrm>
            <a:off x="2231625" y="1440935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동부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67FB43-A1E1-45BA-B667-66617F9A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645" y="850228"/>
            <a:ext cx="4134465" cy="277226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6754C95-9E75-45EB-94B2-44927AB90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446" y="4439652"/>
            <a:ext cx="3126499" cy="155268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7E255AE-F429-4A56-8E80-DCAB533B4F62}"/>
              </a:ext>
            </a:extLst>
          </p:cNvPr>
          <p:cNvSpPr txBox="1"/>
          <p:nvPr/>
        </p:nvSpPr>
        <p:spPr>
          <a:xfrm>
            <a:off x="9867348" y="60481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수상버스</a:t>
            </a:r>
          </a:p>
        </p:txBody>
      </p:sp>
    </p:spTree>
    <p:extLst>
      <p:ext uri="{BB962C8B-B14F-4D97-AF65-F5344CB8AC3E}">
        <p14:creationId xmlns:p14="http://schemas.microsoft.com/office/powerpoint/2010/main" val="1663848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30578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434660" y="5049580"/>
            <a:ext cx="3536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 </a:t>
            </a:r>
            <a:r>
              <a:rPr lang="ko-KR" altLang="en-US" sz="2000" dirty="0"/>
              <a:t>일본 공예의 역사 체험 가능 </a:t>
            </a:r>
            <a:endParaRPr lang="en-US" altLang="ko-KR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434660" y="3364914"/>
            <a:ext cx="430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전통공예품을 생산하는 작은 공방들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80C843-386F-494B-87C9-773E7A2B6AD7}"/>
              </a:ext>
            </a:extLst>
          </p:cNvPr>
          <p:cNvSpPr txBox="1"/>
          <p:nvPr/>
        </p:nvSpPr>
        <p:spPr>
          <a:xfrm>
            <a:off x="2625322" y="5538529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/>
              <a:t>스미다 에도 </a:t>
            </a:r>
            <a:r>
              <a:rPr lang="ko-KR" altLang="en-US" sz="2000" dirty="0" err="1"/>
              <a:t>기리코관</a:t>
            </a:r>
            <a:endParaRPr lang="ko-KR" altLang="en-US" sz="2000" dirty="0">
              <a:solidFill>
                <a:schemeClr val="bg1">
                  <a:lumMod val="7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B1E87D-F4F7-4863-9F72-B38F57BE509B}"/>
              </a:ext>
            </a:extLst>
          </p:cNvPr>
          <p:cNvSpPr txBox="1"/>
          <p:nvPr/>
        </p:nvSpPr>
        <p:spPr>
          <a:xfrm>
            <a:off x="2476447" y="2427194"/>
            <a:ext cx="11464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err="1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료고쿠</a:t>
            </a:r>
            <a:endParaRPr lang="ko-KR" altLang="en-US" sz="25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AE886A-5AF8-4B3E-BD3A-5564A056740E}"/>
              </a:ext>
            </a:extLst>
          </p:cNvPr>
          <p:cNvSpPr txBox="1"/>
          <p:nvPr/>
        </p:nvSpPr>
        <p:spPr>
          <a:xfrm>
            <a:off x="10429896" y="523558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스모베야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F22522-1D3E-444C-BF5C-2EF00FE50274}"/>
              </a:ext>
            </a:extLst>
          </p:cNvPr>
          <p:cNvSpPr txBox="1"/>
          <p:nvPr/>
        </p:nvSpPr>
        <p:spPr>
          <a:xfrm>
            <a:off x="2476447" y="4070320"/>
            <a:ext cx="4548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스모</a:t>
            </a:r>
            <a:r>
              <a:rPr lang="en-US" altLang="ko-KR" sz="2000" dirty="0"/>
              <a:t>(</a:t>
            </a:r>
            <a:r>
              <a:rPr lang="ko-KR" altLang="en-US" sz="2000" dirty="0"/>
              <a:t>일본의 씨름</a:t>
            </a:r>
            <a:r>
              <a:rPr lang="en-US" altLang="ko-KR" sz="2000" dirty="0"/>
              <a:t>) </a:t>
            </a:r>
            <a:r>
              <a:rPr lang="ko-KR" altLang="en-US" sz="2000" dirty="0"/>
              <a:t>선수들의 훈련 거점</a:t>
            </a:r>
            <a:endParaRPr lang="en-US" altLang="ko-KR" sz="2000" dirty="0"/>
          </a:p>
          <a:p>
            <a:r>
              <a:rPr lang="ko-KR" altLang="en-US" sz="2000" dirty="0"/>
              <a:t>‘스모베야’ 가 위치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2524AA65-4CA7-463A-A49E-C88A9BB5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88" y="5709289"/>
            <a:ext cx="941033" cy="94103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DBBC608-F687-4808-B1FB-DE34877CE373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7B01BE-901E-4611-B6AC-B82FD9451D4C}"/>
              </a:ext>
            </a:extLst>
          </p:cNvPr>
          <p:cNvSpPr txBox="1"/>
          <p:nvPr/>
        </p:nvSpPr>
        <p:spPr>
          <a:xfrm>
            <a:off x="2231625" y="1440935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동부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7B7B60A-4F99-4AB3-BC9A-4660D113E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32" y="1883601"/>
            <a:ext cx="3895845" cy="32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3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30578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514554" y="4966449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 </a:t>
            </a:r>
            <a:r>
              <a:rPr lang="ko-KR" altLang="en-US" sz="2000" dirty="0" err="1"/>
              <a:t>가부키초</a:t>
            </a:r>
            <a:endParaRPr lang="en-US" altLang="ko-KR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465482" y="3608437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서쪽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니시신주쿠에는</a:t>
            </a:r>
            <a:r>
              <a:rPr lang="ko-KR" altLang="en-US" dirty="0"/>
              <a:t> 고층 빌딩숲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80C843-386F-494B-87C9-773E7A2B6AD7}"/>
              </a:ext>
            </a:extLst>
          </p:cNvPr>
          <p:cNvSpPr txBox="1"/>
          <p:nvPr/>
        </p:nvSpPr>
        <p:spPr>
          <a:xfrm>
            <a:off x="2625322" y="5538529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호텔과 주점들이 복잡하게 밀집</a:t>
            </a:r>
            <a:endParaRPr lang="ko-KR" altLang="en-US" sz="2000" dirty="0">
              <a:solidFill>
                <a:schemeClr val="bg1">
                  <a:lumMod val="7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B1E87D-F4F7-4863-9F72-B38F57BE509B}"/>
              </a:ext>
            </a:extLst>
          </p:cNvPr>
          <p:cNvSpPr txBox="1"/>
          <p:nvPr/>
        </p:nvSpPr>
        <p:spPr>
          <a:xfrm>
            <a:off x="2476447" y="2427194"/>
            <a:ext cx="11464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신주쿠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AE886A-5AF8-4B3E-BD3A-5564A056740E}"/>
              </a:ext>
            </a:extLst>
          </p:cNvPr>
          <p:cNvSpPr txBox="1"/>
          <p:nvPr/>
        </p:nvSpPr>
        <p:spPr>
          <a:xfrm>
            <a:off x="9881434" y="5319888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err="1"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가부키초</a:t>
            </a:r>
            <a:r>
              <a:rPr lang="ko-KR" altLang="en-US" sz="1600" dirty="0"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 거리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F22522-1D3E-444C-BF5C-2EF00FE50274}"/>
              </a:ext>
            </a:extLst>
          </p:cNvPr>
          <p:cNvSpPr txBox="1"/>
          <p:nvPr/>
        </p:nvSpPr>
        <p:spPr>
          <a:xfrm>
            <a:off x="2465482" y="4057134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동쪽 </a:t>
            </a:r>
            <a:r>
              <a:rPr lang="en-US" altLang="ko-KR" dirty="0"/>
              <a:t>:</a:t>
            </a:r>
            <a:r>
              <a:rPr lang="ko-KR" altLang="en-US" dirty="0"/>
              <a:t> 쇼핑과 식사</a:t>
            </a:r>
            <a:r>
              <a:rPr lang="en-US" altLang="ko-KR" dirty="0"/>
              <a:t>, </a:t>
            </a:r>
            <a:r>
              <a:rPr lang="ko-KR" altLang="en-US" dirty="0"/>
              <a:t>오락의 거리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2524AA65-4CA7-463A-A49E-C88A9BB5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88" y="5709289"/>
            <a:ext cx="941033" cy="94103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DBBC608-F687-4808-B1FB-DE34877CE373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7B01BE-901E-4611-B6AC-B82FD9451D4C}"/>
              </a:ext>
            </a:extLst>
          </p:cNvPr>
          <p:cNvSpPr txBox="1"/>
          <p:nvPr/>
        </p:nvSpPr>
        <p:spPr>
          <a:xfrm>
            <a:off x="2231625" y="1440935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서부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3E2532-848D-45B6-BBDC-9311535DE9BC}"/>
              </a:ext>
            </a:extLst>
          </p:cNvPr>
          <p:cNvSpPr txBox="1"/>
          <p:nvPr/>
        </p:nvSpPr>
        <p:spPr>
          <a:xfrm>
            <a:off x="2431313" y="3137773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신주쿠 역 기준</a:t>
            </a:r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B0828C0-C321-4B63-AE51-4B91FC1F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365" y="1638923"/>
            <a:ext cx="4236226" cy="35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30578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5266152" y="614275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 </a:t>
            </a:r>
            <a:r>
              <a:rPr lang="en-US" altLang="ko-KR" dirty="0"/>
              <a:t>”Shibuya 109”</a:t>
            </a:r>
            <a:endParaRPr lang="en-US" altLang="ko-KR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520293" y="3923515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도쿄의 역동성의 상징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B1E87D-F4F7-4863-9F72-B38F57BE509B}"/>
              </a:ext>
            </a:extLst>
          </p:cNvPr>
          <p:cNvSpPr txBox="1"/>
          <p:nvPr/>
        </p:nvSpPr>
        <p:spPr>
          <a:xfrm>
            <a:off x="2476447" y="2427194"/>
            <a:ext cx="11464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시부야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AE886A-5AF8-4B3E-BD3A-5564A056740E}"/>
              </a:ext>
            </a:extLst>
          </p:cNvPr>
          <p:cNvSpPr txBox="1"/>
          <p:nvPr/>
        </p:nvSpPr>
        <p:spPr>
          <a:xfrm>
            <a:off x="9873329" y="4066046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스크램블 교차로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F22522-1D3E-444C-BF5C-2EF00FE50274}"/>
              </a:ext>
            </a:extLst>
          </p:cNvPr>
          <p:cNvSpPr txBox="1"/>
          <p:nvPr/>
        </p:nvSpPr>
        <p:spPr>
          <a:xfrm>
            <a:off x="2480505" y="4801991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일본의 패션과 아트의 유행 무대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2524AA65-4CA7-463A-A49E-C88A9BB5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88" y="5709289"/>
            <a:ext cx="941033" cy="94103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DBBC608-F687-4808-B1FB-DE34877CE373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7B01BE-901E-4611-B6AC-B82FD9451D4C}"/>
              </a:ext>
            </a:extLst>
          </p:cNvPr>
          <p:cNvSpPr txBox="1"/>
          <p:nvPr/>
        </p:nvSpPr>
        <p:spPr>
          <a:xfrm>
            <a:off x="2231625" y="1440935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서부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3E2532-848D-45B6-BBDC-9311535DE9BC}"/>
              </a:ext>
            </a:extLst>
          </p:cNvPr>
          <p:cNvSpPr txBox="1"/>
          <p:nvPr/>
        </p:nvSpPr>
        <p:spPr>
          <a:xfrm>
            <a:off x="2507522" y="3106996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스크램블 교차로</a:t>
            </a:r>
            <a:endParaRPr lang="en-US" altLang="ko-KR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3C5B48B-3E04-4859-B659-333CB69FE9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06C4967-AC0E-4F2B-BCD4-6042868E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425" y="979547"/>
            <a:ext cx="4444215" cy="297996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9E4AF24-53E9-43AA-AF5B-663736EB0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425" y="4498298"/>
            <a:ext cx="3105935" cy="208261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46B53DE-7CEC-4B2B-8E45-35E5D9799024}"/>
              </a:ext>
            </a:extLst>
          </p:cNvPr>
          <p:cNvSpPr txBox="1"/>
          <p:nvPr/>
        </p:nvSpPr>
        <p:spPr>
          <a:xfrm>
            <a:off x="2583500" y="5680467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청소년들의 패션 무대</a:t>
            </a:r>
          </a:p>
        </p:txBody>
      </p:sp>
    </p:spTree>
    <p:extLst>
      <p:ext uri="{BB962C8B-B14F-4D97-AF65-F5344CB8AC3E}">
        <p14:creationId xmlns:p14="http://schemas.microsoft.com/office/powerpoint/2010/main" val="2350285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492434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12006" y="7471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pic>
        <p:nvPicPr>
          <p:cNvPr id="17" name="그림 16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48B438C4-66BB-4978-B9C3-E00103FB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1">
            <a:off x="8692918" y="5984712"/>
            <a:ext cx="1011885" cy="1011885"/>
          </a:xfrm>
          <a:prstGeom prst="rect">
            <a:avLst/>
          </a:prstGeom>
        </p:spPr>
      </p:pic>
      <p:pic>
        <p:nvPicPr>
          <p:cNvPr id="40" name="그림 39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9E166983-2E24-4237-AB72-F8BE5703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50" y="5984714"/>
            <a:ext cx="1011885" cy="1011885"/>
          </a:xfrm>
          <a:prstGeom prst="rect">
            <a:avLst/>
          </a:prstGeom>
        </p:spPr>
      </p:pic>
      <p:pic>
        <p:nvPicPr>
          <p:cNvPr id="41" name="그림 40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E8A87CA9-B782-46BE-A089-86222438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65" y="5994986"/>
            <a:ext cx="1011885" cy="1011885"/>
          </a:xfrm>
          <a:prstGeom prst="rect">
            <a:avLst/>
          </a:prstGeom>
        </p:spPr>
      </p:pic>
      <p:pic>
        <p:nvPicPr>
          <p:cNvPr id="42" name="그림 41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A077425E-5E12-471D-A59A-C34DB5C4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15" y="5994986"/>
            <a:ext cx="1011885" cy="10118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4B5A883-B7EA-40D2-81E2-096CBBF29DFE}"/>
              </a:ext>
            </a:extLst>
          </p:cNvPr>
          <p:cNvSpPr txBox="1"/>
          <p:nvPr/>
        </p:nvSpPr>
        <p:spPr>
          <a:xfrm>
            <a:off x="2424918" y="3344407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도쿄 만에 위치한 초현대적인 지역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2D96D5-790F-4C63-B653-5B01A826F263}"/>
              </a:ext>
            </a:extLst>
          </p:cNvPr>
          <p:cNvSpPr txBox="1"/>
          <p:nvPr/>
        </p:nvSpPr>
        <p:spPr>
          <a:xfrm>
            <a:off x="2333407" y="4290298"/>
            <a:ext cx="3180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 </a:t>
            </a:r>
            <a:r>
              <a:rPr lang="ko-KR" altLang="en-US" sz="2000" dirty="0"/>
              <a:t>에도시대</a:t>
            </a:r>
            <a:r>
              <a:rPr lang="en-US" altLang="ko-KR" sz="2000" dirty="0"/>
              <a:t>(1603-1867)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r>
              <a:rPr lang="ko-KR" altLang="en-US" sz="2000" dirty="0"/>
              <a:t> 해상공격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도쿄보호목적</a:t>
            </a:r>
            <a:endParaRPr lang="en-US" altLang="ko-KR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FEAE2B-DC0A-41CE-AA97-B529311741C7}"/>
              </a:ext>
            </a:extLst>
          </p:cNvPr>
          <p:cNvSpPr txBox="1"/>
          <p:nvPr/>
        </p:nvSpPr>
        <p:spPr>
          <a:xfrm>
            <a:off x="2424918" y="5480853"/>
            <a:ext cx="7135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현재는 바다를 이용한 가족단위의 엔터테인먼트 활동이 활발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1874D-4E19-409E-B5C9-2149FCB97751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C666A6-DF09-4C71-B5A1-9A9E3B1F033C}"/>
              </a:ext>
            </a:extLst>
          </p:cNvPr>
          <p:cNvSpPr txBox="1"/>
          <p:nvPr/>
        </p:nvSpPr>
        <p:spPr>
          <a:xfrm>
            <a:off x="2231625" y="1440935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남부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E68154-695C-4346-8AF2-8BF2B9DE266F}"/>
              </a:ext>
            </a:extLst>
          </p:cNvPr>
          <p:cNvSpPr txBox="1"/>
          <p:nvPr/>
        </p:nvSpPr>
        <p:spPr>
          <a:xfrm>
            <a:off x="2476447" y="2427194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err="1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오다이바</a:t>
            </a:r>
            <a:endParaRPr lang="ko-KR" altLang="en-US" sz="25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F31741-5862-4BA1-8AB8-8658C6664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49" y="1855402"/>
            <a:ext cx="4054010" cy="27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492434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12006" y="7471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pic>
        <p:nvPicPr>
          <p:cNvPr id="17" name="그림 16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48B438C4-66BB-4978-B9C3-E00103FB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1">
            <a:off x="8692918" y="5984712"/>
            <a:ext cx="1011885" cy="1011885"/>
          </a:xfrm>
          <a:prstGeom prst="rect">
            <a:avLst/>
          </a:prstGeom>
        </p:spPr>
      </p:pic>
      <p:pic>
        <p:nvPicPr>
          <p:cNvPr id="40" name="그림 39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9E166983-2E24-4237-AB72-F8BE5703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50" y="5984714"/>
            <a:ext cx="1011885" cy="1011885"/>
          </a:xfrm>
          <a:prstGeom prst="rect">
            <a:avLst/>
          </a:prstGeom>
        </p:spPr>
      </p:pic>
      <p:pic>
        <p:nvPicPr>
          <p:cNvPr id="41" name="그림 40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E8A87CA9-B782-46BE-A089-86222438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65" y="5994986"/>
            <a:ext cx="1011885" cy="1011885"/>
          </a:xfrm>
          <a:prstGeom prst="rect">
            <a:avLst/>
          </a:prstGeom>
        </p:spPr>
      </p:pic>
      <p:pic>
        <p:nvPicPr>
          <p:cNvPr id="42" name="그림 41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A077425E-5E12-471D-A59A-C34DB5C4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15" y="5994986"/>
            <a:ext cx="1011885" cy="10118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4B5A883-B7EA-40D2-81E2-096CBBF29DFE}"/>
              </a:ext>
            </a:extLst>
          </p:cNvPr>
          <p:cNvSpPr txBox="1"/>
          <p:nvPr/>
        </p:nvSpPr>
        <p:spPr>
          <a:xfrm>
            <a:off x="2424918" y="3344407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도쿄를 대표하는 밤의 거리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2D96D5-790F-4C63-B653-5B01A826F263}"/>
              </a:ext>
            </a:extLst>
          </p:cNvPr>
          <p:cNvSpPr txBox="1"/>
          <p:nvPr/>
        </p:nvSpPr>
        <p:spPr>
          <a:xfrm>
            <a:off x="2565678" y="4825337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-</a:t>
            </a:r>
            <a:r>
              <a:rPr lang="ko-KR" altLang="en-US" sz="2000" dirty="0" err="1"/>
              <a:t>롯폰기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힐즈</a:t>
            </a:r>
            <a:endParaRPr lang="en-US" altLang="ko-KR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1874D-4E19-409E-B5C9-2149FCB97751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C666A6-DF09-4C71-B5A1-9A9E3B1F033C}"/>
              </a:ext>
            </a:extLst>
          </p:cNvPr>
          <p:cNvSpPr txBox="1"/>
          <p:nvPr/>
        </p:nvSpPr>
        <p:spPr>
          <a:xfrm>
            <a:off x="2231625" y="1440935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남부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E68154-695C-4346-8AF2-8BF2B9DE266F}"/>
              </a:ext>
            </a:extLst>
          </p:cNvPr>
          <p:cNvSpPr txBox="1"/>
          <p:nvPr/>
        </p:nvSpPr>
        <p:spPr>
          <a:xfrm>
            <a:off x="2476447" y="2427194"/>
            <a:ext cx="11464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err="1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롯폰기</a:t>
            </a:r>
            <a:endParaRPr lang="ko-KR" altLang="en-US" sz="25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8A2603-0107-4DF7-90FD-776F7264F5E4}"/>
              </a:ext>
            </a:extLst>
          </p:cNvPr>
          <p:cNvSpPr txBox="1"/>
          <p:nvPr/>
        </p:nvSpPr>
        <p:spPr>
          <a:xfrm>
            <a:off x="2538860" y="5386101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-</a:t>
            </a:r>
            <a:r>
              <a:rPr lang="ko-KR" altLang="en-US" sz="2000" dirty="0"/>
              <a:t>도쿄 </a:t>
            </a:r>
            <a:r>
              <a:rPr lang="ko-KR" altLang="en-US" sz="2000" dirty="0" err="1"/>
              <a:t>미드타운</a:t>
            </a:r>
            <a:endParaRPr lang="en-US" altLang="ko-KR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C77B0-0EA1-4DB6-8734-60EFAE45BA97}"/>
              </a:ext>
            </a:extLst>
          </p:cNvPr>
          <p:cNvSpPr txBox="1"/>
          <p:nvPr/>
        </p:nvSpPr>
        <p:spPr>
          <a:xfrm>
            <a:off x="2524760" y="4116077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두 개의 타워</a:t>
            </a:r>
            <a:endParaRPr lang="en-US" altLang="ko-KR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264C807-4FF4-4990-A757-4B0C1B2C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362" y="1710843"/>
            <a:ext cx="2424345" cy="366723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80EBE9B-D5B8-4041-A2C1-D8B87D4DC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098" y="1707343"/>
            <a:ext cx="2191511" cy="36672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24D1E15-2EFC-4C15-9E06-27C74E7131F8}"/>
              </a:ext>
            </a:extLst>
          </p:cNvPr>
          <p:cNvSpPr txBox="1"/>
          <p:nvPr/>
        </p:nvSpPr>
        <p:spPr>
          <a:xfrm>
            <a:off x="7070491" y="5477802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/>
              <a:t>롯폰기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힐즈</a:t>
            </a:r>
            <a:endParaRPr lang="en-US" altLang="ko-KR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C7FD68-858E-48B7-AE2C-1AFAF0D3C787}"/>
              </a:ext>
            </a:extLst>
          </p:cNvPr>
          <p:cNvSpPr txBox="1"/>
          <p:nvPr/>
        </p:nvSpPr>
        <p:spPr>
          <a:xfrm>
            <a:off x="9734833" y="5497289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도쿄 </a:t>
            </a:r>
            <a:r>
              <a:rPr lang="ko-KR" altLang="en-US" sz="1600" dirty="0" err="1"/>
              <a:t>미드타운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76767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492434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12006" y="7471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pic>
        <p:nvPicPr>
          <p:cNvPr id="17" name="그림 16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48B438C4-66BB-4978-B9C3-E00103FB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1">
            <a:off x="8692918" y="5984712"/>
            <a:ext cx="1011885" cy="1011885"/>
          </a:xfrm>
          <a:prstGeom prst="rect">
            <a:avLst/>
          </a:prstGeom>
        </p:spPr>
      </p:pic>
      <p:pic>
        <p:nvPicPr>
          <p:cNvPr id="40" name="그림 39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9E166983-2E24-4237-AB72-F8BE5703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50" y="5984714"/>
            <a:ext cx="1011885" cy="1011885"/>
          </a:xfrm>
          <a:prstGeom prst="rect">
            <a:avLst/>
          </a:prstGeom>
        </p:spPr>
      </p:pic>
      <p:pic>
        <p:nvPicPr>
          <p:cNvPr id="41" name="그림 40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E8A87CA9-B782-46BE-A089-86222438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65" y="5994986"/>
            <a:ext cx="1011885" cy="1011885"/>
          </a:xfrm>
          <a:prstGeom prst="rect">
            <a:avLst/>
          </a:prstGeom>
        </p:spPr>
      </p:pic>
      <p:pic>
        <p:nvPicPr>
          <p:cNvPr id="42" name="그림 41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A077425E-5E12-471D-A59A-C34DB5C4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15" y="5994986"/>
            <a:ext cx="1011885" cy="10118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4B5A883-B7EA-40D2-81E2-096CBBF29DFE}"/>
              </a:ext>
            </a:extLst>
          </p:cNvPr>
          <p:cNvSpPr txBox="1"/>
          <p:nvPr/>
        </p:nvSpPr>
        <p:spPr>
          <a:xfrm>
            <a:off x="2424918" y="3344407"/>
            <a:ext cx="4799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비행기 애호가 </a:t>
            </a:r>
            <a:r>
              <a:rPr lang="en-US" altLang="ko-KR" sz="2000" dirty="0"/>
              <a:t>-</a:t>
            </a:r>
            <a:r>
              <a:rPr lang="ko-KR" altLang="en-US" sz="2000" dirty="0"/>
              <a:t> 전망대와 </a:t>
            </a:r>
            <a:r>
              <a:rPr lang="en-US" altLang="ko-KR" sz="2000" dirty="0"/>
              <a:t>JAL </a:t>
            </a:r>
            <a:r>
              <a:rPr lang="ko-KR" altLang="en-US" sz="2000" dirty="0"/>
              <a:t>공장 견학</a:t>
            </a:r>
            <a:endParaRPr lang="ko-KR" altLang="en-US" sz="2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2D96D5-790F-4C63-B653-5B01A826F263}"/>
              </a:ext>
            </a:extLst>
          </p:cNvPr>
          <p:cNvSpPr txBox="1"/>
          <p:nvPr/>
        </p:nvSpPr>
        <p:spPr>
          <a:xfrm>
            <a:off x="2565678" y="5217010"/>
            <a:ext cx="434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공항 안의 </a:t>
            </a:r>
            <a:r>
              <a:rPr lang="ko-KR" altLang="en-US" sz="2000" dirty="0" err="1"/>
              <a:t>컴팩트</a:t>
            </a:r>
            <a:r>
              <a:rPr lang="ko-KR" altLang="en-US" sz="2000" dirty="0"/>
              <a:t> 호텔 ‘퍼스트 캐빈’</a:t>
            </a:r>
            <a:endParaRPr lang="en-US" altLang="ko-KR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1874D-4E19-409E-B5C9-2149FCB97751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C666A6-DF09-4C71-B5A1-9A9E3B1F033C}"/>
              </a:ext>
            </a:extLst>
          </p:cNvPr>
          <p:cNvSpPr txBox="1"/>
          <p:nvPr/>
        </p:nvSpPr>
        <p:spPr>
          <a:xfrm>
            <a:off x="2231625" y="1440935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남부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E68154-695C-4346-8AF2-8BF2B9DE266F}"/>
              </a:ext>
            </a:extLst>
          </p:cNvPr>
          <p:cNvSpPr txBox="1"/>
          <p:nvPr/>
        </p:nvSpPr>
        <p:spPr>
          <a:xfrm>
            <a:off x="2476447" y="2427194"/>
            <a:ext cx="25410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err="1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하네다</a:t>
            </a:r>
            <a:r>
              <a:rPr lang="ko-KR" altLang="en-US" sz="25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공항주변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C77B0-0EA1-4DB6-8734-60EFAE45BA97}"/>
              </a:ext>
            </a:extLst>
          </p:cNvPr>
          <p:cNvSpPr txBox="1"/>
          <p:nvPr/>
        </p:nvSpPr>
        <p:spPr>
          <a:xfrm>
            <a:off x="2524760" y="4252180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‘</a:t>
            </a:r>
            <a:r>
              <a:rPr lang="ko-KR" altLang="en-US" sz="2000" dirty="0" err="1"/>
              <a:t>조난지마</a:t>
            </a:r>
            <a:r>
              <a:rPr lang="ko-KR" altLang="en-US" sz="2000" dirty="0"/>
              <a:t> 해변공원</a:t>
            </a:r>
            <a:r>
              <a:rPr lang="ko-KR" altLang="en-US" dirty="0"/>
              <a:t>’</a:t>
            </a:r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2B5F8AC-FEE1-45A6-9337-52A6C441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84" y="3817394"/>
            <a:ext cx="3509170" cy="21431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C46397A-FE6C-4C08-9341-F02F443EF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383" y="759036"/>
            <a:ext cx="3827463" cy="257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0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29460" y="1307880"/>
            <a:ext cx="8107680" cy="4043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43370-01D5-4219-B8BC-38E4FDBD5B53}"/>
              </a:ext>
            </a:extLst>
          </p:cNvPr>
          <p:cNvSpPr txBox="1"/>
          <p:nvPr/>
        </p:nvSpPr>
        <p:spPr>
          <a:xfrm>
            <a:off x="1300480" y="4272280"/>
            <a:ext cx="408316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FFD20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2020</a:t>
            </a:r>
            <a:endParaRPr lang="ko-KR" altLang="en-US" sz="13800" dirty="0">
              <a:solidFill>
                <a:srgbClr val="FFD200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ADA4EA1-1CFF-4641-8FFB-5FCF3CD0DAEA}"/>
              </a:ext>
            </a:extLst>
          </p:cNvPr>
          <p:cNvSpPr/>
          <p:nvPr/>
        </p:nvSpPr>
        <p:spPr>
          <a:xfrm>
            <a:off x="99314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A944A39-5473-4663-9F0B-2BD8F2C94273}"/>
              </a:ext>
            </a:extLst>
          </p:cNvPr>
          <p:cNvSpPr/>
          <p:nvPr/>
        </p:nvSpPr>
        <p:spPr>
          <a:xfrm>
            <a:off x="99314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C3A0FBE-AD47-484F-B218-12C7FA730E7E}"/>
              </a:ext>
            </a:extLst>
          </p:cNvPr>
          <p:cNvSpPr/>
          <p:nvPr/>
        </p:nvSpPr>
        <p:spPr>
          <a:xfrm>
            <a:off x="99314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3912343" y="2038995"/>
            <a:ext cx="451117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Q&amp;A</a:t>
            </a:r>
            <a:endParaRPr lang="ko-KR" altLang="en-US" sz="15000" dirty="0">
              <a:solidFill>
                <a:schemeClr val="bg1">
                  <a:lumMod val="7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628808-99B2-49C5-A42E-CB1369FE9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93" y="4079361"/>
            <a:ext cx="1399365" cy="11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87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>
            <a:extLst>
              <a:ext uri="{FF2B5EF4-FFF2-40B4-BE49-F238E27FC236}">
                <a16:creationId xmlns:a16="http://schemas.microsoft.com/office/drawing/2014/main" id="{8C3D9582-B7B3-4D72-B883-33CAF609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b="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8D292A8-D7C7-41AE-87BE-03D7D1900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9" y="1052331"/>
            <a:ext cx="2825188" cy="282518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E7EA5D8D-AA49-461F-B0EB-0E0794320A01}"/>
              </a:ext>
            </a:extLst>
          </p:cNvPr>
          <p:cNvSpPr/>
          <p:nvPr/>
        </p:nvSpPr>
        <p:spPr>
          <a:xfrm>
            <a:off x="4153155" y="5344004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감사합니다</a:t>
            </a:r>
            <a:endParaRPr lang="en-US" altLang="ko-K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084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1371600"/>
            <a:ext cx="8107680" cy="4043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pic>
        <p:nvPicPr>
          <p:cNvPr id="17" name="그림 16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48B438C4-66BB-4978-B9C3-E00103FB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80" y="3850640"/>
            <a:ext cx="2286000" cy="228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743370-01D5-4219-B8BC-38E4FDBD5B53}"/>
              </a:ext>
            </a:extLst>
          </p:cNvPr>
          <p:cNvSpPr txBox="1"/>
          <p:nvPr/>
        </p:nvSpPr>
        <p:spPr>
          <a:xfrm>
            <a:off x="1300480" y="4272280"/>
            <a:ext cx="408316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FFD20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2020</a:t>
            </a:r>
            <a:endParaRPr lang="ko-KR" altLang="en-US" sz="13800" dirty="0">
              <a:solidFill>
                <a:srgbClr val="FFD200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ADA4EA1-1CFF-4641-8FFB-5FCF3CD0DAEA}"/>
              </a:ext>
            </a:extLst>
          </p:cNvPr>
          <p:cNvSpPr/>
          <p:nvPr/>
        </p:nvSpPr>
        <p:spPr>
          <a:xfrm>
            <a:off x="99314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A944A39-5473-4663-9F0B-2BD8F2C94273}"/>
              </a:ext>
            </a:extLst>
          </p:cNvPr>
          <p:cNvSpPr/>
          <p:nvPr/>
        </p:nvSpPr>
        <p:spPr>
          <a:xfrm>
            <a:off x="99314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C3A0FBE-AD47-484F-B218-12C7FA730E7E}"/>
              </a:ext>
            </a:extLst>
          </p:cNvPr>
          <p:cNvSpPr/>
          <p:nvPr/>
        </p:nvSpPr>
        <p:spPr>
          <a:xfrm>
            <a:off x="99314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3786045" y="3013501"/>
            <a:ext cx="4709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D96D8A-27EB-4CE2-AE98-0E3EADF15589}"/>
              </a:ext>
            </a:extLst>
          </p:cNvPr>
          <p:cNvSpPr txBox="1"/>
          <p:nvPr/>
        </p:nvSpPr>
        <p:spPr>
          <a:xfrm>
            <a:off x="5096931" y="3965693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도쿄를 중심으로 </a:t>
            </a:r>
          </a:p>
        </p:txBody>
      </p:sp>
    </p:spTree>
    <p:extLst>
      <p:ext uri="{BB962C8B-B14F-4D97-AF65-F5344CB8AC3E}">
        <p14:creationId xmlns:p14="http://schemas.microsoft.com/office/powerpoint/2010/main" val="3783364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18160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pic>
        <p:nvPicPr>
          <p:cNvPr id="17" name="그림 16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48B438C4-66BB-4978-B9C3-E00103FB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0" y="4856480"/>
            <a:ext cx="2286000" cy="228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485527" y="1645603"/>
            <a:ext cx="2669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관광자원이란</a:t>
            </a:r>
            <a:r>
              <a:rPr lang="en-US" altLang="ko-KR" sz="30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?</a:t>
            </a:r>
            <a:endParaRPr lang="ko-KR" altLang="en-US" sz="3000" dirty="0"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관광자원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 02</a:t>
            </a:r>
            <a:endParaRPr lang="ko-KR" altLang="en-US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 03</a:t>
            </a:r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 04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DC699-EFC4-4913-9D30-36E791B30FD0}"/>
              </a:ext>
            </a:extLst>
          </p:cNvPr>
          <p:cNvSpPr txBox="1"/>
          <p:nvPr/>
        </p:nvSpPr>
        <p:spPr>
          <a:xfrm>
            <a:off x="2721045" y="2538730"/>
            <a:ext cx="612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사전적인 의미</a:t>
            </a:r>
            <a:endParaRPr lang="en-US" altLang="ko-KR" b="1" dirty="0"/>
          </a:p>
          <a:p>
            <a:r>
              <a:rPr lang="en-US" altLang="ko-KR" b="1" dirty="0"/>
              <a:t>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/>
              <a:t>관광객을 끌어 모을 수 있는 관광 대상물</a:t>
            </a:r>
            <a:endParaRPr lang="en-US" altLang="ko-KR" dirty="0"/>
          </a:p>
          <a:p>
            <a:r>
              <a:rPr lang="ko-KR" altLang="en-US" dirty="0"/>
              <a:t>   자연이나 고적</a:t>
            </a:r>
            <a:r>
              <a:rPr lang="en-US" altLang="ko-KR" dirty="0"/>
              <a:t>, </a:t>
            </a:r>
            <a:r>
              <a:rPr lang="ko-KR" altLang="en-US" dirty="0"/>
              <a:t>문화 시설 따위를 이름</a:t>
            </a:r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E7FC9-FE2B-4397-9123-B060D5A6B18D}"/>
              </a:ext>
            </a:extLst>
          </p:cNvPr>
          <p:cNvSpPr txBox="1"/>
          <p:nvPr/>
        </p:nvSpPr>
        <p:spPr>
          <a:xfrm>
            <a:off x="2930153" y="4026006"/>
            <a:ext cx="598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이러한 관광자원은 지역마다 다름</a:t>
            </a:r>
            <a:endParaRPr lang="en-US" altLang="ko-KR" b="1" dirty="0"/>
          </a:p>
          <a:p>
            <a:r>
              <a:rPr lang="en-US" altLang="ko-KR" dirty="0"/>
              <a:t>Why? </a:t>
            </a:r>
            <a:r>
              <a:rPr lang="ko-KR" altLang="en-US" dirty="0"/>
              <a:t>각 지역마다 환경이 다르고</a:t>
            </a:r>
            <a:endParaRPr lang="en-US" altLang="ko-KR" dirty="0"/>
          </a:p>
          <a:p>
            <a:r>
              <a:rPr lang="ko-KR" altLang="en-US" dirty="0"/>
              <a:t>사람들이 살아가는 방식이 다르기 때문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37625E-D31A-45C0-B13A-3131B90F4388}"/>
              </a:ext>
            </a:extLst>
          </p:cNvPr>
          <p:cNvSpPr txBox="1"/>
          <p:nvPr/>
        </p:nvSpPr>
        <p:spPr>
          <a:xfrm>
            <a:off x="2930153" y="5125058"/>
            <a:ext cx="58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일본의 각 지역 </a:t>
            </a:r>
            <a:r>
              <a:rPr lang="en-US" altLang="ko-KR" dirty="0"/>
              <a:t>: </a:t>
            </a:r>
            <a:r>
              <a:rPr lang="ko-KR" altLang="en-US" dirty="0"/>
              <a:t>도쿄 오사카 후쿠오카 훗카이도 등등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67EFDB-1275-4AD6-966B-C96AFECD86AB}"/>
              </a:ext>
            </a:extLst>
          </p:cNvPr>
          <p:cNvSpPr txBox="1"/>
          <p:nvPr/>
        </p:nvSpPr>
        <p:spPr>
          <a:xfrm>
            <a:off x="2930153" y="5827884"/>
            <a:ext cx="58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이번 시간에는 </a:t>
            </a:r>
            <a:r>
              <a:rPr lang="ko-KR" altLang="en-US" b="1" dirty="0"/>
              <a:t>도쿄를 중심으로 </a:t>
            </a:r>
            <a:r>
              <a:rPr lang="ko-KR" altLang="en-US" dirty="0"/>
              <a:t>관광자원을 파악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DB5AE0-16D0-42AC-B6F8-26ADBC26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132" y="2199601"/>
            <a:ext cx="3174681" cy="22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6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18160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pic>
        <p:nvPicPr>
          <p:cNvPr id="17" name="그림 16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48B438C4-66BB-4978-B9C3-E00103FB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0" y="4856480"/>
            <a:ext cx="2286000" cy="2286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관광자원</a:t>
            </a:r>
            <a:r>
              <a:rPr lang="en-US" altLang="ko-KR" dirty="0"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?</a:t>
            </a:r>
            <a:endParaRPr lang="ko-KR" altLang="en-US" dirty="0">
              <a:solidFill>
                <a:srgbClr val="54B664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도심부</a:t>
            </a:r>
            <a:r>
              <a:rPr lang="ko-KR" altLang="en-US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CB011-7D52-40B9-9C40-0CFD83CE9ACB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F92EA0-3AE9-4FFF-A82B-BA0EA1864F59}"/>
              </a:ext>
            </a:extLst>
          </p:cNvPr>
          <p:cNvSpPr txBox="1"/>
          <p:nvPr/>
        </p:nvSpPr>
        <p:spPr>
          <a:xfrm>
            <a:off x="2485527" y="1645603"/>
            <a:ext cx="43011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도쿄의 지역별 관광자원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D3613-2CA8-4604-AD79-3AC15AA43115}"/>
              </a:ext>
            </a:extLst>
          </p:cNvPr>
          <p:cNvSpPr txBox="1"/>
          <p:nvPr/>
        </p:nvSpPr>
        <p:spPr>
          <a:xfrm>
            <a:off x="2627442" y="2542491"/>
            <a:ext cx="612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도쿄의 지역</a:t>
            </a:r>
            <a:endParaRPr lang="en-US" altLang="ko-KR" b="1" dirty="0"/>
          </a:p>
          <a:p>
            <a:r>
              <a:rPr lang="ko-KR" altLang="en-US" dirty="0"/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5A2DB6-F010-4689-9AE2-51AC4B8F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227" y="1752414"/>
            <a:ext cx="3305541" cy="28728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0101B87-6F10-4B53-826B-EA6879A582AE}"/>
              </a:ext>
            </a:extLst>
          </p:cNvPr>
          <p:cNvSpPr txBox="1"/>
          <p:nvPr/>
        </p:nvSpPr>
        <p:spPr>
          <a:xfrm>
            <a:off x="4270809" y="3365720"/>
            <a:ext cx="163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도쿄 북부</a:t>
            </a:r>
            <a:r>
              <a:rPr lang="ko-KR" alt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1C4FAE-8FA2-48D4-93DB-28EE178CBA14}"/>
              </a:ext>
            </a:extLst>
          </p:cNvPr>
          <p:cNvSpPr txBox="1"/>
          <p:nvPr/>
        </p:nvSpPr>
        <p:spPr>
          <a:xfrm>
            <a:off x="4251727" y="5379298"/>
            <a:ext cx="163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도쿄 남부</a:t>
            </a:r>
            <a:r>
              <a:rPr lang="ko-KR" altLang="en-US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F4C3AA-15AA-462E-98C4-F5748CFDE949}"/>
              </a:ext>
            </a:extLst>
          </p:cNvPr>
          <p:cNvSpPr txBox="1"/>
          <p:nvPr/>
        </p:nvSpPr>
        <p:spPr>
          <a:xfrm>
            <a:off x="2378099" y="4280936"/>
            <a:ext cx="163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도쿄 서부</a:t>
            </a:r>
            <a:r>
              <a:rPr lang="ko-KR" altLang="en-US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FDFEA-F4F6-4291-827C-1457CE58A76F}"/>
              </a:ext>
            </a:extLst>
          </p:cNvPr>
          <p:cNvSpPr txBox="1"/>
          <p:nvPr/>
        </p:nvSpPr>
        <p:spPr>
          <a:xfrm>
            <a:off x="6135048" y="4280936"/>
            <a:ext cx="163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도쿄 동부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1F7D2E-C184-47CB-A7D2-26F5D80A5281}"/>
              </a:ext>
            </a:extLst>
          </p:cNvPr>
          <p:cNvSpPr txBox="1"/>
          <p:nvPr/>
        </p:nvSpPr>
        <p:spPr>
          <a:xfrm>
            <a:off x="4162132" y="4280936"/>
            <a:ext cx="163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도쿄 </a:t>
            </a:r>
            <a:r>
              <a:rPr lang="ko-KR" altLang="en-US" b="1" dirty="0" err="1"/>
              <a:t>도심부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888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18160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231625" y="1440935"/>
            <a:ext cx="224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</a:t>
            </a:r>
            <a:r>
              <a:rPr lang="ko-KR" altLang="en-US" sz="3000" dirty="0" err="1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도심부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384322" y="2837195"/>
            <a:ext cx="5525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000" dirty="0"/>
              <a:t>에도시대</a:t>
            </a:r>
            <a:r>
              <a:rPr lang="en-US" altLang="ko-KR" sz="2000" dirty="0"/>
              <a:t>(1603-1867)</a:t>
            </a:r>
            <a:r>
              <a:rPr lang="ko-KR" altLang="en-US" sz="2000" dirty="0"/>
              <a:t>에 은화 </a:t>
            </a:r>
            <a:r>
              <a:rPr lang="ko-KR" altLang="en-US" sz="2000" dirty="0" err="1"/>
              <a:t>주조소</a:t>
            </a:r>
            <a:r>
              <a:rPr lang="ko-KR" altLang="en-US" sz="2000" dirty="0"/>
              <a:t> 터에 조성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C6BEA2-3FCD-4F28-B298-F1639B210774}"/>
              </a:ext>
            </a:extLst>
          </p:cNvPr>
          <p:cNvSpPr txBox="1"/>
          <p:nvPr/>
        </p:nvSpPr>
        <p:spPr>
          <a:xfrm>
            <a:off x="6411843" y="6117921"/>
            <a:ext cx="552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dirty="0"/>
              <a:t>메인 스트리트인 </a:t>
            </a:r>
            <a:r>
              <a:rPr lang="ko-KR" altLang="en-US" sz="1600" dirty="0" err="1"/>
              <a:t>긴자</a:t>
            </a:r>
            <a:r>
              <a:rPr lang="ko-KR" altLang="en-US" sz="1600" dirty="0"/>
              <a:t> 거리에는 전통 백화점이 즐비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7CF56B0-2C8F-40BF-805A-0E75F23C2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41" y="5698641"/>
            <a:ext cx="1177115" cy="11771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E98C5C-A9FF-4061-9518-0E79B1027D31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B2D846-2C9C-494D-A711-C844C5C47EA7}"/>
              </a:ext>
            </a:extLst>
          </p:cNvPr>
          <p:cNvSpPr txBox="1"/>
          <p:nvPr/>
        </p:nvSpPr>
        <p:spPr>
          <a:xfrm>
            <a:off x="2384322" y="2173437"/>
            <a:ext cx="16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긴자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B4025A-7EEE-4000-A057-3C5985F59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276" y="3528280"/>
            <a:ext cx="4129280" cy="24226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048D306-A38B-4E65-A56E-C6D1D01B21DB}"/>
              </a:ext>
            </a:extLst>
          </p:cNvPr>
          <p:cNvSpPr txBox="1"/>
          <p:nvPr/>
        </p:nvSpPr>
        <p:spPr>
          <a:xfrm>
            <a:off x="2384322" y="3814507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000" b="1" dirty="0" err="1"/>
              <a:t>긴자</a:t>
            </a:r>
            <a:r>
              <a:rPr lang="ko-KR" altLang="en-US" sz="2000" b="1" dirty="0"/>
              <a:t> 거리 산책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D25529-F434-4697-9ADC-40F0DB1DBF36}"/>
              </a:ext>
            </a:extLst>
          </p:cNvPr>
          <p:cNvSpPr txBox="1"/>
          <p:nvPr/>
        </p:nvSpPr>
        <p:spPr>
          <a:xfrm>
            <a:off x="2384322" y="4570598"/>
            <a:ext cx="46313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900" dirty="0"/>
              <a:t>평일 차량 진입多</a:t>
            </a:r>
            <a:endParaRPr lang="en-US" altLang="ko-KR" sz="1900" dirty="0"/>
          </a:p>
          <a:p>
            <a:pPr fontAlgn="base"/>
            <a:r>
              <a:rPr lang="en-US" altLang="ko-KR" sz="1900" dirty="0"/>
              <a:t>But </a:t>
            </a:r>
            <a:r>
              <a:rPr lang="ko-KR" altLang="en-US" sz="1900" dirty="0"/>
              <a:t>주말과 공휴일에는 차량 진입을 금지</a:t>
            </a:r>
            <a:endParaRPr lang="en-US" altLang="ko-KR" sz="1900" dirty="0"/>
          </a:p>
          <a:p>
            <a:pPr fontAlgn="base"/>
            <a:r>
              <a:rPr lang="ko-KR" altLang="en-US" sz="1900" dirty="0"/>
              <a:t> </a:t>
            </a:r>
            <a:r>
              <a:rPr lang="en-US" altLang="ko-KR" sz="1900" dirty="0">
                <a:sym typeface="Wingdings" panose="05000000000000000000" pitchFamily="2" charset="2"/>
              </a:rPr>
              <a:t></a:t>
            </a:r>
            <a:r>
              <a:rPr lang="ko-KR" altLang="en-US" sz="1900" dirty="0"/>
              <a:t> 보행자 천국</a:t>
            </a:r>
          </a:p>
        </p:txBody>
      </p:sp>
    </p:spTree>
    <p:extLst>
      <p:ext uri="{BB962C8B-B14F-4D97-AF65-F5344CB8AC3E}">
        <p14:creationId xmlns:p14="http://schemas.microsoft.com/office/powerpoint/2010/main" val="332093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18160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231625" y="1440935"/>
            <a:ext cx="224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</a:t>
            </a:r>
            <a:r>
              <a:rPr lang="ko-KR" altLang="en-US" sz="3000" dirty="0" err="1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도심부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231625" y="3083063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000" dirty="0"/>
              <a:t> 각종 전기제품과 </a:t>
            </a:r>
            <a:r>
              <a:rPr lang="en-US" altLang="ko-KR" sz="2000" dirty="0"/>
              <a:t>IT </a:t>
            </a:r>
            <a:r>
              <a:rPr lang="ko-KR" altLang="en-US" sz="2000" dirty="0"/>
              <a:t>제품을 판매</a:t>
            </a:r>
            <a:endParaRPr lang="en-US" altLang="ko-KR" sz="2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C6BEA2-3FCD-4F28-B298-F1639B210774}"/>
              </a:ext>
            </a:extLst>
          </p:cNvPr>
          <p:cNvSpPr txBox="1"/>
          <p:nvPr/>
        </p:nvSpPr>
        <p:spPr>
          <a:xfrm>
            <a:off x="2231625" y="3914478"/>
            <a:ext cx="552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 일본 테크놀로지의 </a:t>
            </a:r>
            <a:r>
              <a:rPr lang="ko-KR" altLang="en-US" sz="2000" dirty="0" err="1"/>
              <a:t>집결지</a:t>
            </a:r>
            <a:endParaRPr lang="ko-KR" altLang="en-US" sz="2000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7CF56B0-2C8F-40BF-805A-0E75F23C2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41" y="5698641"/>
            <a:ext cx="1177115" cy="11771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E98C5C-A9FF-4061-9518-0E79B1027D31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B2D846-2C9C-494D-A711-C844C5C47EA7}"/>
              </a:ext>
            </a:extLst>
          </p:cNvPr>
          <p:cNvSpPr txBox="1"/>
          <p:nvPr/>
        </p:nvSpPr>
        <p:spPr>
          <a:xfrm>
            <a:off x="2384322" y="2173437"/>
            <a:ext cx="181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아키하바라</a:t>
            </a:r>
            <a:endParaRPr lang="ko-KR" alt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48D306-A38B-4E65-A56E-C6D1D01B21DB}"/>
              </a:ext>
            </a:extLst>
          </p:cNvPr>
          <p:cNvSpPr txBox="1"/>
          <p:nvPr/>
        </p:nvSpPr>
        <p:spPr>
          <a:xfrm>
            <a:off x="2384322" y="4832748"/>
            <a:ext cx="506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팝 아이돌과 코스플레이어 등</a:t>
            </a:r>
            <a:endParaRPr lang="en-US" altLang="ko-KR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D25529-F434-4697-9ADC-40F0DB1DBF36}"/>
              </a:ext>
            </a:extLst>
          </p:cNvPr>
          <p:cNvSpPr txBox="1"/>
          <p:nvPr/>
        </p:nvSpPr>
        <p:spPr>
          <a:xfrm>
            <a:off x="7757782" y="5655172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000" dirty="0" err="1"/>
              <a:t>오타쿠의</a:t>
            </a:r>
            <a:r>
              <a:rPr lang="ko-KR" altLang="en-US" sz="2000" dirty="0"/>
              <a:t> 문화 거점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900076-54EE-4C03-9D02-8B2750D5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905" y="2173437"/>
            <a:ext cx="4695624" cy="31537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5FF2E96-AA52-486F-B8AD-DFCEB1AA2D34}"/>
              </a:ext>
            </a:extLst>
          </p:cNvPr>
          <p:cNvSpPr txBox="1"/>
          <p:nvPr/>
        </p:nvSpPr>
        <p:spPr>
          <a:xfrm>
            <a:off x="2384322" y="5845374"/>
            <a:ext cx="506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일본 </a:t>
            </a:r>
            <a:r>
              <a:rPr lang="ko-KR" altLang="en-US" sz="2000" dirty="0" err="1"/>
              <a:t>서브컬처의</a:t>
            </a:r>
            <a:r>
              <a:rPr lang="ko-KR" altLang="en-US" sz="2000" dirty="0"/>
              <a:t> 성지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5972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18160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231625" y="1440935"/>
            <a:ext cx="224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</a:t>
            </a:r>
            <a:r>
              <a:rPr lang="ko-KR" altLang="en-US" sz="3000" dirty="0" err="1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도심부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231625" y="3083063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000" dirty="0"/>
              <a:t> 각종 전기제품과 </a:t>
            </a:r>
            <a:r>
              <a:rPr lang="en-US" altLang="ko-KR" sz="2000" dirty="0"/>
              <a:t>IT </a:t>
            </a:r>
            <a:r>
              <a:rPr lang="ko-KR" altLang="en-US" sz="2000" dirty="0"/>
              <a:t>제품을 판매</a:t>
            </a:r>
            <a:endParaRPr lang="en-US" altLang="ko-KR" sz="2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C6BEA2-3FCD-4F28-B298-F1639B210774}"/>
              </a:ext>
            </a:extLst>
          </p:cNvPr>
          <p:cNvSpPr txBox="1"/>
          <p:nvPr/>
        </p:nvSpPr>
        <p:spPr>
          <a:xfrm>
            <a:off x="2231625" y="3914478"/>
            <a:ext cx="552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 일본 테크놀로지의 </a:t>
            </a:r>
            <a:r>
              <a:rPr lang="ko-KR" altLang="en-US" sz="2000" dirty="0" err="1"/>
              <a:t>집결지</a:t>
            </a:r>
            <a:endParaRPr lang="ko-KR" altLang="en-US" sz="2000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7CF56B0-2C8F-40BF-805A-0E75F23C2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41" y="5698641"/>
            <a:ext cx="1177115" cy="11771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E98C5C-A9FF-4061-9518-0E79B1027D31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B2D846-2C9C-494D-A711-C844C5C47EA7}"/>
              </a:ext>
            </a:extLst>
          </p:cNvPr>
          <p:cNvSpPr txBox="1"/>
          <p:nvPr/>
        </p:nvSpPr>
        <p:spPr>
          <a:xfrm>
            <a:off x="2384322" y="2173437"/>
            <a:ext cx="181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아키하바라</a:t>
            </a:r>
            <a:endParaRPr lang="ko-KR" alt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48D306-A38B-4E65-A56E-C6D1D01B21DB}"/>
              </a:ext>
            </a:extLst>
          </p:cNvPr>
          <p:cNvSpPr txBox="1"/>
          <p:nvPr/>
        </p:nvSpPr>
        <p:spPr>
          <a:xfrm>
            <a:off x="2384322" y="4832748"/>
            <a:ext cx="506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팝 아이돌과 코스플레이어 등</a:t>
            </a:r>
            <a:endParaRPr lang="en-US" altLang="ko-KR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D25529-F434-4697-9ADC-40F0DB1DBF36}"/>
              </a:ext>
            </a:extLst>
          </p:cNvPr>
          <p:cNvSpPr txBox="1"/>
          <p:nvPr/>
        </p:nvSpPr>
        <p:spPr>
          <a:xfrm>
            <a:off x="7757782" y="5655172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000" dirty="0" err="1"/>
              <a:t>오타쿠의</a:t>
            </a:r>
            <a:r>
              <a:rPr lang="ko-KR" altLang="en-US" sz="2000" dirty="0"/>
              <a:t> 문화 거점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900076-54EE-4C03-9D02-8B2750D5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905" y="2173437"/>
            <a:ext cx="4695624" cy="31537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5FF2E96-AA52-486F-B8AD-DFCEB1AA2D34}"/>
              </a:ext>
            </a:extLst>
          </p:cNvPr>
          <p:cNvSpPr txBox="1"/>
          <p:nvPr/>
        </p:nvSpPr>
        <p:spPr>
          <a:xfrm>
            <a:off x="2384322" y="5845374"/>
            <a:ext cx="506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일본 </a:t>
            </a:r>
            <a:r>
              <a:rPr lang="ko-KR" altLang="en-US" sz="2000" dirty="0" err="1"/>
              <a:t>서브컬처의</a:t>
            </a:r>
            <a:r>
              <a:rPr lang="ko-KR" altLang="en-US" sz="2000" dirty="0"/>
              <a:t> 성지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8770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18160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231625" y="1440935"/>
            <a:ext cx="224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</a:t>
            </a:r>
            <a:r>
              <a:rPr lang="ko-KR" altLang="en-US" sz="3000" dirty="0" err="1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도심부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7CF56B0-2C8F-40BF-805A-0E75F23C2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41" y="5698641"/>
            <a:ext cx="1177115" cy="11771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E98C5C-A9FF-4061-9518-0E79B1027D31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B2D846-2C9C-494D-A711-C844C5C47EA7}"/>
              </a:ext>
            </a:extLst>
          </p:cNvPr>
          <p:cNvSpPr txBox="1"/>
          <p:nvPr/>
        </p:nvSpPr>
        <p:spPr>
          <a:xfrm>
            <a:off x="2340968" y="2344618"/>
            <a:ext cx="693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아키하바라</a:t>
            </a:r>
            <a:r>
              <a:rPr lang="en-US" altLang="ko-KR" sz="2400" dirty="0"/>
              <a:t>: </a:t>
            </a:r>
            <a:r>
              <a:rPr lang="ko-KR" altLang="en-US" sz="2400" dirty="0"/>
              <a:t>일본의 </a:t>
            </a:r>
            <a:r>
              <a:rPr lang="ko-KR" altLang="en-US" sz="2400" dirty="0" err="1"/>
              <a:t>서브컬쳐</a:t>
            </a:r>
            <a:r>
              <a:rPr lang="ko-KR" altLang="en-US" sz="2400" dirty="0"/>
              <a:t> </a:t>
            </a:r>
            <a:r>
              <a:rPr lang="en-US" altLang="ko-KR" sz="2400" dirty="0"/>
              <a:t>“</a:t>
            </a:r>
            <a:r>
              <a:rPr lang="ko-KR" altLang="en-US" sz="2400" dirty="0"/>
              <a:t>메이드 카페＂ </a:t>
            </a:r>
          </a:p>
        </p:txBody>
      </p:sp>
      <p:pic>
        <p:nvPicPr>
          <p:cNvPr id="4" name="온라인 미디어 3" title="￬ﾝﾼ￫ﾳﾸ ￫ﾏﾄ￬﾿ﾄ ￬ﾵﾜ￪ﾳﾠ￬ﾝﾘ ￫ﾯﾸ￫ﾅﾀ￪ﾰﾀ ￬ﾞﾈ￫ﾊﾔ &quot;￫ﾩﾔ￬ﾝﾴ￫ﾓﾜ￬ﾹﾴ￭ﾎﾘ&quot;￫ﾥﾼ ￪ﾰﾀ￫ﾳﾴ￬ﾕﾘ￫ﾋﾤ">
            <a:hlinkClick r:id="" action="ppaction://media"/>
            <a:extLst>
              <a:ext uri="{FF2B5EF4-FFF2-40B4-BE49-F238E27FC236}">
                <a16:creationId xmlns:a16="http://schemas.microsoft.com/office/drawing/2014/main" id="{2E849E25-B1D2-4740-9EB0-AEA81571C6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36641" y="321045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32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F8074E9-35D6-4B4C-85A6-265C31F69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664"/>
          </a:solidFill>
          <a:ln>
            <a:solidFill>
              <a:srgbClr val="54B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2F93AD-F655-4708-97A0-7EB1BD8EC06D}"/>
              </a:ext>
            </a:extLst>
          </p:cNvPr>
          <p:cNvSpPr/>
          <p:nvPr/>
        </p:nvSpPr>
        <p:spPr>
          <a:xfrm>
            <a:off x="101600" y="332972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FD53D6-822F-4437-84BF-577BFA9D04C4}"/>
              </a:ext>
            </a:extLst>
          </p:cNvPr>
          <p:cNvSpPr/>
          <p:nvPr/>
        </p:nvSpPr>
        <p:spPr>
          <a:xfrm>
            <a:off x="101600" y="341100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6BD79E5-702B-4E43-A89A-57F3FD71590B}"/>
              </a:ext>
            </a:extLst>
          </p:cNvPr>
          <p:cNvSpPr/>
          <p:nvPr/>
        </p:nvSpPr>
        <p:spPr>
          <a:xfrm>
            <a:off x="101600" y="3492280"/>
            <a:ext cx="411480" cy="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19D4D1-B90C-4798-A2D2-40CD820B4D9E}"/>
              </a:ext>
            </a:extLst>
          </p:cNvPr>
          <p:cNvSpPr/>
          <p:nvPr/>
        </p:nvSpPr>
        <p:spPr>
          <a:xfrm>
            <a:off x="118998" y="259378"/>
            <a:ext cx="394082" cy="2814745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KAKAO FRIENDS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D1AE4A-2EEE-4EE1-AA31-4C28F8E2BA0E}"/>
              </a:ext>
            </a:extLst>
          </p:cNvPr>
          <p:cNvSpPr/>
          <p:nvPr/>
        </p:nvSpPr>
        <p:spPr>
          <a:xfrm>
            <a:off x="118998" y="3719070"/>
            <a:ext cx="394082" cy="720582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CON</a:t>
            </a:r>
            <a:endParaRPr lang="ko-KR" altLang="en-US" sz="1400" dirty="0">
              <a:solidFill>
                <a:schemeClr val="bg1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6A41E8-14C1-4E05-B93B-F567A5DB6444}"/>
              </a:ext>
            </a:extLst>
          </p:cNvPr>
          <p:cNvSpPr/>
          <p:nvPr/>
        </p:nvSpPr>
        <p:spPr>
          <a:xfrm>
            <a:off x="2011680" y="518160"/>
            <a:ext cx="9672320" cy="633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D6B7-7939-4538-9A8D-C5E360533776}"/>
              </a:ext>
            </a:extLst>
          </p:cNvPr>
          <p:cNvSpPr txBox="1"/>
          <p:nvPr/>
        </p:nvSpPr>
        <p:spPr>
          <a:xfrm>
            <a:off x="2231625" y="1440935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도쿄 북부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9D733-2596-4D34-8C6B-DF839C40C18E}"/>
              </a:ext>
            </a:extLst>
          </p:cNvPr>
          <p:cNvSpPr txBox="1"/>
          <p:nvPr/>
        </p:nvSpPr>
        <p:spPr>
          <a:xfrm>
            <a:off x="2249608" y="3281524"/>
            <a:ext cx="33313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2000" dirty="0"/>
              <a:t> 이케부쿠로는 패션 소매점</a:t>
            </a:r>
            <a:endParaRPr lang="en-US" altLang="ko-KR" sz="2000" dirty="0"/>
          </a:p>
          <a:p>
            <a:pPr fontAlgn="base"/>
            <a:endParaRPr lang="en-US" altLang="ko-KR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4F6E90-D468-420D-B814-CAF9A2348914}"/>
              </a:ext>
            </a:extLst>
          </p:cNvPr>
          <p:cNvSpPr/>
          <p:nvPr/>
        </p:nvSpPr>
        <p:spPr>
          <a:xfrm>
            <a:off x="2011680" y="91440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269DB-9DC6-416B-960A-0AF517425719}"/>
              </a:ext>
            </a:extLst>
          </p:cNvPr>
          <p:cNvSpPr txBox="1"/>
          <p:nvPr/>
        </p:nvSpPr>
        <p:spPr>
          <a:xfrm>
            <a:off x="2011680" y="635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관광자원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F542DF-8473-40DE-8C33-CC1372DA49C9}"/>
              </a:ext>
            </a:extLst>
          </p:cNvPr>
          <p:cNvSpPr/>
          <p:nvPr/>
        </p:nvSpPr>
        <p:spPr>
          <a:xfrm>
            <a:off x="3670575" y="87442"/>
            <a:ext cx="15748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1692E-7D0A-4DB6-ABCE-EC7EADE15B39}"/>
              </a:ext>
            </a:extLst>
          </p:cNvPr>
          <p:cNvSpPr txBox="1"/>
          <p:nvPr/>
        </p:nvSpPr>
        <p:spPr>
          <a:xfrm>
            <a:off x="3670575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54B664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 err="1"/>
              <a:t>도심부</a:t>
            </a:r>
            <a:r>
              <a:rPr lang="ko-KR" altLang="en-US" dirty="0"/>
              <a:t> 북부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B4B00C-CB2F-4355-96C9-2082DF750A5E}"/>
              </a:ext>
            </a:extLst>
          </p:cNvPr>
          <p:cNvSpPr/>
          <p:nvPr/>
        </p:nvSpPr>
        <p:spPr>
          <a:xfrm>
            <a:off x="5329470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92666-A9F0-4ACD-8515-D42364F7E066}"/>
              </a:ext>
            </a:extLst>
          </p:cNvPr>
          <p:cNvSpPr txBox="1"/>
          <p:nvPr/>
        </p:nvSpPr>
        <p:spPr>
          <a:xfrm>
            <a:off x="5329470" y="5955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동부와 서부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0012422-73BD-406B-910C-2EBF5E0705F2}"/>
              </a:ext>
            </a:extLst>
          </p:cNvPr>
          <p:cNvSpPr/>
          <p:nvPr/>
        </p:nvSpPr>
        <p:spPr>
          <a:xfrm>
            <a:off x="6988365" y="87442"/>
            <a:ext cx="1574800" cy="345440"/>
          </a:xfrm>
          <a:prstGeom prst="rect">
            <a:avLst/>
          </a:prstGeom>
          <a:solidFill>
            <a:srgbClr val="54B6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E4EE3-AD3D-46EF-94A8-1CFB93C24854}"/>
              </a:ext>
            </a:extLst>
          </p:cNvPr>
          <p:cNvSpPr txBox="1"/>
          <p:nvPr/>
        </p:nvSpPr>
        <p:spPr>
          <a:xfrm>
            <a:off x="6988365" y="59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ko-KR" altLang="en-US" dirty="0"/>
              <a:t>남부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C6BEA2-3FCD-4F28-B298-F1639B210774}"/>
              </a:ext>
            </a:extLst>
          </p:cNvPr>
          <p:cNvSpPr txBox="1"/>
          <p:nvPr/>
        </p:nvSpPr>
        <p:spPr>
          <a:xfrm>
            <a:off x="2249608" y="4039542"/>
            <a:ext cx="552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 소문난 요리나 소박한 요리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7CF56B0-2C8F-40BF-805A-0E75F23C2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41" y="5698641"/>
            <a:ext cx="1177115" cy="11771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E98C5C-A9FF-4061-9518-0E79B1027D31}"/>
              </a:ext>
            </a:extLst>
          </p:cNvPr>
          <p:cNvSpPr txBox="1"/>
          <p:nvPr/>
        </p:nvSpPr>
        <p:spPr>
          <a:xfrm>
            <a:off x="2231625" y="656382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7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일본의 관광자원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B2D846-2C9C-494D-A711-C844C5C47EA7}"/>
              </a:ext>
            </a:extLst>
          </p:cNvPr>
          <p:cNvSpPr txBox="1"/>
          <p:nvPr/>
        </p:nvSpPr>
        <p:spPr>
          <a:xfrm>
            <a:off x="2371069" y="2282260"/>
            <a:ext cx="181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이케부쿠로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48D306-A38B-4E65-A56E-C6D1D01B21DB}"/>
              </a:ext>
            </a:extLst>
          </p:cNvPr>
          <p:cNvSpPr txBox="1"/>
          <p:nvPr/>
        </p:nvSpPr>
        <p:spPr>
          <a:xfrm>
            <a:off x="2249608" y="4859116"/>
            <a:ext cx="506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엔터테인먼트 복합시설 등이 밀집</a:t>
            </a:r>
            <a:endParaRPr lang="en-US" altLang="ko-KR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FF2E96-AA52-486F-B8AD-DFCEB1AA2D34}"/>
              </a:ext>
            </a:extLst>
          </p:cNvPr>
          <p:cNvSpPr txBox="1"/>
          <p:nvPr/>
        </p:nvSpPr>
        <p:spPr>
          <a:xfrm>
            <a:off x="6633731" y="5504615"/>
            <a:ext cx="63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도시형 테마파크로서 랜드마크인 ‘</a:t>
            </a:r>
            <a:r>
              <a:rPr lang="en-US" altLang="ko-KR" dirty="0"/>
              <a:t>Sunshine City’</a:t>
            </a:r>
            <a:endParaRPr lang="ko-KR" altLang="en-US" sz="2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00AB92C-E234-42CC-B95F-62A6E5C37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21" y="2410948"/>
            <a:ext cx="4174444" cy="28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17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536</Words>
  <Application>Microsoft Office PowerPoint</Application>
  <PresentationFormat>와이드스크린</PresentationFormat>
  <Paragraphs>209</Paragraphs>
  <Slides>18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HY수평선B</vt:lpstr>
      <vt:lpstr>맑은 고딕</vt:lpstr>
      <vt:lpstr>아리따-돋움(TTF)-Bold</vt:lpstr>
      <vt:lpstr>아리따-돋움(TTF)-Light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JONGOH KIM</dc:creator>
  <cp:lastModifiedBy>이상현</cp:lastModifiedBy>
  <cp:revision>34</cp:revision>
  <dcterms:created xsi:type="dcterms:W3CDTF">2017-10-12T06:07:53Z</dcterms:created>
  <dcterms:modified xsi:type="dcterms:W3CDTF">2020-05-04T05:05:56Z</dcterms:modified>
</cp:coreProperties>
</file>