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 autoAdjust="0"/>
    <p:restoredTop sz="94660"/>
  </p:normalViewPr>
  <p:slideViewPr>
    <p:cSldViewPr>
      <p:cViewPr varScale="1">
        <p:scale>
          <a:sx n="62" d="100"/>
          <a:sy n="62" d="100"/>
        </p:scale>
        <p:origin x="1376" y="76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1CF211C-E8B5-4C72-B6AF-83CCE66C032C}" type="datetime1">
              <a:rPr lang="ko-KR" altLang="en-US"/>
              <a:pPr lvl="0">
                <a:defRPr/>
              </a:pPr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E156FF8-16E9-46B8-B0DA-E0BA176A3D7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547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35EE-25A1-4150-86C3-E0F5EA1804A0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A35EE-25A1-4150-86C3-E0F5EA1804A0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3476D-D576-40EF-B892-2EF6C4F0F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55290" y="1556792"/>
            <a:ext cx="8028384" cy="1584176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800">
                <a:solidFill>
                  <a:schemeClr val="tx1">
                    <a:lumMod val="95000"/>
                    <a:lumOff val="5000"/>
                  </a:schemeClr>
                </a:solidFill>
                <a:latin typeface="포천 막걸리체"/>
                <a:ea typeface="포천 막걸리체"/>
              </a:rPr>
              <a:t>일본 근대 국가 성립과 대중문화 형성</a:t>
            </a:r>
          </a:p>
        </p:txBody>
      </p:sp>
      <p:sp>
        <p:nvSpPr>
          <p:cNvPr id="10" name="타원 9"/>
          <p:cNvSpPr/>
          <p:nvPr/>
        </p:nvSpPr>
        <p:spPr>
          <a:xfrm>
            <a:off x="5076056" y="5373216"/>
            <a:ext cx="3923928" cy="1368152"/>
          </a:xfrm>
          <a:prstGeom prst="ellipse">
            <a:avLst/>
          </a:prstGeom>
          <a:blipFill dpi="0" rotWithShape="1">
            <a:blip r:embed="rId3">
              <a:alphaModFix amt="7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2300">
              <a:solidFill>
                <a:schemeClr val="tx1"/>
              </a:solidFill>
              <a:latin typeface="a펜글씨L"/>
              <a:ea typeface="a펜글씨L"/>
            </a:endParaRPr>
          </a:p>
          <a:p>
            <a:pPr lvl="0">
              <a:defRPr/>
            </a:pPr>
            <a:r>
              <a:rPr lang="en-US" altLang="ko-KR" sz="2800">
                <a:solidFill>
                  <a:schemeClr val="tx1"/>
                </a:solidFill>
                <a:latin typeface="a펜글씨B"/>
                <a:ea typeface="a펜글씨B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a펜글씨B"/>
                <a:ea typeface="a펜글씨B"/>
              </a:rPr>
              <a:t>21901983</a:t>
            </a:r>
            <a:r>
              <a:rPr lang="ko-KR" altLang="en-US" sz="2400">
                <a:solidFill>
                  <a:schemeClr val="tx1"/>
                </a:solidFill>
                <a:latin typeface="a펜글씨B"/>
                <a:ea typeface="a펜글씨B"/>
              </a:rPr>
              <a:t> 김지우</a:t>
            </a:r>
            <a:endParaRPr lang="ko-KR" altLang="en-US" sz="2800">
              <a:solidFill>
                <a:schemeClr val="tx1"/>
              </a:solidFill>
              <a:latin typeface="a펜글씨B"/>
              <a:ea typeface="a펜글씨B"/>
            </a:endParaRPr>
          </a:p>
          <a:p>
            <a:pPr>
              <a:defRPr/>
            </a:pPr>
            <a:endParaRPr lang="ko-KR" altLang="en-US" sz="3200">
              <a:solidFill>
                <a:schemeClr val="tx1"/>
              </a:solidFill>
              <a:latin typeface="a펜글씨L"/>
              <a:ea typeface="a펜글씨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23330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400"/>
              <a:t>근대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2918" y="1859858"/>
            <a:ext cx="9111081" cy="3138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500" b="1"/>
              <a:t>1)</a:t>
            </a:r>
            <a:r>
              <a:rPr lang="ko-KR" altLang="en-US" sz="2500" b="1"/>
              <a:t> 메이지 시대</a:t>
            </a:r>
            <a:r>
              <a:rPr lang="en-US" altLang="ko-KR" sz="2500" b="1"/>
              <a:t>(1868~1912):</a:t>
            </a:r>
            <a:r>
              <a:rPr lang="ko-KR" altLang="en-US" sz="2500"/>
              <a:t> 에도시대를 멸망시킨</a:t>
            </a:r>
          </a:p>
          <a:p>
            <a:pPr lvl="0">
              <a:defRPr/>
            </a:pPr>
            <a:r>
              <a:rPr lang="ko-KR" altLang="en-US" sz="2500"/>
              <a:t>                                      하급 무사들이 새롭게 만든 국가</a:t>
            </a:r>
          </a:p>
          <a:p>
            <a:pPr lvl="0">
              <a:defRPr/>
            </a:pPr>
            <a:endParaRPr lang="ko-KR" altLang="en-US" sz="2500"/>
          </a:p>
          <a:p>
            <a:pPr lvl="0">
              <a:defRPr/>
            </a:pPr>
            <a:r>
              <a:rPr lang="en-US" altLang="ko-KR" sz="2500"/>
              <a:t>-</a:t>
            </a:r>
            <a:r>
              <a:rPr lang="ko-KR" altLang="en-US" sz="2500"/>
              <a:t> 에도 막부가 위치한 에도를 도쿄로 바꾸며 천도</a:t>
            </a:r>
          </a:p>
          <a:p>
            <a:pPr lvl="0">
              <a:defRPr/>
            </a:pPr>
            <a:endParaRPr lang="ko-KR" altLang="en-US" sz="2500"/>
          </a:p>
          <a:p>
            <a:pPr lvl="0">
              <a:defRPr/>
            </a:pPr>
            <a:r>
              <a:rPr lang="en-US" altLang="ko-KR" sz="2500"/>
              <a:t>-</a:t>
            </a:r>
            <a:r>
              <a:rPr lang="ko-KR" altLang="en-US" sz="2500"/>
              <a:t> 전면적인 국가 개혁 시작</a:t>
            </a:r>
            <a:r>
              <a:rPr lang="en-US" altLang="ko-KR" sz="2500"/>
              <a:t>:</a:t>
            </a:r>
            <a:r>
              <a:rPr lang="ko-KR" altLang="en-US" sz="2500"/>
              <a:t> 에도      도쿄</a:t>
            </a:r>
          </a:p>
          <a:p>
            <a:pPr lvl="0">
              <a:defRPr/>
            </a:pPr>
            <a:endParaRPr lang="ko-KR" altLang="en-US" sz="2500"/>
          </a:p>
          <a:p>
            <a:pPr lvl="1">
              <a:defRPr/>
            </a:pPr>
            <a:endParaRPr lang="ko-KR" altLang="en-US" sz="2500"/>
          </a:p>
        </p:txBody>
      </p:sp>
      <p:pic>
        <p:nvPicPr>
          <p:cNvPr id="13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5018231" y="3070603"/>
            <a:ext cx="416789" cy="273719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880574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200"/>
              <a:t>메이지 시대</a:t>
            </a:r>
            <a:r>
              <a:rPr lang="en-US" altLang="ko-KR" sz="5200"/>
              <a:t>:</a:t>
            </a:r>
            <a:r>
              <a:rPr lang="ko-KR" altLang="en-US" sz="5200"/>
              <a:t> </a:t>
            </a:r>
            <a:r>
              <a:rPr lang="en-US" altLang="ko-KR" sz="5200"/>
              <a:t>1868~1912</a:t>
            </a:r>
            <a:r>
              <a:rPr lang="ko-KR" altLang="en-US" sz="5200"/>
              <a:t>년</a:t>
            </a:r>
            <a:endParaRPr lang="ko-KR" altLang="en-US" sz="5200">
              <a:effectLst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5455" y="1962412"/>
            <a:ext cx="8573090" cy="389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500">
                <a:latin typeface="+mn-ea"/>
              </a:rPr>
              <a:t>-</a:t>
            </a:r>
            <a:r>
              <a:rPr lang="ko-KR" altLang="en-US" sz="2500">
                <a:latin typeface="+mn-ea"/>
              </a:rPr>
              <a:t> 이토히로부미 등 정부의 주도권 장악 </a:t>
            </a:r>
          </a:p>
          <a:p>
            <a:pPr lvl="0">
              <a:defRPr/>
            </a:pPr>
            <a:r>
              <a:rPr lang="ko-KR" altLang="en-US" sz="2500">
                <a:latin typeface="+mn-ea"/>
              </a:rPr>
              <a:t>        국회 개설</a:t>
            </a:r>
            <a:r>
              <a:rPr lang="en-US" altLang="ko-KR" sz="2500">
                <a:latin typeface="+mn-ea"/>
              </a:rPr>
              <a:t>,</a:t>
            </a:r>
            <a:r>
              <a:rPr lang="ko-KR" altLang="en-US" sz="2500">
                <a:latin typeface="+mn-ea"/>
              </a:rPr>
              <a:t> 공업 발전을 통해 경제적 발전</a:t>
            </a:r>
          </a:p>
          <a:p>
            <a:pPr lvl="0">
              <a:defRPr/>
            </a:pPr>
            <a:endParaRPr lang="ko-KR" altLang="en-US" sz="2500">
              <a:latin typeface="+mn-ea"/>
            </a:endParaRPr>
          </a:p>
          <a:p>
            <a:pPr lvl="0">
              <a:defRPr/>
            </a:pPr>
            <a:r>
              <a:rPr lang="en-US" altLang="ko-KR" sz="2500">
                <a:latin typeface="+mn-ea"/>
              </a:rPr>
              <a:t>-</a:t>
            </a:r>
            <a:r>
              <a:rPr lang="ko-KR" altLang="en-US" sz="2500">
                <a:latin typeface="+mn-ea"/>
              </a:rPr>
              <a:t> 청일전쟁</a:t>
            </a:r>
            <a:r>
              <a:rPr lang="en-US" altLang="ko-KR" sz="2500">
                <a:latin typeface="+mn-ea"/>
              </a:rPr>
              <a:t>(1894):</a:t>
            </a:r>
            <a:r>
              <a:rPr lang="ko-KR" altLang="en-US" sz="2500">
                <a:latin typeface="+mn-ea"/>
              </a:rPr>
              <a:t> 조선을 침략하기 위해 ‘청’을 침략</a:t>
            </a:r>
          </a:p>
          <a:p>
            <a:pPr lvl="0">
              <a:defRPr/>
            </a:pPr>
            <a:r>
              <a:rPr lang="ko-KR" altLang="en-US" sz="2500">
                <a:latin typeface="+mn-ea"/>
              </a:rPr>
              <a:t>                            승리 거둠</a:t>
            </a:r>
          </a:p>
          <a:p>
            <a:pPr lvl="0">
              <a:defRPr/>
            </a:pPr>
            <a:endParaRPr lang="ko-KR" altLang="en-US" sz="2500">
              <a:latin typeface="+mn-ea"/>
            </a:endParaRPr>
          </a:p>
          <a:p>
            <a:pPr lvl="0">
              <a:defRPr/>
            </a:pPr>
            <a:r>
              <a:rPr lang="en-US" altLang="ko-KR" sz="2500">
                <a:latin typeface="+mn-ea"/>
              </a:rPr>
              <a:t>-</a:t>
            </a:r>
            <a:r>
              <a:rPr lang="ko-KR" altLang="en-US" sz="2500">
                <a:latin typeface="+mn-ea"/>
              </a:rPr>
              <a:t> 러일전쟁</a:t>
            </a:r>
            <a:r>
              <a:rPr lang="en-US" altLang="ko-KR" sz="2500">
                <a:latin typeface="+mn-ea"/>
              </a:rPr>
              <a:t>(1904):</a:t>
            </a:r>
            <a:r>
              <a:rPr lang="ko-KR" altLang="en-US" sz="2500">
                <a:latin typeface="+mn-ea"/>
              </a:rPr>
              <a:t> 한국의 지배권을 두고 벌인 전쟁</a:t>
            </a:r>
          </a:p>
          <a:p>
            <a:pPr lvl="0">
              <a:defRPr/>
            </a:pPr>
            <a:r>
              <a:rPr lang="ko-KR" altLang="en-US" sz="2500">
                <a:latin typeface="+mn-ea"/>
              </a:rPr>
              <a:t>                            승리 거둠</a:t>
            </a:r>
          </a:p>
          <a:p>
            <a:pPr lvl="0">
              <a:defRPr/>
            </a:pPr>
            <a:endParaRPr lang="ko-KR" altLang="en-US" sz="2500">
              <a:latin typeface="+mn-ea"/>
            </a:endParaRPr>
          </a:p>
          <a:p>
            <a:pPr lvl="0">
              <a:defRPr/>
            </a:pPr>
            <a:r>
              <a:rPr lang="en-US" altLang="ko-KR" sz="2500">
                <a:latin typeface="+mn-ea"/>
              </a:rPr>
              <a:t>-</a:t>
            </a:r>
            <a:r>
              <a:rPr lang="ko-KR" altLang="en-US" sz="2500">
                <a:latin typeface="+mn-ea"/>
              </a:rPr>
              <a:t> 경제적으로 크게 발전</a:t>
            </a:r>
            <a:endParaRPr lang="ko-KR" altLang="en-US" sz="2500">
              <a:effectLst/>
              <a:latin typeface="+mn-ea"/>
            </a:endParaRPr>
          </a:p>
        </p:txBody>
      </p:sp>
      <p:pic>
        <p:nvPicPr>
          <p:cNvPr id="12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756651" y="2422531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3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002007" y="3585685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4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2988899" y="4665806"/>
            <a:ext cx="416789" cy="273719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23330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/>
              <a:t>다이쇼 시대</a:t>
            </a:r>
            <a:r>
              <a:rPr lang="en-US" altLang="ko-KR" sz="5400"/>
              <a:t>:</a:t>
            </a:r>
            <a:r>
              <a:rPr lang="ko-KR" altLang="en-US" sz="5400"/>
              <a:t> </a:t>
            </a:r>
            <a:r>
              <a:rPr lang="en-US" altLang="ko-KR" sz="5400"/>
              <a:t>1912~1926</a:t>
            </a:r>
            <a:r>
              <a:rPr lang="ko-KR" altLang="en-US" sz="5400"/>
              <a:t>년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85454" y="1249596"/>
            <a:ext cx="8573090" cy="4796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800" b="1"/>
              <a:t>2)</a:t>
            </a:r>
            <a:r>
              <a:rPr lang="ko-KR" altLang="en-US" sz="2800" b="1"/>
              <a:t> 다이쇼 시대</a:t>
            </a:r>
            <a:r>
              <a:rPr lang="en-US" altLang="ko-KR" sz="2800" b="1"/>
              <a:t>(1912~1926)</a:t>
            </a:r>
          </a:p>
          <a:p>
            <a:pPr lvl="0">
              <a:defRPr/>
            </a:pPr>
            <a:endParaRPr lang="en-US" altLang="ko-KR" sz="2800" b="1"/>
          </a:p>
          <a:p>
            <a:pPr lvl="0">
              <a:defRPr/>
            </a:pPr>
            <a:r>
              <a:rPr lang="en-US" altLang="ko-KR" sz="2800"/>
              <a:t>-</a:t>
            </a:r>
            <a:r>
              <a:rPr lang="ko-KR" altLang="en-US" sz="2800"/>
              <a:t> </a:t>
            </a:r>
            <a:r>
              <a:rPr lang="ko-KR" altLang="en-US" sz="2500"/>
              <a:t>청일전쟁</a:t>
            </a:r>
            <a:r>
              <a:rPr lang="en-US" altLang="ko-KR" sz="2500"/>
              <a:t>,</a:t>
            </a:r>
            <a:r>
              <a:rPr lang="ko-KR" altLang="en-US" sz="2500"/>
              <a:t> 러일전쟁 </a:t>
            </a:r>
            <a:r>
              <a:rPr lang="en-US" altLang="ko-KR" sz="2500"/>
              <a:t>-</a:t>
            </a:r>
            <a:r>
              <a:rPr lang="ko-KR" altLang="en-US" sz="2500"/>
              <a:t> 경제적으로 크게 성장</a:t>
            </a:r>
          </a:p>
          <a:p>
            <a:pPr lvl="0">
              <a:defRPr/>
            </a:pPr>
            <a:endParaRPr lang="ko-KR" altLang="en-US" sz="2500"/>
          </a:p>
          <a:p>
            <a:pPr lvl="0">
              <a:defRPr/>
            </a:pPr>
            <a:r>
              <a:rPr lang="ko-KR" altLang="en-US" sz="2500"/>
              <a:t> 제 </a:t>
            </a:r>
            <a:r>
              <a:rPr lang="en-US" altLang="ko-KR" sz="2500"/>
              <a:t>1</a:t>
            </a:r>
            <a:r>
              <a:rPr lang="ko-KR" altLang="en-US" sz="2500"/>
              <a:t>차 세계 대전</a:t>
            </a:r>
          </a:p>
          <a:p>
            <a:pPr lvl="0">
              <a:defRPr/>
            </a:pPr>
            <a:r>
              <a:rPr lang="ko-KR" altLang="en-US" sz="2500"/>
              <a:t>       청일전쟁</a:t>
            </a:r>
            <a:r>
              <a:rPr lang="en-US" altLang="ko-KR" sz="2500"/>
              <a:t>,</a:t>
            </a:r>
            <a:r>
              <a:rPr lang="ko-KR" altLang="en-US" sz="2500"/>
              <a:t> 러일전쟁으로 인해 경제적으로 크게 성장</a:t>
            </a:r>
          </a:p>
          <a:p>
            <a:pPr lvl="0">
              <a:defRPr/>
            </a:pPr>
            <a:endParaRPr lang="ko-KR" altLang="en-US" sz="2500"/>
          </a:p>
          <a:p>
            <a:pPr lvl="0">
              <a:defRPr/>
            </a:pPr>
            <a:r>
              <a:rPr lang="en-US" altLang="ko-KR" sz="2500"/>
              <a:t>-</a:t>
            </a:r>
            <a:r>
              <a:rPr lang="ko-KR" altLang="en-US" sz="2500"/>
              <a:t> </a:t>
            </a:r>
            <a:r>
              <a:rPr lang="en-US" altLang="ko-KR" sz="2500"/>
              <a:t>1</a:t>
            </a:r>
            <a:r>
              <a:rPr lang="ko-KR" altLang="en-US" sz="2500"/>
              <a:t>차 세계 대전 이후 </a:t>
            </a:r>
            <a:r>
              <a:rPr lang="en-US" altLang="ko-KR" sz="2500"/>
              <a:t>-</a:t>
            </a:r>
            <a:r>
              <a:rPr lang="ko-KR" altLang="en-US" sz="2500"/>
              <a:t> 대외 수출 </a:t>
            </a:r>
            <a:r>
              <a:rPr lang="en-US" altLang="ko-KR" sz="2500"/>
              <a:t>3</a:t>
            </a:r>
            <a:r>
              <a:rPr lang="ko-KR" altLang="en-US" sz="2500"/>
              <a:t>배 증가</a:t>
            </a:r>
          </a:p>
          <a:p>
            <a:pPr lvl="0">
              <a:defRPr/>
            </a:pPr>
            <a:r>
              <a:rPr lang="ko-KR" altLang="en-US" sz="2500"/>
              <a:t>                            </a:t>
            </a:r>
            <a:r>
              <a:rPr lang="en-US" altLang="ko-KR" sz="2500"/>
              <a:t>-</a:t>
            </a:r>
            <a:r>
              <a:rPr lang="ko-KR" altLang="en-US" sz="2500"/>
              <a:t> 공업 생산액 </a:t>
            </a:r>
            <a:r>
              <a:rPr lang="en-US" altLang="ko-KR" sz="2500"/>
              <a:t>5</a:t>
            </a:r>
            <a:r>
              <a:rPr lang="ko-KR" altLang="en-US" sz="2500"/>
              <a:t>배 증가</a:t>
            </a:r>
          </a:p>
          <a:p>
            <a:pPr lvl="0">
              <a:defRPr/>
            </a:pPr>
            <a:r>
              <a:rPr lang="ko-KR" altLang="en-US" sz="2500"/>
              <a:t>                            </a:t>
            </a:r>
            <a:r>
              <a:rPr lang="en-US" altLang="ko-KR" sz="2500"/>
              <a:t>-</a:t>
            </a:r>
            <a:r>
              <a:rPr lang="ko-KR" altLang="en-US" sz="2500"/>
              <a:t> 경공업과 중공업 발전</a:t>
            </a:r>
          </a:p>
          <a:p>
            <a:pPr lvl="0">
              <a:defRPr/>
            </a:pPr>
            <a:r>
              <a:rPr lang="ko-KR" altLang="en-US" sz="2500"/>
              <a:t>                            </a:t>
            </a:r>
            <a:r>
              <a:rPr lang="en-US" altLang="ko-KR" sz="2500"/>
              <a:t>-</a:t>
            </a:r>
            <a:r>
              <a:rPr lang="ko-KR" altLang="en-US" sz="2500"/>
              <a:t> 침체된 경제 희생</a:t>
            </a:r>
          </a:p>
          <a:p>
            <a:pPr lvl="0">
              <a:defRPr/>
            </a:pPr>
            <a:endParaRPr lang="ko-KR" altLang="en-US" sz="2500"/>
          </a:p>
        </p:txBody>
      </p:sp>
      <p:pic>
        <p:nvPicPr>
          <p:cNvPr id="12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625743" y="3358635"/>
            <a:ext cx="416789" cy="273719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23330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/>
              <a:t>             쇼와시대</a:t>
            </a:r>
            <a:endParaRPr lang="ko-KR" altLang="en-US" sz="5400" dirty="0">
              <a:effectLst/>
            </a:endParaRPr>
          </a:p>
        </p:txBody>
      </p:sp>
      <p:sp>
        <p:nvSpPr>
          <p:cNvPr id="12" name="직사각형 1"/>
          <p:cNvSpPr/>
          <p:nvPr/>
        </p:nvSpPr>
        <p:spPr>
          <a:xfrm>
            <a:off x="251520" y="1556792"/>
            <a:ext cx="8568952" cy="275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쇼와 시대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(1926~1945)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2500" b="1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-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만주사변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(1931):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국제 연맹에서 탈퇴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25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-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중일 전쟁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(1937):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계획 경제 및 통제 경제체제로 전환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25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-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제 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2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차 세계 대전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: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태평양 전쟁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ko-KR" sz="2500" b="1"/>
              <a:t>1)</a:t>
            </a:r>
            <a:r>
              <a:rPr lang="ko-KR" altLang="en-US" sz="2500" b="1"/>
              <a:t> 원자폭탄 투하로 인한 패전</a:t>
            </a:r>
            <a:r>
              <a:rPr lang="en-US" altLang="ko-KR" sz="2500" b="1"/>
              <a:t>:</a:t>
            </a:r>
            <a:r>
              <a:rPr lang="ko-KR" altLang="en-US" sz="2500" b="1"/>
              <a:t> </a:t>
            </a:r>
            <a:r>
              <a:rPr lang="en-US" altLang="ko-KR" sz="2500" b="1"/>
              <a:t>1945</a:t>
            </a:r>
            <a:r>
              <a:rPr lang="ko-KR" altLang="en-US" sz="2500" b="1"/>
              <a:t>년</a:t>
            </a:r>
          </a:p>
          <a:p>
            <a:pPr marL="0" indent="0">
              <a:buNone/>
              <a:defRPr/>
            </a:pPr>
            <a:r>
              <a:rPr lang="ko-KR" altLang="en-US" sz="2500" b="0" i="0"/>
              <a:t>    </a:t>
            </a:r>
            <a:r>
              <a:rPr lang="en-US" altLang="ko-KR" sz="2500" b="0" i="0"/>
              <a:t>-</a:t>
            </a:r>
            <a:r>
              <a:rPr lang="ko-KR" altLang="en-US" sz="2500" b="0" i="0"/>
              <a:t> 연합군에 의한 점령</a:t>
            </a:r>
          </a:p>
          <a:p>
            <a:pPr marL="0" indent="0">
              <a:buNone/>
              <a:defRPr/>
            </a:pPr>
            <a:endParaRPr lang="ko-KR" altLang="en-US" sz="2500" b="0" i="0"/>
          </a:p>
          <a:p>
            <a:pPr marL="0" indent="0">
              <a:buNone/>
              <a:defRPr/>
            </a:pPr>
            <a:r>
              <a:rPr lang="en-US" altLang="ko-KR" sz="2500" b="1" i="0"/>
              <a:t>2)</a:t>
            </a:r>
            <a:r>
              <a:rPr lang="ko-KR" altLang="en-US" sz="2500" b="1" i="0"/>
              <a:t> 일본 경제       급성장</a:t>
            </a:r>
            <a:r>
              <a:rPr lang="en-US" altLang="ko-KR" sz="2500" b="1" i="0"/>
              <a:t>:</a:t>
            </a:r>
            <a:r>
              <a:rPr lang="ko-KR" altLang="en-US" sz="2500" b="1" i="0"/>
              <a:t> </a:t>
            </a:r>
            <a:r>
              <a:rPr lang="en-US" altLang="ko-KR" sz="2500" b="1" i="0"/>
              <a:t>1960~1970</a:t>
            </a:r>
            <a:r>
              <a:rPr lang="ko-KR" altLang="en-US" sz="2500" b="1" i="0"/>
              <a:t>년대</a:t>
            </a:r>
          </a:p>
          <a:p>
            <a:pPr marL="0" indent="0">
              <a:buNone/>
              <a:defRPr/>
            </a:pPr>
            <a:endParaRPr lang="ko-KR" altLang="en-US" sz="2500" b="1" i="0"/>
          </a:p>
          <a:p>
            <a:pPr marL="0" indent="0">
              <a:buNone/>
              <a:defRPr/>
            </a:pPr>
            <a:r>
              <a:rPr lang="en-US" altLang="ko-KR" sz="2500" b="1" i="0"/>
              <a:t>3)</a:t>
            </a:r>
            <a:r>
              <a:rPr lang="ko-KR" altLang="en-US" sz="2500" b="1" i="0"/>
              <a:t> 일본의 복지</a:t>
            </a:r>
          </a:p>
          <a:p>
            <a:pPr marL="0" indent="0">
              <a:buNone/>
              <a:defRPr/>
            </a:pPr>
            <a:r>
              <a:rPr lang="ko-KR" altLang="en-US" sz="2500" b="0" i="0"/>
              <a:t>    </a:t>
            </a:r>
            <a:r>
              <a:rPr lang="en-US" altLang="ko-KR" sz="2500" b="0" i="0"/>
              <a:t>-</a:t>
            </a:r>
            <a:r>
              <a:rPr lang="ko-KR" altLang="en-US" sz="2500" b="0" i="0"/>
              <a:t> 일본의 회사      직업 경력을 가지고 있지 않는 대학</a:t>
            </a:r>
          </a:p>
          <a:p>
            <a:pPr marL="0" indent="0">
              <a:buNone/>
              <a:defRPr/>
            </a:pPr>
            <a:r>
              <a:rPr lang="ko-KR" altLang="en-US" sz="2500" b="0" i="0"/>
              <a:t>                            </a:t>
            </a:r>
            <a:r>
              <a:rPr lang="en-US" altLang="ko-KR" sz="2500" b="0" i="0"/>
              <a:t>&amp;</a:t>
            </a:r>
            <a:r>
              <a:rPr lang="ko-KR" altLang="en-US" sz="2500" b="0" i="0"/>
              <a:t> 고등학교 졸업자 곧 바로 채용 </a:t>
            </a:r>
          </a:p>
          <a:p>
            <a:pPr marL="0" indent="0">
              <a:buNone/>
              <a:defRPr/>
            </a:pPr>
            <a:r>
              <a:rPr lang="ko-KR" altLang="en-US" sz="2500" b="0" i="0"/>
              <a:t>    </a:t>
            </a:r>
            <a:r>
              <a:rPr lang="en-US" altLang="ko-KR" sz="2500" b="0" i="0"/>
              <a:t>-</a:t>
            </a:r>
            <a:r>
              <a:rPr lang="ko-KR" altLang="en-US" sz="2500" b="0" i="0"/>
              <a:t> 이유</a:t>
            </a:r>
            <a:r>
              <a:rPr lang="en-US" altLang="ko-KR" sz="2500" b="0" i="0"/>
              <a:t>:</a:t>
            </a:r>
            <a:r>
              <a:rPr lang="ko-KR" altLang="en-US" sz="2500" b="0" i="0"/>
              <a:t> 제</a:t>
            </a:r>
            <a:r>
              <a:rPr lang="en-US" altLang="ko-KR" sz="2500" b="0" i="0"/>
              <a:t>2</a:t>
            </a:r>
            <a:r>
              <a:rPr lang="ko-KR" altLang="en-US" sz="2500" b="0" i="0"/>
              <a:t>차 세계대전 이후 일본 회사들 사이</a:t>
            </a:r>
          </a:p>
          <a:p>
            <a:pPr marL="0" indent="0">
              <a:buNone/>
              <a:defRPr/>
            </a:pPr>
            <a:r>
              <a:rPr lang="ko-KR" altLang="en-US" sz="2500" b="0" i="0"/>
              <a:t>                   대량생산 풍조가 급속히 확산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-36511" y="22396"/>
            <a:ext cx="9180512" cy="909149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현대</a:t>
            </a:r>
          </a:p>
        </p:txBody>
      </p:sp>
      <p:pic>
        <p:nvPicPr>
          <p:cNvPr id="6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2498286" y="2854577"/>
            <a:ext cx="416789" cy="358396"/>
          </a:xfrm>
          <a:prstGeom prst="rect">
            <a:avLst/>
          </a:prstGeom>
          <a:noFill/>
          <a:ln/>
        </p:spPr>
      </p:pic>
      <p:pic>
        <p:nvPicPr>
          <p:cNvPr id="8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002007" y="4161750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9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2137911" y="5446867"/>
            <a:ext cx="416789" cy="273719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6666" y="3061846"/>
            <a:ext cx="5544616" cy="923330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5400">
              <a:effectLst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07704" y="3265453"/>
            <a:ext cx="51125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500"/>
              <a:t>https://youtu.be/BIqlpiJdOXU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sz="2500" b="1"/>
              <a:t>1)</a:t>
            </a:r>
            <a:r>
              <a:rPr lang="ko-KR" altLang="en-US" sz="2500" b="1"/>
              <a:t> 발전과정</a:t>
            </a:r>
          </a:p>
          <a:p>
            <a:pPr marL="0" indent="0">
              <a:buNone/>
              <a:defRPr/>
            </a:pPr>
            <a:endParaRPr lang="ko-KR" altLang="en-US" sz="2500" b="1"/>
          </a:p>
          <a:p>
            <a:pPr marL="0" indent="0">
              <a:buNone/>
              <a:defRPr/>
            </a:pPr>
            <a:r>
              <a:rPr lang="en-US" altLang="ko-KR" sz="2500" b="1"/>
              <a:t>-</a:t>
            </a:r>
            <a:r>
              <a:rPr lang="ko-KR" altLang="en-US" sz="2500" b="1"/>
              <a:t> </a:t>
            </a:r>
            <a:r>
              <a:rPr lang="en-US" altLang="ko-KR" sz="2500" b="0"/>
              <a:t>1</a:t>
            </a:r>
            <a:r>
              <a:rPr lang="en-US" altLang="ko-KR" sz="2500"/>
              <a:t>920</a:t>
            </a:r>
            <a:r>
              <a:rPr lang="ko-KR" altLang="en-US" sz="2500"/>
              <a:t>년 대</a:t>
            </a:r>
            <a:r>
              <a:rPr lang="en-US" altLang="ko-KR" sz="2500"/>
              <a:t>:</a:t>
            </a:r>
            <a:r>
              <a:rPr lang="ko-KR" altLang="en-US" sz="2500"/>
              <a:t> 산업화가 진전되고 자본주의가 발전함에 따라 </a:t>
            </a:r>
          </a:p>
          <a:p>
            <a:pPr marL="0" indent="0">
              <a:buNone/>
              <a:defRPr/>
            </a:pPr>
            <a:r>
              <a:rPr lang="ko-KR" altLang="en-US" sz="2500"/>
              <a:t>                 도시화가 급진적</a:t>
            </a:r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r>
              <a:rPr lang="en-US" altLang="ko-KR" sz="2500"/>
              <a:t>-</a:t>
            </a:r>
            <a:r>
              <a:rPr lang="ko-KR" altLang="en-US" sz="2500"/>
              <a:t> </a:t>
            </a:r>
            <a:r>
              <a:rPr lang="en-US" altLang="ko-KR" sz="2500"/>
              <a:t>1932</a:t>
            </a:r>
            <a:r>
              <a:rPr lang="ko-KR" altLang="en-US" sz="2500"/>
              <a:t>년 대 도쿄</a:t>
            </a:r>
            <a:r>
              <a:rPr lang="en-US" altLang="ko-KR" sz="2500"/>
              <a:t>:</a:t>
            </a:r>
            <a:r>
              <a:rPr lang="ko-KR" altLang="en-US" sz="2500"/>
              <a:t> 근교 지역을 합병 </a:t>
            </a:r>
            <a:r>
              <a:rPr lang="en-US" altLang="ko-KR" sz="2500"/>
              <a:t>-</a:t>
            </a:r>
            <a:r>
              <a:rPr lang="ko-KR" altLang="en-US" sz="2500"/>
              <a:t> </a:t>
            </a:r>
            <a:r>
              <a:rPr lang="en-US" altLang="ko-KR" sz="2500"/>
              <a:t>‘</a:t>
            </a:r>
            <a:r>
              <a:rPr lang="ko-KR" altLang="en-US" sz="2500"/>
              <a:t>대도시</a:t>
            </a:r>
            <a:r>
              <a:rPr lang="en-US" altLang="ko-KR" sz="2500"/>
              <a:t>’</a:t>
            </a:r>
          </a:p>
          <a:p>
            <a:pPr marL="0" indent="0">
              <a:buNone/>
              <a:defRPr/>
            </a:pPr>
            <a:endParaRPr lang="en-US" altLang="ko-KR" sz="2500"/>
          </a:p>
          <a:p>
            <a:pPr marL="0" indent="0">
              <a:buNone/>
              <a:defRPr/>
            </a:pPr>
            <a:r>
              <a:rPr lang="en-US" altLang="ko-KR" sz="2500"/>
              <a:t>-</a:t>
            </a:r>
            <a:r>
              <a:rPr lang="ko-KR" altLang="en-US" sz="2500"/>
              <a:t> </a:t>
            </a:r>
            <a:r>
              <a:rPr lang="en-US" altLang="ko-KR" sz="2500"/>
              <a:t>1903</a:t>
            </a:r>
            <a:r>
              <a:rPr lang="ko-KR" altLang="en-US" sz="2500"/>
              <a:t>년 오사카</a:t>
            </a:r>
            <a:r>
              <a:rPr lang="en-US" altLang="ko-KR" sz="2500"/>
              <a:t>:</a:t>
            </a:r>
            <a:r>
              <a:rPr lang="ko-KR" altLang="en-US" sz="2500"/>
              <a:t> </a:t>
            </a:r>
            <a:r>
              <a:rPr lang="en-US" altLang="ko-KR" sz="2500"/>
              <a:t>100</a:t>
            </a:r>
            <a:r>
              <a:rPr lang="ko-KR" altLang="en-US" sz="2500"/>
              <a:t>만 명     </a:t>
            </a:r>
            <a:r>
              <a:rPr lang="en-US" altLang="ko-KR" sz="2500"/>
              <a:t>1925</a:t>
            </a:r>
            <a:r>
              <a:rPr lang="ko-KR" altLang="en-US" sz="2500"/>
              <a:t>년 오사카</a:t>
            </a:r>
            <a:r>
              <a:rPr lang="en-US" altLang="ko-KR" sz="2500"/>
              <a:t>:</a:t>
            </a:r>
            <a:r>
              <a:rPr lang="ko-KR" altLang="en-US" sz="2500"/>
              <a:t> </a:t>
            </a:r>
            <a:r>
              <a:rPr lang="en-US" altLang="ko-KR" sz="2500"/>
              <a:t>210</a:t>
            </a:r>
            <a:r>
              <a:rPr lang="ko-KR" altLang="en-US" sz="2500"/>
              <a:t>만 명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-36511" y="22396"/>
            <a:ext cx="9180512" cy="909149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rgbClr val="0D0D0D"/>
                </a:solidFill>
                <a:latin typeface="포천 막걸리체"/>
                <a:ea typeface="포천 막걸리체"/>
              </a:rPr>
              <a:t>일본 대중문화 형성</a:t>
            </a:r>
          </a:p>
        </p:txBody>
      </p:sp>
      <p:pic>
        <p:nvPicPr>
          <p:cNvPr id="5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4363605" y="4870803"/>
            <a:ext cx="416789" cy="273719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45259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ko-KR" altLang="en-US" sz="2100"/>
              <a:t> </a:t>
            </a:r>
            <a:r>
              <a:rPr lang="en-US" altLang="ko-KR" sz="2100"/>
              <a:t>-</a:t>
            </a:r>
            <a:r>
              <a:rPr lang="ko-KR" altLang="en-US" sz="2100"/>
              <a:t> 대기업이 다수 증가      대기업에 종사하는 </a:t>
            </a:r>
            <a:r>
              <a:rPr lang="en-US" altLang="ko-KR" sz="2100"/>
              <a:t>‘</a:t>
            </a:r>
            <a:r>
              <a:rPr lang="ko-KR" altLang="en-US" sz="2100"/>
              <a:t>중간계층</a:t>
            </a:r>
            <a:r>
              <a:rPr lang="en-US" altLang="ko-KR" sz="2100"/>
              <a:t>’</a:t>
            </a:r>
            <a:r>
              <a:rPr lang="ko-KR" altLang="en-US" sz="2100"/>
              <a:t> 증가      </a:t>
            </a:r>
          </a:p>
          <a:p>
            <a:pPr marL="0" indent="0">
              <a:buNone/>
              <a:defRPr/>
            </a:pPr>
            <a:r>
              <a:rPr lang="ko-KR" altLang="en-US" sz="2100"/>
              <a:t>         하나의 사회계층       본격적인 </a:t>
            </a:r>
            <a:r>
              <a:rPr lang="en-US" altLang="ko-KR" sz="2100"/>
              <a:t>‘</a:t>
            </a:r>
            <a:r>
              <a:rPr lang="ko-KR" altLang="en-US" sz="2100"/>
              <a:t>대중사회</a:t>
            </a:r>
            <a:r>
              <a:rPr lang="en-US" altLang="ko-KR" sz="2100"/>
              <a:t>’</a:t>
            </a:r>
            <a:r>
              <a:rPr lang="ko-KR" altLang="en-US" sz="2100"/>
              <a:t>로 진입</a:t>
            </a:r>
          </a:p>
          <a:p>
            <a:pPr marL="0" indent="0">
              <a:buNone/>
              <a:defRPr/>
            </a:pPr>
            <a:endParaRPr lang="ko-KR" altLang="en-US" sz="2100"/>
          </a:p>
          <a:p>
            <a:pPr marL="0" indent="0">
              <a:buNone/>
              <a:defRPr/>
            </a:pPr>
            <a:endParaRPr lang="ko-KR" altLang="en-US" sz="2100"/>
          </a:p>
          <a:p>
            <a:pPr marL="0" indent="0">
              <a:buNone/>
              <a:defRPr/>
            </a:pPr>
            <a:r>
              <a:rPr lang="en-US" altLang="ko-KR" sz="2100"/>
              <a:t>-</a:t>
            </a:r>
            <a:r>
              <a:rPr lang="ko-KR" altLang="en-US" sz="2100"/>
              <a:t> 화이트칼라</a:t>
            </a:r>
            <a:r>
              <a:rPr lang="en-US" altLang="ko-KR" sz="2100"/>
              <a:t>,</a:t>
            </a:r>
            <a:r>
              <a:rPr lang="ko-KR" altLang="en-US" sz="2100"/>
              <a:t> 샐러리맨 등 중간계층이 증가       전업주부 증가</a:t>
            </a:r>
          </a:p>
          <a:p>
            <a:pPr marL="0" indent="0">
              <a:buNone/>
              <a:defRPr/>
            </a:pPr>
            <a:r>
              <a:rPr lang="ko-KR" altLang="en-US" sz="2100"/>
              <a:t>         신문의 발행 부수 급증</a:t>
            </a:r>
            <a:r>
              <a:rPr lang="en-US" altLang="ko-KR" sz="2100"/>
              <a:t>,</a:t>
            </a:r>
            <a:r>
              <a:rPr lang="ko-KR" altLang="en-US" sz="2100"/>
              <a:t> 잡지의 경우 지식인 등 넓은 독자층 확보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-36511" y="22396"/>
            <a:ext cx="9180512" cy="909149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rgbClr val="0D0D0D"/>
                </a:solidFill>
                <a:latin typeface="포천 막걸리체"/>
                <a:ea typeface="포천 막걸리체"/>
              </a:rPr>
              <a:t>일본 대중문화의 형성</a:t>
            </a:r>
          </a:p>
        </p:txBody>
      </p:sp>
      <p:pic>
        <p:nvPicPr>
          <p:cNvPr id="5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218031" y="1641469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6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434055" y="2001509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7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828659" y="2062491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8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5882327" y="3153637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9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900667" y="3585685"/>
            <a:ext cx="416789" cy="273719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915536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sz="2500"/>
              <a:t>-</a:t>
            </a:r>
            <a:r>
              <a:rPr lang="ko-KR" altLang="en-US" sz="2500"/>
              <a:t> 다이쇼기</a:t>
            </a:r>
            <a:r>
              <a:rPr lang="en-US" altLang="ko-KR" sz="2500"/>
              <a:t>:</a:t>
            </a:r>
            <a:r>
              <a:rPr lang="ko-KR" altLang="en-US" sz="2500"/>
              <a:t> 다이쇼 천황의 즉위 소식</a:t>
            </a:r>
            <a:r>
              <a:rPr lang="en-US" altLang="ko-KR" sz="2500"/>
              <a:t>,</a:t>
            </a:r>
            <a:r>
              <a:rPr lang="ko-KR" altLang="en-US" sz="2500"/>
              <a:t> 쇼와 천황의 결혼식 등</a:t>
            </a:r>
          </a:p>
          <a:p>
            <a:pPr marL="0" indent="0">
              <a:buNone/>
              <a:defRPr/>
            </a:pPr>
            <a:r>
              <a:rPr lang="ko-KR" altLang="en-US" sz="2500"/>
              <a:t>                  대중들의 관심을 끌게 되면서 신문 발행 부수</a:t>
            </a:r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r>
              <a:rPr lang="en-US" altLang="ko-KR" sz="2500"/>
              <a:t>-</a:t>
            </a:r>
            <a:r>
              <a:rPr lang="ko-KR" altLang="en-US" sz="2500"/>
              <a:t> 출판 활동 본격화      출판물의 </a:t>
            </a:r>
            <a:r>
              <a:rPr lang="en-US" altLang="ko-KR" sz="2500"/>
              <a:t>‘</a:t>
            </a:r>
            <a:r>
              <a:rPr lang="ko-KR" altLang="en-US" sz="2500"/>
              <a:t>대량생산</a:t>
            </a:r>
            <a:r>
              <a:rPr lang="en-US" altLang="ko-KR" sz="2500"/>
              <a:t>’</a:t>
            </a:r>
            <a:r>
              <a:rPr lang="ko-KR" altLang="en-US" sz="2500"/>
              <a:t>과 </a:t>
            </a:r>
            <a:r>
              <a:rPr lang="en-US" altLang="ko-KR" sz="2500"/>
              <a:t>‘</a:t>
            </a:r>
            <a:r>
              <a:rPr lang="ko-KR" altLang="en-US" sz="2500"/>
              <a:t>대량소비</a:t>
            </a:r>
            <a:r>
              <a:rPr lang="en-US" altLang="ko-KR" sz="2500"/>
              <a:t>’</a:t>
            </a:r>
            <a:endParaRPr lang="ko-KR" altLang="en-US" sz="2500"/>
          </a:p>
          <a:p>
            <a:pPr marL="0" indent="0">
              <a:buNone/>
              <a:defRPr/>
            </a:pPr>
            <a:r>
              <a:rPr lang="ko-KR" altLang="en-US" sz="2500"/>
              <a:t>                              독자 늘리기 위한 다양한 기획 활동</a:t>
            </a:r>
          </a:p>
          <a:p>
            <a:pPr marL="0" indent="0">
              <a:buNone/>
              <a:defRPr/>
            </a:pPr>
            <a:r>
              <a:rPr lang="ko-KR" altLang="en-US" sz="2500"/>
              <a:t>                               </a:t>
            </a:r>
            <a:r>
              <a:rPr lang="en-US" altLang="ko-KR" sz="2500"/>
              <a:t>&amp;</a:t>
            </a:r>
            <a:r>
              <a:rPr lang="ko-KR" altLang="en-US" sz="2500"/>
              <a:t> 적극적인 마케팅 활동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-36511" y="22396"/>
            <a:ext cx="9180512" cy="909149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rgbClr val="0D0D0D"/>
                </a:solidFill>
                <a:latin typeface="포천 막걸리체"/>
                <a:ea typeface="포천 막걸리체"/>
              </a:rPr>
              <a:t>일본 대중문화의 형성</a:t>
            </a:r>
          </a:p>
        </p:txBody>
      </p:sp>
      <p:pic>
        <p:nvPicPr>
          <p:cNvPr id="5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2065903" y="2134499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7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6206533" flipV="1">
            <a:off x="8786113" y="2167740"/>
            <a:ext cx="383452" cy="169989"/>
          </a:xfrm>
          <a:prstGeom prst="rect">
            <a:avLst/>
          </a:prstGeom>
          <a:noFill/>
          <a:ln/>
        </p:spPr>
      </p:pic>
      <p:pic>
        <p:nvPicPr>
          <p:cNvPr id="8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348939" y="3070603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9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362047" y="3513677"/>
            <a:ext cx="416789" cy="273719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 sz="2500" b="1"/>
              <a:t>1)</a:t>
            </a:r>
            <a:r>
              <a:rPr lang="ko-KR" altLang="en-US" sz="2500" b="1"/>
              <a:t> 라디오 방송</a:t>
            </a:r>
            <a:r>
              <a:rPr lang="en-US" altLang="ko-KR" sz="2500" b="1"/>
              <a:t>:</a:t>
            </a:r>
            <a:r>
              <a:rPr lang="ko-KR" altLang="en-US" sz="2500" b="1"/>
              <a:t> </a:t>
            </a:r>
            <a:r>
              <a:rPr lang="en-US" altLang="ko-KR" sz="2500" b="1"/>
              <a:t>1925</a:t>
            </a:r>
            <a:r>
              <a:rPr lang="ko-KR" altLang="en-US" sz="2500" b="1"/>
              <a:t>년</a:t>
            </a:r>
          </a:p>
          <a:p>
            <a:pPr marL="0" indent="0">
              <a:buNone/>
              <a:defRPr/>
            </a:pPr>
            <a:endParaRPr lang="en-US" altLang="ko-KR" sz="2500"/>
          </a:p>
          <a:p>
            <a:pPr marL="0" indent="0">
              <a:buNone/>
              <a:defRPr/>
            </a:pPr>
            <a:r>
              <a:rPr lang="en-US" altLang="ko-KR" sz="2500"/>
              <a:t>-</a:t>
            </a:r>
            <a:r>
              <a:rPr lang="ko-KR" altLang="en-US" sz="2500"/>
              <a:t> </a:t>
            </a:r>
            <a:r>
              <a:rPr lang="en-US" altLang="ko-KR" sz="2500"/>
              <a:t>1925</a:t>
            </a:r>
            <a:r>
              <a:rPr lang="ko-KR" altLang="en-US" sz="2500"/>
              <a:t>년 라디오 방송 시작      청취자 증가</a:t>
            </a:r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r>
              <a:rPr lang="en-US" altLang="ko-KR" sz="2500"/>
              <a:t>-</a:t>
            </a:r>
            <a:r>
              <a:rPr lang="ko-KR" altLang="en-US" sz="2500"/>
              <a:t> 역할</a:t>
            </a:r>
            <a:r>
              <a:rPr lang="en-US" altLang="ko-KR" sz="2500"/>
              <a:t>:</a:t>
            </a:r>
            <a:r>
              <a:rPr lang="ko-KR" altLang="en-US" sz="2500"/>
              <a:t> 전파를 통해 어디든 동시간대 도달 </a:t>
            </a:r>
          </a:p>
          <a:p>
            <a:pPr marL="0" indent="0">
              <a:buNone/>
              <a:defRPr/>
            </a:pPr>
            <a:r>
              <a:rPr lang="ko-KR" altLang="en-US" sz="2500"/>
              <a:t>               도시</a:t>
            </a:r>
            <a:r>
              <a:rPr lang="en-US" altLang="ko-KR" sz="2500"/>
              <a:t>&amp;</a:t>
            </a:r>
            <a:r>
              <a:rPr lang="ko-KR" altLang="en-US" sz="2500"/>
              <a:t>농촌 문화적 격차 축소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-36511" y="22396"/>
            <a:ext cx="9180512" cy="909149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rgbClr val="0D0D0D"/>
                </a:solidFill>
                <a:latin typeface="포천 막걸리체"/>
                <a:ea typeface="포천 막걸리체"/>
              </a:rPr>
              <a:t>일본 대중문화의 형성</a:t>
            </a:r>
          </a:p>
        </p:txBody>
      </p:sp>
      <p:pic>
        <p:nvPicPr>
          <p:cNvPr id="5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4514175" y="2577573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6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1633855" y="4006707"/>
            <a:ext cx="416789" cy="273719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92869"/>
            <a:ext cx="4946010" cy="1015663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6000">
                <a:latin typeface="a펜글씨B"/>
                <a:ea typeface="a펜글씨B"/>
              </a:rPr>
              <a:t>목차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2049" name="_x164776128" descr="cif00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7504" y="2348880"/>
            <a:ext cx="2760662" cy="3370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5"/>
          <p:cNvSpPr/>
          <p:nvPr/>
        </p:nvSpPr>
        <p:spPr>
          <a:xfrm>
            <a:off x="3707904" y="3429000"/>
            <a:ext cx="5120646" cy="1991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500">
                <a:latin typeface="a펜글씨L"/>
                <a:ea typeface="a펜글씨L"/>
              </a:rPr>
              <a:t>1)</a:t>
            </a:r>
            <a:r>
              <a:rPr lang="ko-KR" altLang="en-US" sz="2500">
                <a:latin typeface="a펜글씨L"/>
                <a:ea typeface="a펜글씨L"/>
              </a:rPr>
              <a:t> 일본 역사의 흐름</a:t>
            </a:r>
          </a:p>
          <a:p>
            <a:pPr lvl="0">
              <a:defRPr/>
            </a:pPr>
            <a:r>
              <a:rPr lang="en-US" altLang="ko-KR" sz="2500">
                <a:latin typeface="a펜글씨L"/>
                <a:ea typeface="a펜글씨L"/>
              </a:rPr>
              <a:t>2)</a:t>
            </a:r>
            <a:r>
              <a:rPr lang="ko-KR" altLang="en-US" sz="2500">
                <a:latin typeface="a펜글씨L"/>
                <a:ea typeface="a펜글씨L"/>
              </a:rPr>
              <a:t> 근대국가 성립 과정</a:t>
            </a:r>
          </a:p>
          <a:p>
            <a:pPr lvl="0">
              <a:defRPr/>
            </a:pPr>
            <a:r>
              <a:rPr lang="en-US" altLang="ko-KR" sz="2500">
                <a:latin typeface="a펜글씨L"/>
                <a:ea typeface="a펜글씨L"/>
              </a:rPr>
              <a:t>3)</a:t>
            </a:r>
            <a:r>
              <a:rPr lang="ko-KR" altLang="en-US" sz="2500">
                <a:latin typeface="a펜글씨L"/>
                <a:ea typeface="a펜글씨L"/>
              </a:rPr>
              <a:t> 근대국가와 대중문화의 연관성</a:t>
            </a:r>
          </a:p>
          <a:p>
            <a:pPr lvl="0">
              <a:defRPr/>
            </a:pPr>
            <a:r>
              <a:rPr lang="en-US" altLang="ko-KR" sz="2500">
                <a:latin typeface="a펜글씨L"/>
                <a:ea typeface="a펜글씨L"/>
              </a:rPr>
              <a:t>4)</a:t>
            </a:r>
            <a:r>
              <a:rPr lang="ko-KR" altLang="en-US" sz="2500">
                <a:latin typeface="a펜글씨L"/>
                <a:ea typeface="a펜글씨L"/>
              </a:rPr>
              <a:t> 대중문화가 일본에 미치는 영향</a:t>
            </a:r>
          </a:p>
          <a:p>
            <a:pPr lvl="0">
              <a:defRPr/>
            </a:pPr>
            <a:r>
              <a:rPr lang="en-US" altLang="ko-KR" sz="2500">
                <a:latin typeface="a펜글씨L"/>
                <a:ea typeface="a펜글씨L"/>
              </a:rPr>
              <a:t>5)</a:t>
            </a:r>
            <a:r>
              <a:rPr lang="ko-KR" altLang="en-US" sz="2500">
                <a:latin typeface="a펜글씨L"/>
                <a:ea typeface="a펜글씨L"/>
              </a:rPr>
              <a:t> 한국과 일본 대중문화의 차이</a:t>
            </a:r>
            <a:endParaRPr lang="ko-KR" altLang="en-US" sz="2500">
              <a:effectLst/>
              <a:latin typeface="a펜글씨L"/>
              <a:ea typeface="a펜글씨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8574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sz="2500"/>
              <a:t>-</a:t>
            </a:r>
            <a:r>
              <a:rPr lang="ko-KR" altLang="en-US" sz="2500"/>
              <a:t> </a:t>
            </a:r>
            <a:r>
              <a:rPr lang="en-US" altLang="ko-KR" sz="2500"/>
              <a:t>1928</a:t>
            </a:r>
            <a:r>
              <a:rPr lang="ko-KR" altLang="en-US" sz="2500"/>
              <a:t>년 라디오 방송 </a:t>
            </a:r>
            <a:r>
              <a:rPr lang="en-US" altLang="ko-KR" sz="2500"/>
              <a:t>-</a:t>
            </a:r>
            <a:r>
              <a:rPr lang="ko-KR" altLang="en-US" sz="2500"/>
              <a:t> 청취자 급증</a:t>
            </a:r>
          </a:p>
          <a:p>
            <a:pPr marL="0" indent="0">
              <a:buNone/>
              <a:defRPr/>
            </a:pPr>
            <a:r>
              <a:rPr lang="ko-KR" altLang="en-US" sz="2500"/>
              <a:t>                                   정부에서 라디오 방송 통제 </a:t>
            </a:r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r>
              <a:rPr lang="en-US" altLang="ko-KR" sz="2500"/>
              <a:t>-</a:t>
            </a:r>
            <a:r>
              <a:rPr lang="ko-KR" altLang="en-US" sz="2500"/>
              <a:t> 방송 내용 사전에 검열 후 방송 가능</a:t>
            </a:r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r>
              <a:rPr lang="en-US" altLang="ko-KR" sz="2500"/>
              <a:t>-</a:t>
            </a:r>
            <a:r>
              <a:rPr lang="ko-KR" altLang="en-US" sz="2500"/>
              <a:t> 허가되지 않은 방송      </a:t>
            </a:r>
            <a:r>
              <a:rPr lang="en-US" altLang="ko-KR" sz="2500"/>
              <a:t>‘</a:t>
            </a:r>
            <a:r>
              <a:rPr lang="ko-KR" altLang="en-US" sz="2500"/>
              <a:t>방송 불가능</a:t>
            </a:r>
            <a:r>
              <a:rPr lang="en-US" altLang="ko-KR" sz="2500"/>
              <a:t>’</a:t>
            </a:r>
          </a:p>
          <a:p>
            <a:pPr marL="0" indent="0">
              <a:buNone/>
              <a:defRPr/>
            </a:pPr>
            <a:endParaRPr lang="en-US" altLang="ko-KR" sz="2500"/>
          </a:p>
          <a:p>
            <a:pPr marL="0" indent="0">
              <a:buNone/>
              <a:defRPr/>
            </a:pPr>
            <a:r>
              <a:rPr lang="en-US" altLang="ko-KR" sz="2500"/>
              <a:t>-</a:t>
            </a:r>
            <a:r>
              <a:rPr lang="ko-KR" altLang="en-US" sz="2500"/>
              <a:t> 결론</a:t>
            </a:r>
            <a:r>
              <a:rPr lang="en-US" altLang="ko-KR" sz="2500"/>
              <a:t>:</a:t>
            </a:r>
            <a:r>
              <a:rPr lang="ko-KR" altLang="en-US" sz="2500"/>
              <a:t> 일본의 대중문화 </a:t>
            </a:r>
            <a:r>
              <a:rPr lang="en-US" altLang="ko-KR" sz="2500"/>
              <a:t>-</a:t>
            </a:r>
            <a:r>
              <a:rPr lang="ko-KR" altLang="en-US" sz="2500"/>
              <a:t> 급격한 성장 이유 중 하나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-36511" y="22396"/>
            <a:ext cx="9180512" cy="909149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rgbClr val="0D0D0D"/>
                </a:solidFill>
                <a:latin typeface="포천 막걸리체"/>
                <a:ea typeface="포천 막걸리체"/>
              </a:rPr>
              <a:t>일본 대중문화의 형성</a:t>
            </a:r>
          </a:p>
        </p:txBody>
      </p:sp>
      <p:pic>
        <p:nvPicPr>
          <p:cNvPr id="5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925003" y="1857494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6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636971" y="3657693"/>
            <a:ext cx="416789" cy="273719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372200" y="5949280"/>
            <a:ext cx="2674640" cy="72008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/>
              <a:t>감사합니다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-36511" y="22396"/>
            <a:ext cx="9180512" cy="923330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400" b="0" i="0" u="none" strike="noStrike" kern="1200" cap="none" spc="0" normalizeH="0" baseline="0" dirty="0">
              <a:solidFill>
                <a:srgbClr val="0D0D0D"/>
              </a:solidFill>
              <a:latin typeface="포천 막걸리체"/>
              <a:ea typeface="포천 막걸리체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8803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9144000" cy="1073106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5400">
                <a:solidFill>
                  <a:schemeClr val="tx1"/>
                </a:solidFill>
                <a:latin typeface="포천 막걸리체"/>
                <a:ea typeface="포천 막걸리체"/>
              </a:rPr>
              <a:t>1. </a:t>
            </a:r>
            <a:r>
              <a:rPr lang="ko-KR" altLang="en-US" sz="5400">
                <a:solidFill>
                  <a:schemeClr val="tx1"/>
                </a:solidFill>
                <a:latin typeface="포천 막걸리체"/>
                <a:ea typeface="포천 막걸리체"/>
              </a:rPr>
              <a:t>일본 역사의 흐름</a:t>
            </a:r>
            <a:endParaRPr lang="ko-KR" altLang="en-US" sz="5400">
              <a:solidFill>
                <a:schemeClr val="tx1"/>
              </a:solidFill>
              <a:effectLst/>
              <a:latin typeface="포천 막걸리체"/>
              <a:ea typeface="포천 막걸리체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652120" y="1268760"/>
            <a:ext cx="2952328" cy="5587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000">
                <a:latin typeface="a펜글씨B"/>
                <a:ea typeface="a펜글씨B"/>
              </a:rPr>
              <a:t>    선사시대</a:t>
            </a:r>
          </a:p>
          <a:p>
            <a:pPr lvl="0">
              <a:defRPr/>
            </a:pPr>
            <a:endParaRPr lang="ko-KR" altLang="en-US" sz="3000">
              <a:latin typeface="a펜글씨B"/>
              <a:ea typeface="a펜글씨B"/>
            </a:endParaRPr>
          </a:p>
          <a:p>
            <a:pPr lvl="0">
              <a:defRPr/>
            </a:pPr>
            <a:r>
              <a:rPr lang="ko-KR" altLang="en-US" sz="3000">
                <a:latin typeface="a펜글씨B"/>
                <a:ea typeface="a펜글씨B"/>
              </a:rPr>
              <a:t>       고대</a:t>
            </a:r>
          </a:p>
          <a:p>
            <a:pPr lvl="0">
              <a:defRPr/>
            </a:pPr>
            <a:endParaRPr lang="ko-KR" altLang="en-US" sz="3000">
              <a:latin typeface="a펜글씨B"/>
              <a:ea typeface="a펜글씨B"/>
            </a:endParaRPr>
          </a:p>
          <a:p>
            <a:pPr lvl="0">
              <a:defRPr/>
            </a:pPr>
            <a:r>
              <a:rPr lang="ko-KR" altLang="en-US" sz="3000">
                <a:latin typeface="a펜글씨B"/>
                <a:ea typeface="a펜글씨B"/>
              </a:rPr>
              <a:t>       중세</a:t>
            </a:r>
          </a:p>
          <a:p>
            <a:pPr lvl="0">
              <a:defRPr/>
            </a:pPr>
            <a:endParaRPr lang="ko-KR" altLang="en-US" sz="3000">
              <a:latin typeface="a펜글씨B"/>
              <a:ea typeface="a펜글씨B"/>
            </a:endParaRPr>
          </a:p>
          <a:p>
            <a:pPr lvl="0">
              <a:defRPr/>
            </a:pPr>
            <a:r>
              <a:rPr lang="ko-KR" altLang="en-US" sz="3000">
                <a:latin typeface="a펜글씨B"/>
                <a:ea typeface="a펜글씨B"/>
              </a:rPr>
              <a:t>       근세</a:t>
            </a:r>
          </a:p>
          <a:p>
            <a:pPr lvl="0">
              <a:defRPr/>
            </a:pPr>
            <a:endParaRPr lang="ko-KR" altLang="en-US" sz="3000">
              <a:latin typeface="a펜글씨B"/>
              <a:ea typeface="a펜글씨B"/>
            </a:endParaRPr>
          </a:p>
          <a:p>
            <a:pPr lvl="0">
              <a:defRPr/>
            </a:pPr>
            <a:r>
              <a:rPr lang="ko-KR" altLang="en-US" sz="3000">
                <a:latin typeface="a펜글씨B"/>
                <a:ea typeface="a펜글씨B"/>
              </a:rPr>
              <a:t>       근대</a:t>
            </a:r>
          </a:p>
          <a:p>
            <a:pPr lvl="0">
              <a:defRPr/>
            </a:pPr>
            <a:endParaRPr lang="ko-KR" altLang="en-US" sz="3000">
              <a:latin typeface="a펜글씨B"/>
              <a:ea typeface="a펜글씨B"/>
            </a:endParaRPr>
          </a:p>
          <a:p>
            <a:pPr lvl="0">
              <a:defRPr/>
            </a:pPr>
            <a:r>
              <a:rPr lang="ko-KR" altLang="en-US" sz="3000">
                <a:latin typeface="a펜글씨B"/>
                <a:ea typeface="a펜글씨B"/>
              </a:rPr>
              <a:t>       현대</a:t>
            </a:r>
          </a:p>
          <a:p>
            <a:pPr lvl="0">
              <a:defRPr/>
            </a:pPr>
            <a:endParaRPr lang="ko-KR" altLang="en-US" sz="3000">
              <a:effectLst/>
              <a:latin typeface="a펜글씨B"/>
              <a:ea typeface="a펜글씨B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3077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 flipV="1">
            <a:off x="6597364" y="1916359"/>
            <a:ext cx="416789" cy="273719"/>
          </a:xfrm>
          <a:prstGeom prst="rect">
            <a:avLst/>
          </a:prstGeom>
          <a:noFill/>
        </p:spPr>
      </p:pic>
      <p:pic>
        <p:nvPicPr>
          <p:cNvPr id="12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 flipV="1">
            <a:off x="6583415" y="2853465"/>
            <a:ext cx="416789" cy="273719"/>
          </a:xfrm>
          <a:prstGeom prst="rect">
            <a:avLst/>
          </a:prstGeom>
          <a:noFill/>
        </p:spPr>
      </p:pic>
      <p:pic>
        <p:nvPicPr>
          <p:cNvPr id="13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 flipV="1">
            <a:off x="6574946" y="3739661"/>
            <a:ext cx="416789" cy="273719"/>
          </a:xfrm>
          <a:prstGeom prst="rect">
            <a:avLst/>
          </a:prstGeom>
          <a:noFill/>
        </p:spPr>
      </p:pic>
      <p:pic>
        <p:nvPicPr>
          <p:cNvPr id="14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 flipV="1">
            <a:off x="6564183" y="4645033"/>
            <a:ext cx="416789" cy="273719"/>
          </a:xfrm>
          <a:prstGeom prst="rect">
            <a:avLst/>
          </a:prstGeom>
          <a:noFill/>
        </p:spPr>
      </p:pic>
      <p:pic>
        <p:nvPicPr>
          <p:cNvPr id="15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 flipV="1">
            <a:off x="6560565" y="5534892"/>
            <a:ext cx="416789" cy="273719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3079" name="_x164735328" descr="cif00001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59322" y="1615574"/>
            <a:ext cx="5467350" cy="4413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23330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400">
                <a:solidFill>
                  <a:schemeClr val="tx1">
                    <a:lumMod val="95000"/>
                    <a:lumOff val="5000"/>
                  </a:schemeClr>
                </a:solidFill>
                <a:latin typeface="포천 막걸리체"/>
                <a:ea typeface="포천 막걸리체"/>
              </a:rPr>
              <a:t>선사시대</a:t>
            </a:r>
          </a:p>
        </p:txBody>
      </p:sp>
      <p:sp>
        <p:nvSpPr>
          <p:cNvPr id="13" name="직사각형 5"/>
          <p:cNvSpPr/>
          <p:nvPr/>
        </p:nvSpPr>
        <p:spPr>
          <a:xfrm>
            <a:off x="171434" y="1221105"/>
            <a:ext cx="8865062" cy="199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1)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 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구석기 시대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: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 기원전 약 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1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만 년 전까지</a:t>
            </a:r>
            <a:endParaRPr kumimoji="0" lang="ko-KR" altLang="en-US" sz="2500" b="0" i="0" u="none" strike="noStrike" kern="1200" cap="none" spc="0" normalizeH="0" baseline="0">
              <a:solidFill>
                <a:srgbClr val="000000"/>
              </a:solidFill>
              <a:latin typeface="a펜글씨L"/>
              <a:ea typeface="a펜글씨L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     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-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 토기 없이 생활      돌을 깨뜨려 도구 사용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2500" b="0" i="0" u="none" strike="noStrike" kern="1200" cap="none" spc="0" normalizeH="0" baseline="0">
              <a:solidFill>
                <a:srgbClr val="000000"/>
              </a:solidFill>
              <a:latin typeface="a펜글씨L"/>
              <a:ea typeface="a펜글씨L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2)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 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조몬시대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: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 기원전 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1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만 년 경 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~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 기원전 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300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년 경</a:t>
            </a:r>
            <a:endParaRPr kumimoji="0" lang="ko-KR" altLang="en-US" sz="2500" b="0" i="0" u="none" strike="noStrike" kern="1200" cap="none" spc="0" normalizeH="0" baseline="0">
              <a:solidFill>
                <a:srgbClr val="000000"/>
              </a:solidFill>
              <a:latin typeface="a펜글씨L"/>
              <a:ea typeface="a펜글씨L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     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-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L"/>
                <a:ea typeface="a펜글씨L"/>
              </a:rPr>
              <a:t> 토기를 사용한 생활</a:t>
            </a:r>
          </a:p>
        </p:txBody>
      </p:sp>
      <p:pic>
        <p:nvPicPr>
          <p:cNvPr id="14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002007" y="1713477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4482" y="3717032"/>
            <a:ext cx="6985830" cy="2534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53285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sz="2500" b="1"/>
              <a:t>3)</a:t>
            </a:r>
            <a:r>
              <a:rPr lang="ko-KR" altLang="en-US" sz="2500" b="1"/>
              <a:t> 야요이 시대</a:t>
            </a:r>
            <a:r>
              <a:rPr lang="en-US" altLang="ko-KR" sz="2500" b="1"/>
              <a:t>:</a:t>
            </a:r>
            <a:r>
              <a:rPr lang="ko-KR" altLang="en-US" sz="2500" b="1"/>
              <a:t> 기원전 </a:t>
            </a:r>
            <a:r>
              <a:rPr lang="en-US" altLang="ko-KR" sz="2500" b="1"/>
              <a:t>300</a:t>
            </a:r>
            <a:r>
              <a:rPr lang="ko-KR" altLang="en-US" sz="2500" b="1"/>
              <a:t>년 경 </a:t>
            </a:r>
            <a:r>
              <a:rPr lang="en-US" altLang="ko-KR" sz="2500" b="1"/>
              <a:t>~</a:t>
            </a:r>
            <a:r>
              <a:rPr lang="ko-KR" altLang="en-US" sz="2500" b="1"/>
              <a:t> </a:t>
            </a:r>
            <a:r>
              <a:rPr lang="en-US" altLang="ko-KR" sz="2500" b="1"/>
              <a:t>300</a:t>
            </a:r>
            <a:r>
              <a:rPr lang="ko-KR" altLang="en-US" sz="2500" b="1"/>
              <a:t>년 경</a:t>
            </a:r>
          </a:p>
          <a:p>
            <a:pPr marL="0" indent="0">
              <a:buNone/>
              <a:defRPr/>
            </a:pPr>
            <a:r>
              <a:rPr lang="ko-KR" altLang="en-US" sz="2500"/>
              <a:t>    </a:t>
            </a:r>
            <a:r>
              <a:rPr lang="en-US" altLang="ko-KR" sz="2500"/>
              <a:t>-</a:t>
            </a:r>
            <a:r>
              <a:rPr lang="ko-KR" altLang="en-US" sz="2500"/>
              <a:t> 야요이 문화 발달</a:t>
            </a:r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r>
              <a:rPr lang="ko-KR" altLang="en-US" sz="2500"/>
              <a:t>   </a:t>
            </a:r>
            <a:r>
              <a:rPr lang="en-US" altLang="ko-KR" sz="2500"/>
              <a:t>-</a:t>
            </a:r>
            <a:r>
              <a:rPr lang="ko-KR" altLang="en-US" sz="2500"/>
              <a:t> 농경생활 중심의 집단 생활      신분제 사회</a:t>
            </a:r>
          </a:p>
          <a:p>
            <a:pPr marL="0" indent="0">
              <a:buNone/>
              <a:defRPr/>
            </a:pPr>
            <a:endParaRPr lang="en-US" altLang="ko-KR" sz="2500"/>
          </a:p>
          <a:p>
            <a:pPr marL="0" indent="0">
              <a:buNone/>
              <a:defRPr/>
            </a:pPr>
            <a:r>
              <a:rPr lang="en-US" altLang="ko-KR" sz="2500" b="1"/>
              <a:t>4)</a:t>
            </a:r>
            <a:r>
              <a:rPr lang="ko-KR" altLang="en-US" sz="2500" b="1"/>
              <a:t> 야마토 시대</a:t>
            </a:r>
            <a:r>
              <a:rPr lang="en-US" altLang="ko-KR" sz="2500" b="1"/>
              <a:t>:300</a:t>
            </a:r>
            <a:r>
              <a:rPr lang="ko-KR" altLang="en-US" sz="2500" b="1"/>
              <a:t>년 경 </a:t>
            </a:r>
            <a:r>
              <a:rPr lang="en-US" altLang="ko-KR" sz="2500" b="1"/>
              <a:t>~</a:t>
            </a:r>
            <a:r>
              <a:rPr lang="ko-KR" altLang="en-US" sz="2500" b="1"/>
              <a:t> </a:t>
            </a:r>
            <a:r>
              <a:rPr lang="en-US" altLang="ko-KR" sz="2500" b="1"/>
              <a:t>710</a:t>
            </a:r>
            <a:r>
              <a:rPr lang="ko-KR" altLang="en-US" sz="2500" b="1"/>
              <a:t>년</a:t>
            </a:r>
            <a:endParaRPr lang="ko-KR" altLang="en-US" sz="2500"/>
          </a:p>
          <a:p>
            <a:pPr marL="0" indent="0">
              <a:buNone/>
              <a:defRPr/>
            </a:pPr>
            <a:r>
              <a:rPr lang="ko-KR" altLang="en-US" sz="2500"/>
              <a:t>        고훈 시대 </a:t>
            </a:r>
            <a:r>
              <a:rPr lang="en-US" altLang="ko-KR" sz="2500"/>
              <a:t>~</a:t>
            </a:r>
            <a:r>
              <a:rPr lang="ko-KR" altLang="en-US" sz="2500"/>
              <a:t> 아스카 시대까지 포함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-36511" y="22396"/>
            <a:ext cx="9180512" cy="923330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rgbClr val="0D0D0D"/>
                </a:solidFill>
                <a:latin typeface="포천 막걸리체"/>
                <a:ea typeface="포천 막걸리체"/>
              </a:rPr>
              <a:t>선사시대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00458" y="2110018"/>
            <a:ext cx="1511301" cy="218307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11760" y="2132856"/>
            <a:ext cx="1511300" cy="21602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895204" y="2106578"/>
            <a:ext cx="1612900" cy="218651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508104" y="2106578"/>
            <a:ext cx="1584176" cy="2186517"/>
          </a:xfrm>
          <a:prstGeom prst="rect">
            <a:avLst/>
          </a:prstGeom>
        </p:spPr>
      </p:pic>
      <p:pic>
        <p:nvPicPr>
          <p:cNvPr id="9" name="_x281766016" descr="cif00001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 rot="21572822" flipV="1">
            <a:off x="5077131" y="4377773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1" name="_x281766016" descr="cif00001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 rot="21572822" flipV="1">
            <a:off x="913775" y="5817934"/>
            <a:ext cx="416789" cy="273719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396"/>
            <a:ext cx="9180512" cy="923330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          고대</a:t>
            </a:r>
            <a:endParaRPr lang="ko-KR" altLang="en-US" sz="5400" dirty="0">
              <a:effectLst/>
            </a:endParaRPr>
          </a:p>
        </p:txBody>
      </p:sp>
      <p:sp>
        <p:nvSpPr>
          <p:cNvPr id="12" name="직사각형 5"/>
          <p:cNvSpPr/>
          <p:nvPr/>
        </p:nvSpPr>
        <p:spPr>
          <a:xfrm>
            <a:off x="179512" y="1225689"/>
            <a:ext cx="8784976" cy="3592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1)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나라시대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: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710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년 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~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794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년</a:t>
            </a:r>
            <a:endParaRPr kumimoji="0" lang="ko-KR" altLang="en-US" sz="3000" b="1" i="0" u="none" strike="noStrike" kern="1200" cap="none" spc="0" normalizeH="0" baseline="0">
              <a:solidFill>
                <a:srgbClr val="000000"/>
              </a:solidFill>
              <a:latin typeface="a펜글씨B"/>
              <a:ea typeface="a펜글씨B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        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‘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헤이조쿄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’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로 천도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          덴노를 정치적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,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종교적으로 하는 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‘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중앙 집권의 율령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’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을 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          형성한 시기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2500" b="0" i="0" u="none" strike="noStrike" kern="1200" cap="none" spc="0" normalizeH="0" baseline="0">
              <a:solidFill>
                <a:srgbClr val="000000"/>
              </a:solidFill>
              <a:latin typeface="a펜글씨B"/>
              <a:ea typeface="a펜글씨B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2500" b="0" i="0" u="none" strike="noStrike" kern="1200" cap="none" spc="0" normalizeH="0" baseline="0">
              <a:solidFill>
                <a:srgbClr val="000000"/>
              </a:solidFill>
              <a:latin typeface="a펜글씨B"/>
              <a:ea typeface="a펜글씨B"/>
            </a:endParaRPr>
          </a:p>
          <a:p>
            <a:pPr marL="0" indent="0">
              <a:buNone/>
              <a:defRPr/>
            </a:pPr>
            <a:r>
              <a:rPr kumimoji="0" lang="en-US" altLang="ko-KR" sz="2500" b="1" i="0" u="none" strike="noStrike" kern="1200" cap="none" spc="0" normalizeH="0" baseline="0">
                <a:solidFill>
                  <a:schemeClr val="tx1"/>
                </a:solidFill>
                <a:latin typeface="a펜글씨B"/>
                <a:ea typeface="a펜글씨B"/>
              </a:rPr>
              <a:t>2)</a:t>
            </a:r>
            <a:r>
              <a:rPr kumimoji="0" lang="ko-KR" altLang="en-US" sz="2500" b="1" i="0" u="none" strike="noStrike" kern="1200" cap="none" spc="0" normalizeH="0" baseline="0">
                <a:solidFill>
                  <a:schemeClr val="tx1"/>
                </a:solidFill>
                <a:latin typeface="a펜글씨B"/>
                <a:ea typeface="a펜글씨B"/>
              </a:rPr>
              <a:t> 헤이안 시대</a:t>
            </a:r>
            <a:r>
              <a:rPr kumimoji="0" lang="en-US" altLang="ko-KR" sz="2500" b="1" i="0" u="none" strike="noStrike" kern="1200" cap="none" spc="0" normalizeH="0" baseline="0">
                <a:solidFill>
                  <a:schemeClr val="tx1"/>
                </a:solidFill>
                <a:latin typeface="a펜글씨B"/>
                <a:ea typeface="a펜글씨B"/>
              </a:rPr>
              <a:t>:</a:t>
            </a:r>
            <a:r>
              <a:rPr kumimoji="0" lang="ko-KR" altLang="en-US" sz="2500" b="1" i="0" u="none" strike="noStrike" kern="1200" cap="none" spc="0" normalizeH="0" baseline="0">
                <a:solidFill>
                  <a:schemeClr val="tx1"/>
                </a:solidFill>
                <a:latin typeface="a펜글씨B"/>
                <a:ea typeface="a펜글씨B"/>
              </a:rPr>
              <a:t> </a:t>
            </a:r>
            <a:r>
              <a:rPr kumimoji="0" lang="en-US" altLang="ko-KR" sz="2500" b="1" i="0" u="none" strike="noStrike" kern="1200" cap="none" spc="0" normalizeH="0" baseline="0">
                <a:solidFill>
                  <a:schemeClr val="tx1"/>
                </a:solidFill>
                <a:latin typeface="a펜글씨B"/>
                <a:ea typeface="a펜글씨B"/>
              </a:rPr>
              <a:t>794</a:t>
            </a:r>
            <a:r>
              <a:rPr kumimoji="0" lang="ko-KR" altLang="en-US" sz="2500" b="1" i="0" u="none" strike="noStrike" kern="1200" cap="none" spc="0" normalizeH="0" baseline="0">
                <a:solidFill>
                  <a:schemeClr val="tx1"/>
                </a:solidFill>
                <a:latin typeface="a펜글씨B"/>
                <a:ea typeface="a펜글씨B"/>
              </a:rPr>
              <a:t>년 </a:t>
            </a:r>
            <a:r>
              <a:rPr kumimoji="0" lang="en-US" altLang="ko-KR" sz="2500" b="1" i="0" u="none" strike="noStrike" kern="1200" cap="none" spc="0" normalizeH="0" baseline="0">
                <a:solidFill>
                  <a:schemeClr val="tx1"/>
                </a:solidFill>
                <a:latin typeface="a펜글씨B"/>
                <a:ea typeface="a펜글씨B"/>
              </a:rPr>
              <a:t>~</a:t>
            </a:r>
            <a:r>
              <a:rPr kumimoji="0" lang="ko-KR" altLang="en-US" sz="2500" b="1" i="0" u="none" strike="noStrike" kern="1200" cap="none" spc="0" normalizeH="0" baseline="0">
                <a:solidFill>
                  <a:schemeClr val="tx1"/>
                </a:solidFill>
                <a:latin typeface="a펜글씨B"/>
                <a:ea typeface="a펜글씨B"/>
              </a:rPr>
              <a:t> </a:t>
            </a:r>
            <a:r>
              <a:rPr kumimoji="0" lang="en-US" altLang="ko-KR" sz="2500" b="1" i="0" u="none" strike="noStrike" kern="1200" cap="none" spc="0" normalizeH="0" baseline="0">
                <a:solidFill>
                  <a:schemeClr val="tx1"/>
                </a:solidFill>
                <a:latin typeface="a펜글씨B"/>
                <a:ea typeface="a펜글씨B"/>
              </a:rPr>
              <a:t>1185</a:t>
            </a:r>
            <a:r>
              <a:rPr kumimoji="0" lang="ko-KR" altLang="en-US" sz="2500" b="1" i="0" u="none" strike="noStrike" kern="1200" cap="none" spc="0" normalizeH="0" baseline="0">
                <a:solidFill>
                  <a:schemeClr val="tx1"/>
                </a:solidFill>
                <a:latin typeface="a펜글씨B"/>
                <a:ea typeface="a펜글씨B"/>
              </a:rPr>
              <a:t>년</a:t>
            </a:r>
            <a:endParaRPr kumimoji="0" lang="ko-KR" altLang="en-US" sz="2500" b="0" i="0" u="none" strike="noStrike" kern="1200" cap="none" spc="0" normalizeH="0" baseline="0">
              <a:solidFill>
                <a:srgbClr val="000000"/>
              </a:solidFill>
              <a:latin typeface="a펜글씨B"/>
              <a:ea typeface="a펜글씨B"/>
            </a:endParaRPr>
          </a:p>
          <a:p>
            <a:pPr marL="0" indent="0">
              <a:buNone/>
              <a:defRPr/>
            </a:pP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         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‘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헤이안쿄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(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지금의 교토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)’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로 천도</a:t>
            </a:r>
          </a:p>
          <a:p>
            <a:pPr marL="0" indent="0">
              <a:buNone/>
              <a:defRPr/>
            </a:pP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         국풍 문화</a:t>
            </a:r>
          </a:p>
        </p:txBody>
      </p:sp>
      <p:pic>
        <p:nvPicPr>
          <p:cNvPr id="13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684643" y="1846467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4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684643" y="2217533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5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612635" y="4078715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6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625743" y="4510763"/>
            <a:ext cx="416789" cy="273719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09149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400">
                <a:solidFill>
                  <a:schemeClr val="tx1">
                    <a:lumMod val="95000"/>
                    <a:lumOff val="5000"/>
                  </a:schemeClr>
                </a:solidFill>
                <a:latin typeface="포천 막걸리체"/>
                <a:ea typeface="포천 막걸리체"/>
              </a:rPr>
              <a:t>중세</a:t>
            </a:r>
          </a:p>
        </p:txBody>
      </p:sp>
      <p:sp>
        <p:nvSpPr>
          <p:cNvPr id="12" name="직사각형 5"/>
          <p:cNvSpPr/>
          <p:nvPr/>
        </p:nvSpPr>
        <p:spPr>
          <a:xfrm>
            <a:off x="251520" y="1268755"/>
            <a:ext cx="8712968" cy="306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1)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가마쿠라시대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: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1185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년 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~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1335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년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         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‘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미나모토노 요리토모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’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시작으로 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3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대까지 미나모토씨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          장군 권력 유지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3000" b="0" i="0" u="none" strike="noStrike" kern="1200" cap="none" spc="0" normalizeH="0" baseline="0">
              <a:solidFill>
                <a:srgbClr val="000000"/>
              </a:solidFill>
              <a:latin typeface="a펜글씨B"/>
              <a:ea typeface="a펜글씨B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2)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무로마치시대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: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1336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년 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~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</a:t>
            </a:r>
            <a:r>
              <a:rPr kumimoji="0" lang="en-US" altLang="ko-KR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1573</a:t>
            </a: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년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        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두 명의 천황이 남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(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요시노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),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북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(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교토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)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에 각각 존재       </a:t>
            </a: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0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           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   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‘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대립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a펜글씨B"/>
                <a:ea typeface="a펜글씨B"/>
              </a:rPr>
              <a:t>’</a:t>
            </a:r>
          </a:p>
        </p:txBody>
      </p:sp>
      <p:pic>
        <p:nvPicPr>
          <p:cNvPr id="13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769759" y="1774459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4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841767" y="3585685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5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1345823" y="4017733"/>
            <a:ext cx="416789" cy="273719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908719"/>
            <a:ext cx="9252520" cy="594928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sz="2500" b="1"/>
              <a:t>3)</a:t>
            </a:r>
            <a:r>
              <a:rPr lang="ko-KR" altLang="en-US" sz="2500" b="1"/>
              <a:t> 전국시대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</a:t>
            </a:r>
            <a:r>
              <a:rPr lang="ko-KR" altLang="en-US" sz="2500"/>
              <a:t>상공업 발달</a:t>
            </a:r>
          </a:p>
          <a:p>
            <a:pPr marL="0" indent="0">
              <a:buNone/>
              <a:defRPr/>
            </a:pPr>
            <a:r>
              <a:rPr lang="ko-KR" altLang="en-US" sz="2500"/>
              <a:t>         포루투갈 상인 </a:t>
            </a:r>
            <a:r>
              <a:rPr lang="en-US" altLang="ko-KR" sz="2500"/>
              <a:t>-</a:t>
            </a:r>
            <a:r>
              <a:rPr lang="ko-KR" altLang="en-US" sz="2500"/>
              <a:t> </a:t>
            </a:r>
            <a:r>
              <a:rPr lang="en-US" altLang="ko-KR" sz="2500"/>
              <a:t>‘</a:t>
            </a:r>
            <a:r>
              <a:rPr lang="ko-KR" altLang="en-US" sz="2500"/>
              <a:t>화약총</a:t>
            </a:r>
            <a:r>
              <a:rPr lang="en-US" altLang="ko-KR" sz="2500"/>
              <a:t>’</a:t>
            </a:r>
            <a:r>
              <a:rPr lang="ko-KR" altLang="en-US" sz="2500"/>
              <a:t> 제조법 전해짐</a:t>
            </a:r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r>
              <a:rPr lang="ko-KR" altLang="en-US" sz="2500"/>
              <a:t>     </a:t>
            </a:r>
          </a:p>
          <a:p>
            <a:pPr marL="0" indent="0">
              <a:buNone/>
              <a:defRPr/>
            </a:pPr>
            <a:r>
              <a:rPr lang="ko-KR" altLang="en-US" sz="2500"/>
              <a:t>     남북조 시대 </a:t>
            </a:r>
            <a:r>
              <a:rPr lang="en-US" altLang="ko-KR" sz="2500"/>
              <a:t>-</a:t>
            </a:r>
            <a:r>
              <a:rPr lang="ko-KR" altLang="en-US" sz="2500"/>
              <a:t> 두 명의 </a:t>
            </a:r>
            <a:r>
              <a:rPr lang="en-US" altLang="ko-KR" sz="2500"/>
              <a:t>‘</a:t>
            </a:r>
            <a:r>
              <a:rPr lang="ko-KR" altLang="en-US" sz="2500"/>
              <a:t>덴노</a:t>
            </a:r>
            <a:r>
              <a:rPr lang="en-US" altLang="ko-KR" sz="2500"/>
              <a:t>’</a:t>
            </a:r>
            <a:r>
              <a:rPr lang="ko-KR" altLang="en-US" sz="2500"/>
              <a:t>와 두 개의 </a:t>
            </a:r>
            <a:r>
              <a:rPr lang="en-US" altLang="ko-KR" sz="2500"/>
              <a:t>‘</a:t>
            </a:r>
            <a:r>
              <a:rPr lang="ko-KR" altLang="en-US" sz="2500"/>
              <a:t>조정</a:t>
            </a:r>
            <a:r>
              <a:rPr lang="en-US" altLang="ko-KR" sz="2500"/>
              <a:t>’</a:t>
            </a:r>
            <a:r>
              <a:rPr lang="ko-KR" altLang="en-US" sz="2500"/>
              <a:t>이 존재         </a:t>
            </a:r>
          </a:p>
          <a:p>
            <a:pPr marL="0" indent="0">
              <a:buNone/>
              <a:defRPr/>
            </a:pPr>
            <a:r>
              <a:rPr lang="ko-KR" altLang="en-US" sz="2500"/>
              <a:t>     습격 당한 </a:t>
            </a:r>
            <a:r>
              <a:rPr lang="en-US" altLang="ko-KR" sz="2500"/>
              <a:t>‘</a:t>
            </a:r>
            <a:r>
              <a:rPr lang="ko-KR" altLang="en-US" sz="2500"/>
              <a:t>오다 노부나가</a:t>
            </a:r>
            <a:r>
              <a:rPr lang="en-US" altLang="ko-KR" sz="2500"/>
              <a:t>’</a:t>
            </a:r>
            <a:r>
              <a:rPr lang="ko-KR" altLang="en-US" sz="2500"/>
              <a:t> </a:t>
            </a:r>
            <a:r>
              <a:rPr lang="en-US" altLang="ko-KR" sz="2500"/>
              <a:t>-</a:t>
            </a:r>
            <a:r>
              <a:rPr lang="ko-KR" altLang="en-US" sz="2500"/>
              <a:t> </a:t>
            </a:r>
            <a:r>
              <a:rPr lang="en-US" altLang="ko-KR" sz="2500"/>
              <a:t>‘</a:t>
            </a:r>
            <a:r>
              <a:rPr lang="ko-KR" altLang="en-US" sz="2500"/>
              <a:t>도요토미 히데요시</a:t>
            </a:r>
            <a:r>
              <a:rPr lang="en-US" altLang="ko-KR" sz="2500"/>
              <a:t>’</a:t>
            </a:r>
            <a:r>
              <a:rPr lang="ko-KR" altLang="en-US" sz="2500"/>
              <a:t>가 전국통일</a:t>
            </a:r>
          </a:p>
          <a:p>
            <a:pPr marL="0" indent="0">
              <a:buNone/>
              <a:defRPr/>
            </a:pPr>
            <a:endParaRPr lang="ko-KR" altLang="en-US" sz="2500"/>
          </a:p>
          <a:p>
            <a:pPr marL="0" indent="0">
              <a:buNone/>
              <a:defRPr/>
            </a:pPr>
            <a:endParaRPr lang="ko-KR" altLang="en-US"/>
          </a:p>
        </p:txBody>
      </p:sp>
      <p:sp>
        <p:nvSpPr>
          <p:cNvPr id="4" name="TextBox 10"/>
          <p:cNvSpPr txBox="1"/>
          <p:nvPr/>
        </p:nvSpPr>
        <p:spPr>
          <a:xfrm>
            <a:off x="-36511" y="22396"/>
            <a:ext cx="9180512" cy="909149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rgbClr val="0D0D0D"/>
                </a:solidFill>
                <a:latin typeface="포천 막걸리체"/>
                <a:ea typeface="포천 막걸리체"/>
              </a:rPr>
              <a:t>중세</a:t>
            </a:r>
          </a:p>
        </p:txBody>
      </p:sp>
      <p:pic>
        <p:nvPicPr>
          <p:cNvPr id="5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468619" y="1486427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7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481727" y="1918475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35696" y="2348880"/>
            <a:ext cx="4585394" cy="2571874"/>
          </a:xfrm>
          <a:prstGeom prst="rect">
            <a:avLst/>
          </a:prstGeom>
        </p:spPr>
      </p:pic>
      <p:pic>
        <p:nvPicPr>
          <p:cNvPr id="10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180587" y="5313878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2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>
            <a:off x="180644" y="5659605"/>
            <a:ext cx="416789" cy="288032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511" y="22396"/>
            <a:ext cx="9180512" cy="923330"/>
          </a:xfrm>
          <a:prstGeom prst="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400"/>
              <a:t>근세</a:t>
            </a:r>
            <a:endParaRPr lang="ko-KR" altLang="en-US" sz="5400">
              <a:effectLst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512" y="2060848"/>
            <a:ext cx="9433048" cy="2375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ko-KR" altLang="en-US" sz="2500"/>
              <a:t>     ‘도쿠가와 이에야스’ </a:t>
            </a:r>
            <a:r>
              <a:rPr lang="en-US" altLang="ko-KR" sz="2500"/>
              <a:t>-</a:t>
            </a:r>
            <a:r>
              <a:rPr lang="ko-KR" altLang="en-US" sz="2500"/>
              <a:t> 강력한 중앙집권적 ‘봉건체제’ 유지</a:t>
            </a:r>
          </a:p>
          <a:p>
            <a:pPr marL="457200" indent="-457200">
              <a:buFontTx/>
              <a:buChar char="-"/>
              <a:defRPr/>
            </a:pPr>
            <a:endParaRPr lang="ko-KR" altLang="en-US" sz="2500"/>
          </a:p>
          <a:p>
            <a:pPr marL="0" indent="0">
              <a:buFontTx/>
              <a:buNone/>
              <a:defRPr/>
            </a:pPr>
            <a:r>
              <a:rPr lang="ko-KR" altLang="en-US" sz="2500"/>
              <a:t>     막번 체제</a:t>
            </a:r>
            <a:r>
              <a:rPr lang="en-US" altLang="ko-KR"/>
              <a:t>(</a:t>
            </a:r>
            <a:r>
              <a:rPr lang="ko-KR" altLang="en-US"/>
              <a:t>중앙통일정권 에도막부와 그 지배하에 있으면서</a:t>
            </a:r>
          </a:p>
          <a:p>
            <a:pPr marL="0" indent="0">
              <a:buFontTx/>
              <a:buNone/>
              <a:defRPr/>
            </a:pPr>
            <a:r>
              <a:rPr lang="ko-KR" altLang="en-US"/>
              <a:t>     독립된 영국을 갖는 번을 통치기관으로 하는 정치체제</a:t>
            </a:r>
            <a:r>
              <a:rPr lang="en-US" altLang="ko-KR"/>
              <a:t>)</a:t>
            </a:r>
            <a:r>
              <a:rPr lang="ko-KR" altLang="en-US" sz="2500"/>
              <a:t> 유지 </a:t>
            </a:r>
          </a:p>
          <a:p>
            <a:pPr marL="457200" indent="-457200">
              <a:buFontTx/>
              <a:buChar char="-"/>
              <a:defRPr/>
            </a:pPr>
            <a:endParaRPr lang="ko-KR" altLang="en-US" sz="2500"/>
          </a:p>
          <a:p>
            <a:pPr lvl="0">
              <a:defRPr/>
            </a:pPr>
            <a:r>
              <a:rPr lang="ko-KR" altLang="en-US" sz="2500"/>
              <a:t>     참근 교대</a:t>
            </a:r>
            <a:r>
              <a:rPr lang="en-US" altLang="ko-KR" sz="2500"/>
              <a:t>:</a:t>
            </a:r>
            <a:r>
              <a:rPr lang="ko-KR" altLang="en-US" sz="2500"/>
              <a:t> 지방 영주들이 힘을 못 키우도록 함</a:t>
            </a:r>
            <a:endParaRPr lang="ko-KR" altLang="en-US" sz="2500">
              <a:effectLst/>
            </a:endParaRPr>
          </a:p>
        </p:txBody>
      </p:sp>
      <p:pic>
        <p:nvPicPr>
          <p:cNvPr id="12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24603" y="2145525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3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37711" y="2865605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4" name="_x28176601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572822" flipV="1">
            <a:off x="324603" y="4078715"/>
            <a:ext cx="416789" cy="273719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802</Words>
  <Application>Microsoft Office PowerPoint</Application>
  <PresentationFormat>화면 슬라이드 쇼(4:3)</PresentationFormat>
  <Paragraphs>167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a펜글씨B</vt:lpstr>
      <vt:lpstr>a펜글씨L</vt:lpstr>
      <vt:lpstr>맑은 고딕</vt:lpstr>
      <vt:lpstr>포천 막걸리체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youn</dc:creator>
  <cp:lastModifiedBy>지우 김</cp:lastModifiedBy>
  <cp:revision>60</cp:revision>
  <dcterms:created xsi:type="dcterms:W3CDTF">2014-03-28T11:15:09Z</dcterms:created>
  <dcterms:modified xsi:type="dcterms:W3CDTF">2020-05-04T14:54:02Z</dcterms:modified>
  <cp:version/>
</cp:coreProperties>
</file>