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92" r:id="rId2"/>
    <p:sldId id="305" r:id="rId3"/>
    <p:sldId id="306" r:id="rId4"/>
    <p:sldId id="307" r:id="rId5"/>
    <p:sldId id="308" r:id="rId6"/>
    <p:sldId id="293" r:id="rId7"/>
    <p:sldId id="309" r:id="rId8"/>
    <p:sldId id="310" r:id="rId9"/>
    <p:sldId id="312" r:id="rId10"/>
    <p:sldId id="313" r:id="rId11"/>
    <p:sldId id="318" r:id="rId12"/>
    <p:sldId id="314" r:id="rId1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5F2"/>
    <a:srgbClr val="A568D2"/>
    <a:srgbClr val="625A54"/>
    <a:srgbClr val="CDC8C7"/>
    <a:srgbClr val="A1A9E5"/>
    <a:srgbClr val="F3929F"/>
    <a:srgbClr val="B26D60"/>
    <a:srgbClr val="FF53D2"/>
    <a:srgbClr val="FF33CC"/>
    <a:srgbClr val="FADA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559" autoAdjust="0"/>
  </p:normalViewPr>
  <p:slideViewPr>
    <p:cSldViewPr snapToGrid="0" showGuides="1">
      <p:cViewPr varScale="1">
        <p:scale>
          <a:sx n="77" d="100"/>
          <a:sy n="77" d="100"/>
        </p:scale>
        <p:origin x="642" y="90"/>
      </p:cViewPr>
      <p:guideLst>
        <p:guide orient="horz" pos="2069"/>
        <p:guide pos="3840"/>
      </p:guideLst>
    </p:cSldViewPr>
  </p:slideViewPr>
  <p:outlineViewPr>
    <p:cViewPr>
      <p:scale>
        <a:sx n="33" d="100"/>
        <a:sy n="33" d="100"/>
      </p:scale>
      <p:origin x="0" y="-171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74" d="100"/>
        <a:sy n="174" d="100"/>
      </p:scale>
      <p:origin x="0" y="0"/>
    </p:cViewPr>
  </p:sorterViewPr>
  <p:notesViewPr>
    <p:cSldViewPr snapToGrid="0" showGuides="1">
      <p:cViewPr varScale="1">
        <p:scale>
          <a:sx n="96" d="100"/>
          <a:sy n="96" d="100"/>
        </p:scale>
        <p:origin x="364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5FD47-44FB-4273-8A1E-44747B8F9B99}" type="datetimeFigureOut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45DE54-432B-4A62-9F7B-BA2DE5063A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04074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0A4127-3C8F-4A8F-BF74-473A84FA1B20}" type="datetimeFigureOut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BE50ED-79B9-4B32-AC50-851B8F1AA7B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5345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1808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BAEE9-39FA-4BD3-866E-B3331ECD4D8C}" type="datetimeFigureOut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8861A-60FC-4001-AA71-160DB1EDBA3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74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뉴시스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697" y="3699165"/>
            <a:ext cx="4067478" cy="271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6131" y="658019"/>
            <a:ext cx="3974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chemeClr val="accent2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일본의 전통가옥</a:t>
            </a:r>
            <a:endParaRPr lang="ko-KR" altLang="en-US" sz="2400" dirty="0">
              <a:solidFill>
                <a:schemeClr val="accent2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4073" y="1188720"/>
            <a:ext cx="1812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latin typeface="+mj-ea"/>
                <a:ea typeface="+mj-ea"/>
              </a:rPr>
              <a:t>- </a:t>
            </a:r>
            <a:r>
              <a:rPr lang="ko-KR" altLang="en-US" sz="2000" b="1" dirty="0" smtClean="0">
                <a:latin typeface="+mj-ea"/>
                <a:ea typeface="+mj-ea"/>
              </a:rPr>
              <a:t>건축 주재료</a:t>
            </a:r>
            <a:endParaRPr lang="ko-KR" altLang="en-US" sz="2000" b="1" dirty="0">
              <a:latin typeface="+mj-ea"/>
              <a:ea typeface="+mj-ea"/>
            </a:endParaRPr>
          </a:p>
        </p:txBody>
      </p:sp>
      <p:pic>
        <p:nvPicPr>
          <p:cNvPr id="2050" name="Picture 2" descr="Red 카랑코에 (세금 그리고 일상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851" y="1116049"/>
            <a:ext cx="4433166" cy="295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그림 1" descr="무료 사진: 나무, 자연적인 나무, 임업, 오크 나무, 트리, 자료 ..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4" y="2908305"/>
            <a:ext cx="4281294" cy="283189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33324" y="5885410"/>
            <a:ext cx="1812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>
                <a:latin typeface="+mj-ea"/>
                <a:ea typeface="+mj-ea"/>
              </a:rPr>
              <a:t>나무</a:t>
            </a:r>
            <a:endParaRPr lang="ko-KR" altLang="en-US" sz="2000" b="1" dirty="0">
              <a:latin typeface="+mj-ea"/>
              <a:ea typeface="+mj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19724" y="5996799"/>
            <a:ext cx="1812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>
                <a:latin typeface="+mj-ea"/>
                <a:ea typeface="+mj-ea"/>
              </a:rPr>
              <a:t>종이</a:t>
            </a:r>
            <a:endParaRPr lang="ko-KR" altLang="en-US" sz="2000" b="1" dirty="0">
              <a:latin typeface="+mj-ea"/>
              <a:ea typeface="+mj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25811" y="1400410"/>
            <a:ext cx="1812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>
                <a:latin typeface="+mj-ea"/>
                <a:ea typeface="+mj-ea"/>
              </a:rPr>
              <a:t>흙</a:t>
            </a:r>
          </a:p>
        </p:txBody>
      </p:sp>
    </p:spTree>
    <p:extLst>
      <p:ext uri="{BB962C8B-B14F-4D97-AF65-F5344CB8AC3E}">
        <p14:creationId xmlns:p14="http://schemas.microsoft.com/office/powerpoint/2010/main" val="189649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6131" y="658020"/>
            <a:ext cx="3974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chemeClr val="accent6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일본의 전통놀이</a:t>
            </a:r>
            <a:endParaRPr lang="ko-KR" altLang="en-US" sz="2400" dirty="0">
              <a:solidFill>
                <a:schemeClr val="accent6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pic>
        <p:nvPicPr>
          <p:cNvPr id="2050" name="Picture 2" descr="무궁화 꽃이 피었습니다.' 가 일본에서 유래되었다고? 일본의 전통놀이 소개! : 네이버 블로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093" y="2154324"/>
            <a:ext cx="4286250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604" y="5636027"/>
            <a:ext cx="3807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err="1" smtClean="0">
                <a:solidFill>
                  <a:srgbClr val="F3929F"/>
                </a:solidFill>
                <a:latin typeface="+mj-ea"/>
                <a:ea typeface="+mj-ea"/>
              </a:rPr>
              <a:t>오하지키</a:t>
            </a:r>
            <a:endParaRPr lang="ko-KR" altLang="en-US" sz="2400" b="1" dirty="0">
              <a:solidFill>
                <a:srgbClr val="F3929F"/>
              </a:solidFill>
              <a:latin typeface="+mj-ea"/>
              <a:ea typeface="+mj-ea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4"/>
          <a:srcRect t="973" b="1470"/>
          <a:stretch/>
        </p:blipFill>
        <p:spPr>
          <a:xfrm>
            <a:off x="6077994" y="1755745"/>
            <a:ext cx="2583000" cy="35910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07255" y="5636027"/>
            <a:ext cx="3807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err="1" smtClean="0">
                <a:solidFill>
                  <a:srgbClr val="A1A9E5"/>
                </a:solidFill>
                <a:latin typeface="+mj-ea"/>
                <a:ea typeface="+mj-ea"/>
              </a:rPr>
              <a:t>오니곳코</a:t>
            </a:r>
            <a:r>
              <a:rPr lang="en-US" altLang="ko-KR" sz="2400" b="1" dirty="0" smtClean="0">
                <a:solidFill>
                  <a:srgbClr val="A1A9E5"/>
                </a:solidFill>
                <a:latin typeface="+mj-ea"/>
                <a:ea typeface="+mj-ea"/>
              </a:rPr>
              <a:t>&amp;</a:t>
            </a:r>
            <a:r>
              <a:rPr lang="ko-KR" altLang="en-US" sz="2400" b="1" dirty="0" err="1" smtClean="0">
                <a:solidFill>
                  <a:srgbClr val="A1A9E5"/>
                </a:solidFill>
                <a:latin typeface="+mj-ea"/>
                <a:ea typeface="+mj-ea"/>
              </a:rPr>
              <a:t>카쿠렌보</a:t>
            </a:r>
            <a:endParaRPr lang="ko-KR" altLang="en-US" sz="2400" b="1" dirty="0">
              <a:solidFill>
                <a:srgbClr val="A1A9E5"/>
              </a:solidFill>
              <a:latin typeface="+mj-ea"/>
              <a:ea typeface="+mj-ea"/>
            </a:endParaRPr>
          </a:p>
        </p:txBody>
      </p:sp>
      <p:pic>
        <p:nvPicPr>
          <p:cNvPr id="2058" name="Picture 10" descr="【일본어회화】 바로 사용할 수 있는 일본어 &amp;quot;숨바꼭질&amp;quot;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6" t="6017" r="1645"/>
          <a:stretch/>
        </p:blipFill>
        <p:spPr bwMode="auto">
          <a:xfrm>
            <a:off x="8660994" y="1755745"/>
            <a:ext cx="2719130" cy="3591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19604" y="6102710"/>
            <a:ext cx="4081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ko-KR" sz="2000" dirty="0" smtClean="0"/>
              <a:t>*</a:t>
            </a:r>
            <a:r>
              <a:rPr lang="ko-KR" altLang="en-US" sz="2000" dirty="0" smtClean="0"/>
              <a:t>옛날에는 </a:t>
            </a:r>
            <a:r>
              <a:rPr lang="ko-KR" altLang="en-US" sz="2000" dirty="0"/>
              <a:t>조개나 작은 돌을 </a:t>
            </a:r>
            <a:r>
              <a:rPr lang="ko-KR" altLang="en-US" sz="2000" dirty="0" smtClean="0"/>
              <a:t>사용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11163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rcRect t="849"/>
          <a:stretch/>
        </p:blipFill>
        <p:spPr>
          <a:xfrm>
            <a:off x="1" y="0"/>
            <a:ext cx="4164676" cy="6857999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2427317" y="577733"/>
            <a:ext cx="1737360" cy="1537855"/>
          </a:xfrm>
          <a:prstGeom prst="rect">
            <a:avLst/>
          </a:prstGeom>
          <a:solidFill>
            <a:srgbClr val="FADA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2119746" y="2759825"/>
            <a:ext cx="2044931" cy="1537855"/>
          </a:xfrm>
          <a:prstGeom prst="rect">
            <a:avLst/>
          </a:prstGeom>
          <a:solidFill>
            <a:srgbClr val="FADA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/>
          <a:srcRect l="30834" t="30558" r="-65" b="20967"/>
          <a:stretch/>
        </p:blipFill>
        <p:spPr>
          <a:xfrm>
            <a:off x="1" y="307646"/>
            <a:ext cx="4638502" cy="1288319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467" y="3329245"/>
            <a:ext cx="1899000" cy="105300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5"/>
          <a:srcRect l="4762" t="14834" r="3405" b="655"/>
          <a:stretch/>
        </p:blipFill>
        <p:spPr>
          <a:xfrm>
            <a:off x="1627614" y="6115524"/>
            <a:ext cx="774758" cy="725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81343" y="434979"/>
            <a:ext cx="22672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solidFill>
                  <a:schemeClr val="bg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영상자료</a:t>
            </a:r>
            <a:endParaRPr lang="ko-KR" altLang="en-US" sz="4000" dirty="0">
              <a:solidFill>
                <a:schemeClr val="bg1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9659" y="1160747"/>
            <a:ext cx="483447" cy="725171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9661" y="2382417"/>
            <a:ext cx="483447" cy="725171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9660" y="3604087"/>
            <a:ext cx="483447" cy="725171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9659" y="4825757"/>
            <a:ext cx="483447" cy="72517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810597" y="1292499"/>
            <a:ext cx="3974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chemeClr val="accent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일본의 전통 의복</a:t>
            </a:r>
            <a:endParaRPr lang="ko-KR" altLang="en-US" sz="2400" dirty="0">
              <a:solidFill>
                <a:schemeClr val="accent1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10597" y="2514169"/>
            <a:ext cx="3974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chemeClr val="accent4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일본의 전통 음식</a:t>
            </a:r>
            <a:endParaRPr lang="ko-KR" altLang="en-US" sz="2400" dirty="0">
              <a:solidFill>
                <a:schemeClr val="accent4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10597" y="3735839"/>
            <a:ext cx="3974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chemeClr val="accent2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일본의 전통가옥</a:t>
            </a:r>
            <a:endParaRPr lang="ko-KR" altLang="en-US" sz="2400" dirty="0">
              <a:solidFill>
                <a:schemeClr val="accent2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10596" y="4957509"/>
            <a:ext cx="3974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chemeClr val="accent6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일본의 전통놀이</a:t>
            </a:r>
            <a:endParaRPr lang="ko-KR" altLang="en-US" sz="2400" dirty="0">
              <a:solidFill>
                <a:schemeClr val="accent6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57925" y="1936586"/>
            <a:ext cx="5821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/>
              <a:t>https://www.youtube.com/watch?v=5j-6_OT0nIc</a:t>
            </a:r>
            <a:endParaRPr lang="ko-KR" alt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5857925" y="3153307"/>
            <a:ext cx="5821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/>
              <a:t>https://blog.naver.com/skawo999/220039765173</a:t>
            </a:r>
            <a:endParaRPr lang="ko-KR" alt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5857925" y="4329258"/>
            <a:ext cx="6020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/>
              <a:t>https://www.youtube.com/watch?v=0DOkYjwo5Os</a:t>
            </a:r>
            <a:endParaRPr lang="ko-KR" alt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5857925" y="5576660"/>
            <a:ext cx="6178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/>
              <a:t>https://www.youtube.com/watch?v=hFwWRR_NEDc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279575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스시(초밥)는 원래 19세기초 도쿄에서 시작된 대중음식 - LIVE JAPAN ( 일본여행·추천명소·지역정보 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372" y="3243412"/>
            <a:ext cx="4481310" cy="320264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674255" y="5301672"/>
            <a:ext cx="5634181" cy="80356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latin typeface="+mj-ea"/>
                <a:ea typeface="+mj-ea"/>
              </a:rPr>
              <a:t>감사합니다</a:t>
            </a:r>
            <a:endParaRPr lang="ko-KR" altLang="en-US" sz="2400" dirty="0">
              <a:latin typeface="+mj-ea"/>
              <a:ea typeface="+mj-ea"/>
            </a:endParaRPr>
          </a:p>
        </p:txBody>
      </p:sp>
      <p:pic>
        <p:nvPicPr>
          <p:cNvPr id="1038" name="Picture 14" descr="일본 전통가옥에서의 하룻밤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767" y="-377596"/>
            <a:ext cx="5682520" cy="375677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충격적인 일본의 전통의상, 기모노 유래 ＆ 일본 성씨 유래! - 선데이저널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554" y="0"/>
            <a:ext cx="3775247" cy="406077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명탐정코난 765~766화 리뷰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"/>
          <a:stretch/>
        </p:blipFill>
        <p:spPr bwMode="auto">
          <a:xfrm rot="460111">
            <a:off x="114677" y="606829"/>
            <a:ext cx="4544483" cy="323365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181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6131" y="658019"/>
            <a:ext cx="3974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chemeClr val="accent2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일본의 전통가옥</a:t>
            </a:r>
            <a:endParaRPr lang="ko-KR" altLang="en-US" sz="2400" dirty="0">
              <a:solidFill>
                <a:schemeClr val="accent2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4072" y="1188720"/>
            <a:ext cx="2161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latin typeface="+mj-ea"/>
                <a:ea typeface="+mj-ea"/>
              </a:rPr>
              <a:t>- </a:t>
            </a:r>
            <a:r>
              <a:rPr lang="ko-KR" altLang="en-US" sz="2000" b="1" dirty="0" smtClean="0">
                <a:latin typeface="+mj-ea"/>
                <a:ea typeface="+mj-ea"/>
              </a:rPr>
              <a:t>전통가옥 종류</a:t>
            </a:r>
            <a:endParaRPr lang="ko-KR" altLang="en-US" sz="2000" b="1" dirty="0">
              <a:latin typeface="+mj-ea"/>
              <a:ea typeface="+mj-ea"/>
            </a:endParaRPr>
          </a:p>
        </p:txBody>
      </p:sp>
      <p:pic>
        <p:nvPicPr>
          <p:cNvPr id="3074" name="Picture 2" descr="이미지를 클릭하면 원본을 보실 수 있습니다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" t="8651" r="62383" b="68180"/>
          <a:stretch/>
        </p:blipFill>
        <p:spPr bwMode="auto">
          <a:xfrm>
            <a:off x="648393" y="1837114"/>
            <a:ext cx="2535382" cy="176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이미지를 클릭하면 원본을 보실 수 있습니다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14" t="-155" r="18332" b="67408"/>
          <a:stretch/>
        </p:blipFill>
        <p:spPr bwMode="auto">
          <a:xfrm>
            <a:off x="4606415" y="1608697"/>
            <a:ext cx="2100148" cy="2406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이미지를 클릭하면 원본을 보실 수 있습니다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6" t="66883"/>
          <a:stretch/>
        </p:blipFill>
        <p:spPr bwMode="auto">
          <a:xfrm>
            <a:off x="4827207" y="4015352"/>
            <a:ext cx="6422399" cy="246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이미지를 클릭하면 원본을 보실 수 있습니다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73" t="33141" r="2315" b="37200"/>
          <a:stretch/>
        </p:blipFill>
        <p:spPr bwMode="auto">
          <a:xfrm>
            <a:off x="8038407" y="1039090"/>
            <a:ext cx="3579192" cy="247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그룹 10"/>
          <p:cNvGrpSpPr/>
          <p:nvPr/>
        </p:nvGrpSpPr>
        <p:grpSpPr>
          <a:xfrm>
            <a:off x="378229" y="3854270"/>
            <a:ext cx="4898563" cy="2812212"/>
            <a:chOff x="421742" y="3879533"/>
            <a:chExt cx="3682809" cy="2276041"/>
          </a:xfrm>
        </p:grpSpPr>
        <p:pic>
          <p:nvPicPr>
            <p:cNvPr id="10" name="Picture 2" descr="이미지를 클릭하면 원본을 보실 수 있습니다.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5" t="36299" r="43066" b="21833"/>
            <a:stretch/>
          </p:blipFill>
          <p:spPr bwMode="auto">
            <a:xfrm>
              <a:off x="421742" y="3879533"/>
              <a:ext cx="2813793" cy="22531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직사각형 1"/>
            <p:cNvSpPr/>
            <p:nvPr/>
          </p:nvSpPr>
          <p:spPr>
            <a:xfrm>
              <a:off x="2863534" y="4630189"/>
              <a:ext cx="380314" cy="20781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2574472" y="5588663"/>
              <a:ext cx="765671" cy="5669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3724237" y="4744562"/>
              <a:ext cx="380314" cy="20781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3" name="직사각형 12"/>
          <p:cNvSpPr/>
          <p:nvPr/>
        </p:nvSpPr>
        <p:spPr>
          <a:xfrm>
            <a:off x="4606415" y="4015352"/>
            <a:ext cx="2693161" cy="10080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7475317" y="3084021"/>
            <a:ext cx="1576517" cy="677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4587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6131" y="658019"/>
            <a:ext cx="3974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chemeClr val="accent2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일본의 전통가옥</a:t>
            </a:r>
            <a:endParaRPr lang="ko-KR" altLang="en-US" sz="2400" dirty="0">
              <a:solidFill>
                <a:schemeClr val="accent2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4072" y="1188720"/>
            <a:ext cx="2718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latin typeface="+mj-ea"/>
                <a:ea typeface="+mj-ea"/>
              </a:rPr>
              <a:t>- </a:t>
            </a:r>
            <a:r>
              <a:rPr lang="ko-KR" altLang="en-US" sz="2000" b="1" dirty="0" smtClean="0">
                <a:latin typeface="+mj-ea"/>
                <a:ea typeface="+mj-ea"/>
              </a:rPr>
              <a:t>지붕 스타일</a:t>
            </a:r>
            <a:endParaRPr lang="ko-KR" altLang="en-US" sz="2000" b="1" dirty="0">
              <a:latin typeface="+mj-ea"/>
              <a:ea typeface="+mj-ea"/>
            </a:endParaRPr>
          </a:p>
        </p:txBody>
      </p:sp>
      <p:pic>
        <p:nvPicPr>
          <p:cNvPr id="6146" name="Picture 2" descr="이미지를 클릭하면 원본을 보실 수 있습니다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5" t="41433" r="66061" b="42267"/>
          <a:stretch/>
        </p:blipFill>
        <p:spPr bwMode="auto">
          <a:xfrm>
            <a:off x="374072" y="1793052"/>
            <a:ext cx="2304391" cy="1454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이미지를 클릭하면 원본을 보실 수 있습니다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4" t="71192" r="69504" b="14960"/>
          <a:stretch/>
        </p:blipFill>
        <p:spPr bwMode="auto">
          <a:xfrm>
            <a:off x="2787224" y="3015496"/>
            <a:ext cx="2136788" cy="13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이미지를 클릭하면 원본을 보실 수 있습니다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" t="85041" r="69808" b="822"/>
          <a:stretch/>
        </p:blipFill>
        <p:spPr bwMode="auto">
          <a:xfrm>
            <a:off x="3092335" y="4908665"/>
            <a:ext cx="2178910" cy="155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이미지를 클릭하면 원본을 보실 수 있습니다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0" t="58066" r="66982" b="29096"/>
          <a:stretch/>
        </p:blipFill>
        <p:spPr bwMode="auto">
          <a:xfrm>
            <a:off x="216131" y="4272741"/>
            <a:ext cx="2386499" cy="127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6267" y="2847670"/>
            <a:ext cx="1217137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2000" dirty="0" err="1" smtClean="0">
                <a:latin typeface="+mj-ea"/>
                <a:ea typeface="+mj-ea"/>
              </a:rPr>
              <a:t>이리모야</a:t>
            </a:r>
            <a:endParaRPr lang="ko-KR" altLang="en-US" sz="2000" dirty="0">
              <a:latin typeface="+mj-ea"/>
              <a:ea typeface="+mj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83616" y="3929292"/>
            <a:ext cx="1217137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err="1" smtClean="0">
                <a:latin typeface="+mj-ea"/>
                <a:ea typeface="+mj-ea"/>
              </a:rPr>
              <a:t>호교</a:t>
            </a:r>
            <a:endParaRPr lang="ko-KR" altLang="en-US" sz="2000" dirty="0">
              <a:latin typeface="+mj-ea"/>
              <a:ea typeface="+mj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60478" y="6067192"/>
            <a:ext cx="1217137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2000" dirty="0" err="1" smtClean="0">
                <a:latin typeface="+mj-ea"/>
                <a:ea typeface="+mj-ea"/>
              </a:rPr>
              <a:t>요세무네</a:t>
            </a:r>
            <a:endParaRPr lang="ko-KR" altLang="en-US" sz="2000" dirty="0">
              <a:latin typeface="+mj-ea"/>
              <a:ea typeface="+mj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49334" y="5225555"/>
            <a:ext cx="1217137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2000" dirty="0" err="1" smtClean="0">
                <a:latin typeface="+mj-ea"/>
                <a:ea typeface="+mj-ea"/>
              </a:rPr>
              <a:t>기리즈마</a:t>
            </a:r>
            <a:endParaRPr lang="ko-KR" altLang="en-US" sz="2000" dirty="0">
              <a:latin typeface="+mj-ea"/>
              <a:ea typeface="+mj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68537" y="1188720"/>
            <a:ext cx="2718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latin typeface="+mj-ea"/>
                <a:ea typeface="+mj-ea"/>
              </a:rPr>
              <a:t>- </a:t>
            </a:r>
            <a:r>
              <a:rPr lang="ko-KR" altLang="en-US" sz="2000" b="1" dirty="0" smtClean="0">
                <a:latin typeface="+mj-ea"/>
                <a:ea typeface="+mj-ea"/>
              </a:rPr>
              <a:t>지붕의 유형</a:t>
            </a:r>
            <a:endParaRPr lang="ko-KR" altLang="en-US" sz="2000" b="1" dirty="0">
              <a:latin typeface="+mj-ea"/>
              <a:ea typeface="+mj-ea"/>
            </a:endParaRPr>
          </a:p>
        </p:txBody>
      </p:sp>
      <p:pic>
        <p:nvPicPr>
          <p:cNvPr id="14" name="Picture 2" descr="이미지를 클릭하면 원본을 보실 수 있습니다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48" t="54036" r="10138" b="31804"/>
          <a:stretch/>
        </p:blipFill>
        <p:spPr bwMode="auto">
          <a:xfrm>
            <a:off x="6550431" y="4268397"/>
            <a:ext cx="3067394" cy="1207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이미지를 클릭하면 원본을 보실 수 있습니다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76" t="23674" r="3266" b="59594"/>
          <a:stretch/>
        </p:blipFill>
        <p:spPr bwMode="auto">
          <a:xfrm>
            <a:off x="6095049" y="1771241"/>
            <a:ext cx="3522775" cy="137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7771531" y="2058912"/>
            <a:ext cx="1830537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>
                <a:latin typeface="+mj-ea"/>
                <a:ea typeface="+mj-ea"/>
              </a:rPr>
              <a:t>식물성 재료</a:t>
            </a:r>
            <a:endParaRPr lang="ko-KR" altLang="en-US" sz="2000" dirty="0">
              <a:latin typeface="+mj-ea"/>
              <a:ea typeface="+mj-ea"/>
            </a:endParaRPr>
          </a:p>
        </p:txBody>
      </p:sp>
      <p:pic>
        <p:nvPicPr>
          <p:cNvPr id="15" name="Picture 2" descr="이미지를 클릭하면 원본을 보실 수 있습니다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75" t="41503" r="10124" b="45204"/>
          <a:stretch/>
        </p:blipFill>
        <p:spPr bwMode="auto">
          <a:xfrm>
            <a:off x="8136978" y="2892835"/>
            <a:ext cx="3423632" cy="1230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이미지를 클릭하면 원본을 보실 수 있습니다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59" t="68033" r="1501" b="11450"/>
          <a:stretch/>
        </p:blipFill>
        <p:spPr bwMode="auto">
          <a:xfrm>
            <a:off x="8470669" y="5075921"/>
            <a:ext cx="3408218" cy="161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0011621" y="3015496"/>
            <a:ext cx="155448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smtClean="0">
                <a:latin typeface="+mj-ea"/>
                <a:ea typeface="+mj-ea"/>
              </a:rPr>
              <a:t>금속성 지붕</a:t>
            </a:r>
            <a:endParaRPr lang="ko-KR" altLang="en-US" sz="2000" dirty="0">
              <a:latin typeface="+mj-ea"/>
              <a:ea typeface="+mj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50135" y="4471911"/>
            <a:ext cx="1334193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>
                <a:latin typeface="+mj-ea"/>
                <a:ea typeface="+mj-ea"/>
              </a:rPr>
              <a:t>기와 지붕</a:t>
            </a:r>
            <a:endParaRPr lang="ko-KR" altLang="en-US" sz="2000" dirty="0">
              <a:latin typeface="+mj-ea"/>
              <a:ea typeface="+mj-e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312882" y="6067192"/>
            <a:ext cx="2671439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>
                <a:latin typeface="+mj-ea"/>
                <a:ea typeface="+mj-ea"/>
              </a:rPr>
              <a:t>돌의 무게를 이용한 나무 판 지붕</a:t>
            </a:r>
            <a:endParaRPr lang="ko-KR" altLang="en-US" sz="2000" dirty="0">
              <a:latin typeface="+mj-ea"/>
              <a:ea typeface="+mj-e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238226" y="5016088"/>
            <a:ext cx="410376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>
                <a:latin typeface="+mj-ea"/>
                <a:ea typeface="+mj-ea"/>
              </a:rPr>
              <a:t>돌</a:t>
            </a:r>
            <a:endParaRPr lang="ko-KR" altLang="en-US" sz="20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01013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6131" y="658019"/>
            <a:ext cx="3974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chemeClr val="accent2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일본의 전통가옥</a:t>
            </a:r>
            <a:endParaRPr lang="ko-KR" altLang="en-US" sz="2400" dirty="0">
              <a:solidFill>
                <a:schemeClr val="accent2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4072" y="1188720"/>
            <a:ext cx="2161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latin typeface="+mj-ea"/>
                <a:ea typeface="+mj-ea"/>
              </a:rPr>
              <a:t>- </a:t>
            </a:r>
            <a:r>
              <a:rPr lang="ko-KR" altLang="en-US" sz="2000" b="1" dirty="0" smtClean="0">
                <a:latin typeface="+mj-ea"/>
                <a:ea typeface="+mj-ea"/>
              </a:rPr>
              <a:t>전통가옥 특징</a:t>
            </a:r>
            <a:endParaRPr lang="ko-KR" altLang="en-US" sz="2000" b="1" dirty="0">
              <a:latin typeface="+mj-ea"/>
              <a:ea typeface="+mj-ea"/>
            </a:endParaRPr>
          </a:p>
        </p:txBody>
      </p:sp>
      <p:pic>
        <p:nvPicPr>
          <p:cNvPr id="1026" name="Picture 2" descr="https://postfiles.pstatic.net/MjAxOTA3MjBfMjA0/MDAxNTYzNTkyMTk2NTA2.Jf5U2jsHsyCK0EcnRuSqsI84GrHYTI45VGWjHs_Zd2gg.0D73J0xwTEiYr4apaeqzfVt_KEr_tfPyMzJ5tYY4Tt4g.JPEG.daitouryou/%EA%B1%B4%EC%B6%95%ED%83%90%EA%B5%AC_-_%EC%A7%91.E05.190604.720p-NEXT.mp4_20190718_060822.493.jpg?type=w77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222" y="1657866"/>
            <a:ext cx="3744341" cy="2107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ostfiles.pstatic.net/MjAxOTA3MjBfMjky/MDAxNTYzNTkyMTk2NDc3.MAyYV37CZEJWXjNLW7pP1ICAXBhWYHNryqIeJr3v14wg.bFULbTV1dib4jjwYoxAWaRZXOT6A6w6WcUAM5rdsG6Yg.JPEG.daitouryou/%EA%B1%B4%EC%B6%95%ED%83%90%EA%B5%AC_-_%EC%A7%91.E05.190604.720p-NEXT.mp4_20190718_060819.199.jpg?type=w77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624" y="1657866"/>
            <a:ext cx="3744341" cy="2107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postfiles.pstatic.net/MjAxOTA3MjBfMjU2/MDAxNTYzNTkyMTk2NTI1.NGXDn2P4cHvUGDedy28X09IIZHHyEn1AIyLSAiojJ2Ug.8zuHgvtWdLbfq-RgKz5165bACU4WOhm06TGgEDglmE0g.JPEG.daitouryou/%EA%B1%B4%EC%B6%95%ED%83%90%EA%B5%AC_-_%EC%A7%91.E05.190604.720p-NEXT.mp4_20190718_060830.805.jpg?type=w77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61" y="4502039"/>
            <a:ext cx="3746302" cy="2108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postfiles.pstatic.net/MjAxOTA3MjBfMjEw/MDAxNTYzNTkyMTk2NTIx.P4MNtUxc_EwMzPCa1klui3uPYoXB16mRYzf8W6s03CMg.qjG4JhqzNIEtEOIPPXHBFiadiwubEY06XjnZ_aAgFdYg.JPEG.daitouryou/%EA%B1%B4%EC%B6%95%ED%83%90%EA%B5%AC_-_%EC%A7%91.E05.190604.720p-NEXT.mp4_20190718_060858.908.jpg?type=w77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624" y="4502039"/>
            <a:ext cx="3744343" cy="2107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일본정원 - Google 검색 | 일본 정원, 실내정원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974" y="2862449"/>
            <a:ext cx="4056612" cy="269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578006" y="5155479"/>
            <a:ext cx="1363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예쁜 정원</a:t>
            </a:r>
            <a:endParaRPr lang="ko-KR" altLang="en-US" sz="2000" b="1" dirty="0">
              <a:solidFill>
                <a:schemeClr val="accent6">
                  <a:lumMod val="50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16061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4" name="Picture 16" descr="일본의 주택문화 : 네이버 블로그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" t="1220" r="819" b="2030"/>
          <a:stretch/>
        </p:blipFill>
        <p:spPr bwMode="auto">
          <a:xfrm>
            <a:off x="6367549" y="3405522"/>
            <a:ext cx="3857106" cy="285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6131" y="658019"/>
            <a:ext cx="3974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chemeClr val="accent2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일본의 전통가옥</a:t>
            </a:r>
            <a:endParaRPr lang="ko-KR" altLang="en-US" sz="2400" dirty="0">
              <a:solidFill>
                <a:schemeClr val="accent2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4072" y="1188720"/>
            <a:ext cx="2161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latin typeface="+mj-ea"/>
                <a:ea typeface="+mj-ea"/>
              </a:rPr>
              <a:t>- </a:t>
            </a:r>
            <a:r>
              <a:rPr lang="ko-KR" altLang="en-US" sz="2000" b="1" dirty="0" smtClean="0">
                <a:latin typeface="+mj-ea"/>
                <a:ea typeface="+mj-ea"/>
              </a:rPr>
              <a:t>전통가옥 내부</a:t>
            </a:r>
            <a:endParaRPr lang="ko-KR" altLang="en-US" sz="2000" b="1" dirty="0">
              <a:latin typeface="+mj-ea"/>
              <a:ea typeface="+mj-ea"/>
            </a:endParaRPr>
          </a:p>
        </p:txBody>
      </p:sp>
      <p:pic>
        <p:nvPicPr>
          <p:cNvPr id="2054" name="Picture 6" descr="50대 여행 - 료칸의 방, 와시츠 | 전성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15" y="2560205"/>
            <a:ext cx="3801283" cy="3264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타원 6"/>
          <p:cNvSpPr/>
          <p:nvPr/>
        </p:nvSpPr>
        <p:spPr>
          <a:xfrm>
            <a:off x="1477444" y="3450352"/>
            <a:ext cx="623801" cy="13110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" name="직선 화살표 연결선 7"/>
          <p:cNvCxnSpPr>
            <a:stCxn id="7" idx="0"/>
          </p:cNvCxnSpPr>
          <p:nvPr/>
        </p:nvCxnSpPr>
        <p:spPr>
          <a:xfrm flipV="1">
            <a:off x="1789345" y="2419004"/>
            <a:ext cx="480030" cy="10313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182695" y="2018894"/>
            <a:ext cx="705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쇼지</a:t>
            </a:r>
            <a:endParaRPr lang="ko-KR" altLang="en-US" sz="20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5" name="타원 14"/>
          <p:cNvSpPr/>
          <p:nvPr/>
        </p:nvSpPr>
        <p:spPr>
          <a:xfrm>
            <a:off x="2477700" y="2932340"/>
            <a:ext cx="1483212" cy="24439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6" name="직선 화살표 연결선 15"/>
          <p:cNvCxnSpPr/>
          <p:nvPr/>
        </p:nvCxnSpPr>
        <p:spPr>
          <a:xfrm flipH="1">
            <a:off x="3059084" y="5376281"/>
            <a:ext cx="249381" cy="6435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604856" y="6019831"/>
            <a:ext cx="1677163" cy="411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후쓰마</a:t>
            </a:r>
            <a:endParaRPr lang="ko-KR" altLang="en-US" sz="20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0" name="타원 19"/>
          <p:cNvSpPr/>
          <p:nvPr/>
        </p:nvSpPr>
        <p:spPr>
          <a:xfrm rot="4747468">
            <a:off x="1621213" y="4665341"/>
            <a:ext cx="623801" cy="13110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1" name="직선 화살표 연결선 20"/>
          <p:cNvCxnSpPr/>
          <p:nvPr/>
        </p:nvCxnSpPr>
        <p:spPr>
          <a:xfrm flipH="1">
            <a:off x="1624457" y="5651517"/>
            <a:ext cx="237594" cy="35109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122257" y="6019831"/>
            <a:ext cx="1677163" cy="411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다다미</a:t>
            </a:r>
            <a:endParaRPr lang="ko-KR" altLang="en-US" sz="20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2058" name="Picture 10" descr="https://upload.wikimedia.org/wikipedia/commons/thumb/3/33/%E5%9B%B2%E7%82%89%E8%A3%8F.jpg/350px-%E5%9B%B2%E7%82%89%E8%A3%8F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829" y="1028244"/>
            <a:ext cx="333375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8723022" y="1383179"/>
            <a:ext cx="1677163" cy="411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이로리</a:t>
            </a:r>
            <a:endParaRPr lang="ko-KR" altLang="en-US" sz="20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cxnSp>
        <p:nvCxnSpPr>
          <p:cNvPr id="30" name="직선 화살표 연결선 29"/>
          <p:cNvCxnSpPr/>
          <p:nvPr/>
        </p:nvCxnSpPr>
        <p:spPr>
          <a:xfrm flipV="1">
            <a:off x="7281949" y="1720737"/>
            <a:ext cx="1379913" cy="69826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타원 35"/>
          <p:cNvSpPr/>
          <p:nvPr/>
        </p:nvSpPr>
        <p:spPr>
          <a:xfrm>
            <a:off x="6640776" y="3578219"/>
            <a:ext cx="2228903" cy="25898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7" name="직선 화살표 연결선 36"/>
          <p:cNvCxnSpPr/>
          <p:nvPr/>
        </p:nvCxnSpPr>
        <p:spPr>
          <a:xfrm flipH="1">
            <a:off x="5988097" y="4928893"/>
            <a:ext cx="669188" cy="6406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215387" y="5569527"/>
            <a:ext cx="1235663" cy="411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err="1">
                <a:latin typeface="굴림" panose="020B0600000101010101" pitchFamily="50" charset="-127"/>
                <a:ea typeface="굴림" panose="020B0600000101010101" pitchFamily="50" charset="-127"/>
              </a:rPr>
              <a:t>도</a:t>
            </a:r>
            <a:r>
              <a:rPr lang="ko-KR" altLang="en-US" sz="20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코노마</a:t>
            </a:r>
            <a:endParaRPr lang="ko-KR" altLang="en-US" sz="20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44" name="타원 43"/>
          <p:cNvSpPr/>
          <p:nvPr/>
        </p:nvSpPr>
        <p:spPr>
          <a:xfrm>
            <a:off x="8869679" y="3846884"/>
            <a:ext cx="916951" cy="196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5" name="직선 화살표 연결선 44"/>
          <p:cNvCxnSpPr/>
          <p:nvPr/>
        </p:nvCxnSpPr>
        <p:spPr>
          <a:xfrm>
            <a:off x="9634825" y="5508767"/>
            <a:ext cx="863057" cy="29058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0284311" y="5845487"/>
            <a:ext cx="1235663" cy="411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부츠단</a:t>
            </a:r>
            <a:endParaRPr lang="ko-KR" altLang="en-US" sz="20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571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6131" y="658020"/>
            <a:ext cx="3974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chemeClr val="accent6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일본의 전통놀이</a:t>
            </a:r>
            <a:endParaRPr lang="ko-KR" altLang="en-US" sz="2400" dirty="0">
              <a:solidFill>
                <a:schemeClr val="accent6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pic>
        <p:nvPicPr>
          <p:cNvPr id="2054" name="Picture 6" descr="하네츠키를 즐기는 진구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5" r="14330"/>
          <a:stretch/>
        </p:blipFill>
        <p:spPr bwMode="auto">
          <a:xfrm>
            <a:off x="914399" y="1903297"/>
            <a:ext cx="4721631" cy="345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7113" y="5511338"/>
            <a:ext cx="2801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err="1" smtClean="0">
                <a:solidFill>
                  <a:srgbClr val="FF53D2"/>
                </a:solidFill>
                <a:latin typeface="+mj-ea"/>
                <a:ea typeface="+mj-ea"/>
              </a:rPr>
              <a:t>하네츠키</a:t>
            </a:r>
            <a:endParaRPr lang="ko-KR" altLang="en-US" sz="2400" b="1" dirty="0">
              <a:solidFill>
                <a:srgbClr val="FF53D2"/>
              </a:solidFill>
              <a:latin typeface="+mj-ea"/>
              <a:ea typeface="+mj-ea"/>
            </a:endParaRPr>
          </a:p>
        </p:txBody>
      </p:sp>
      <p:pic>
        <p:nvPicPr>
          <p:cNvPr id="2056" name="Picture 8" descr="[일본전통놀이] 후쿠와라이(일본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743" y="1903297"/>
            <a:ext cx="5057775" cy="360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672647" y="5511338"/>
            <a:ext cx="2801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err="1" smtClean="0">
                <a:solidFill>
                  <a:srgbClr val="A568D2"/>
                </a:solidFill>
                <a:latin typeface="+mj-ea"/>
                <a:ea typeface="+mj-ea"/>
              </a:rPr>
              <a:t>후쿠와라이</a:t>
            </a:r>
            <a:endParaRPr lang="ko-KR" altLang="en-US" sz="2400" b="1" dirty="0">
              <a:solidFill>
                <a:srgbClr val="A568D2"/>
              </a:solidFill>
              <a:latin typeface="+mj-ea"/>
              <a:ea typeface="+mj-ea"/>
            </a:endParaRPr>
          </a:p>
        </p:txBody>
      </p:sp>
      <p:sp>
        <p:nvSpPr>
          <p:cNvPr id="4" name="타원 3"/>
          <p:cNvSpPr/>
          <p:nvPr/>
        </p:nvSpPr>
        <p:spPr>
          <a:xfrm rot="1357448">
            <a:off x="3426102" y="3913646"/>
            <a:ext cx="814648" cy="13383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" name="직선 화살표 연결선 5"/>
          <p:cNvCxnSpPr/>
          <p:nvPr/>
        </p:nvCxnSpPr>
        <p:spPr>
          <a:xfrm>
            <a:off x="4017013" y="5047256"/>
            <a:ext cx="313918" cy="46408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257278" y="5465427"/>
            <a:ext cx="1317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하고이타</a:t>
            </a:r>
            <a:endParaRPr lang="ko-KR" altLang="en-US" sz="20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2" name="타원 11"/>
          <p:cNvSpPr/>
          <p:nvPr/>
        </p:nvSpPr>
        <p:spPr>
          <a:xfrm rot="1357448">
            <a:off x="4197022" y="2275202"/>
            <a:ext cx="623801" cy="7423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3" name="직선 화살표 연결선 12"/>
          <p:cNvCxnSpPr>
            <a:stCxn id="12" idx="0"/>
          </p:cNvCxnSpPr>
          <p:nvPr/>
        </p:nvCxnSpPr>
        <p:spPr>
          <a:xfrm flipV="1">
            <a:off x="4651705" y="1795062"/>
            <a:ext cx="460466" cy="50870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080287" y="1449070"/>
            <a:ext cx="705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하고</a:t>
            </a:r>
            <a:endParaRPr lang="ko-KR" altLang="en-US" sz="20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31463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6131" y="658020"/>
            <a:ext cx="3974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chemeClr val="accent6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일본의 전통놀이</a:t>
            </a:r>
            <a:endParaRPr lang="ko-KR" altLang="en-US" sz="2400" dirty="0">
              <a:solidFill>
                <a:schemeClr val="accent6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pic>
        <p:nvPicPr>
          <p:cNvPr id="3076" name="Picture 4" descr="사진 설명이 없습니다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16" b="19122"/>
          <a:stretch/>
        </p:blipFill>
        <p:spPr bwMode="auto">
          <a:xfrm>
            <a:off x="6567056" y="1936865"/>
            <a:ext cx="4441311" cy="313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세계의 다양한 전통놀이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99" y="1936865"/>
            <a:ext cx="5212080" cy="347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37113" y="5504187"/>
            <a:ext cx="2801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smtClean="0">
                <a:solidFill>
                  <a:schemeClr val="accent5">
                    <a:lumMod val="75000"/>
                  </a:schemeClr>
                </a:solidFill>
                <a:latin typeface="+mj-ea"/>
                <a:ea typeface="+mj-ea"/>
              </a:rPr>
              <a:t>다루마오토시</a:t>
            </a:r>
            <a:endParaRPr lang="ko-KR" altLang="en-US" sz="2400" b="1" dirty="0">
              <a:solidFill>
                <a:schemeClr val="accent5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87016" y="5411585"/>
            <a:ext cx="2801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err="1" smtClean="0">
                <a:solidFill>
                  <a:schemeClr val="accent2"/>
                </a:solidFill>
                <a:latin typeface="+mj-ea"/>
                <a:ea typeface="+mj-ea"/>
              </a:rPr>
              <a:t>스고로쿠</a:t>
            </a:r>
            <a:endParaRPr lang="ko-KR" altLang="en-US" sz="24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8" name="타원 7"/>
          <p:cNvSpPr/>
          <p:nvPr/>
        </p:nvSpPr>
        <p:spPr>
          <a:xfrm rot="395754">
            <a:off x="2684270" y="3563770"/>
            <a:ext cx="623801" cy="6004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" name="직선 화살표 연결선 8"/>
          <p:cNvCxnSpPr/>
          <p:nvPr/>
        </p:nvCxnSpPr>
        <p:spPr>
          <a:xfrm flipV="1">
            <a:off x="2996170" y="2508151"/>
            <a:ext cx="112790" cy="105694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443941" y="2116354"/>
            <a:ext cx="1587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smtClean="0">
                <a:latin typeface="굴림" panose="020B0600000101010101" pitchFamily="50" charset="-127"/>
                <a:ea typeface="굴림" panose="020B0600000101010101" pitchFamily="50" charset="-127"/>
              </a:rPr>
              <a:t>다루마 얼굴</a:t>
            </a:r>
            <a:endParaRPr lang="ko-KR" altLang="en-US" sz="20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10732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6131" y="658020"/>
            <a:ext cx="3974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chemeClr val="accent6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일본의 전통놀이</a:t>
            </a:r>
            <a:endParaRPr lang="ko-KR" altLang="en-US" sz="2400" dirty="0">
              <a:solidFill>
                <a:schemeClr val="accent6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pic>
        <p:nvPicPr>
          <p:cNvPr id="4102" name="Picture 6" descr="2019년 4분기 review_치하야후루 3기 4화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53" y="1789008"/>
            <a:ext cx="5308916" cy="346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37113" y="5504187"/>
            <a:ext cx="2801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err="1" smtClean="0">
                <a:solidFill>
                  <a:srgbClr val="FF0000"/>
                </a:solidFill>
                <a:latin typeface="+mj-ea"/>
                <a:ea typeface="+mj-ea"/>
              </a:rPr>
              <a:t>카루타</a:t>
            </a:r>
            <a:endParaRPr lang="ko-KR" altLang="en-US" sz="24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pic>
        <p:nvPicPr>
          <p:cNvPr id="1026" name="Picture 2" descr="명탐정코난 765~766화 리뷰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"/>
          <a:stretch/>
        </p:blipFill>
        <p:spPr bwMode="auto">
          <a:xfrm>
            <a:off x="6381808" y="1820486"/>
            <a:ext cx="4848225" cy="344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405225" y="5504186"/>
            <a:ext cx="2801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err="1" smtClean="0">
                <a:solidFill>
                  <a:schemeClr val="accent1"/>
                </a:solidFill>
                <a:latin typeface="+mj-ea"/>
                <a:ea typeface="+mj-ea"/>
              </a:rPr>
              <a:t>타코아게</a:t>
            </a:r>
            <a:endParaRPr lang="ko-KR" altLang="en-US" sz="24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8" name="타원 7"/>
          <p:cNvSpPr/>
          <p:nvPr/>
        </p:nvSpPr>
        <p:spPr>
          <a:xfrm rot="333085">
            <a:off x="1569084" y="3961989"/>
            <a:ext cx="3216613" cy="14710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" name="직선 화살표 연결선 8"/>
          <p:cNvCxnSpPr/>
          <p:nvPr/>
        </p:nvCxnSpPr>
        <p:spPr>
          <a:xfrm>
            <a:off x="4147413" y="5359297"/>
            <a:ext cx="421604" cy="3690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58215" y="5710632"/>
            <a:ext cx="16798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err="1" smtClean="0">
                <a:latin typeface="굴림" panose="020B0600000101010101" pitchFamily="50" charset="-127"/>
                <a:ea typeface="굴림" panose="020B0600000101010101" pitchFamily="50" charset="-127"/>
              </a:rPr>
              <a:t>햐쿠닌</a:t>
            </a:r>
            <a:r>
              <a:rPr lang="ko-KR" altLang="en-US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20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잇슈</a:t>
            </a:r>
            <a:endParaRPr lang="ko-KR" altLang="en-US" sz="20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2627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6131" y="658020"/>
            <a:ext cx="3974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chemeClr val="accent6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일본의 전통놀이</a:t>
            </a:r>
            <a:endParaRPr lang="ko-KR" altLang="en-US" sz="2400" dirty="0">
              <a:solidFill>
                <a:schemeClr val="accent6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pic>
        <p:nvPicPr>
          <p:cNvPr id="5122" name="Picture 2" descr="사진 설명이 없습니다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1" b="17336"/>
          <a:stretch/>
        </p:blipFill>
        <p:spPr bwMode="auto">
          <a:xfrm>
            <a:off x="812912" y="1685428"/>
            <a:ext cx="4457358" cy="366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일본의 전통 놀이 (한국과 비슷한 일본의 전통 놀이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175" y="1685428"/>
            <a:ext cx="5238750" cy="366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66313" y="5519651"/>
            <a:ext cx="3807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타케우마</a:t>
            </a:r>
            <a:endParaRPr lang="ko-KR" altLang="en-US" sz="2400" b="1" dirty="0">
              <a:solidFill>
                <a:schemeClr val="accent6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7976" y="5519650"/>
            <a:ext cx="3807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err="1" smtClean="0">
                <a:solidFill>
                  <a:srgbClr val="B26D60"/>
                </a:solidFill>
                <a:latin typeface="+mj-ea"/>
                <a:ea typeface="+mj-ea"/>
              </a:rPr>
              <a:t>고마마와시</a:t>
            </a:r>
            <a:endParaRPr lang="ko-KR" altLang="en-US" sz="2400" b="1" dirty="0">
              <a:solidFill>
                <a:srgbClr val="B26D6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2299711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2641</TotalTime>
  <Words>114</Words>
  <Application>Microsoft Office PowerPoint</Application>
  <PresentationFormat>와이드스크린</PresentationFormat>
  <Paragraphs>60</Paragraphs>
  <Slides>12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7" baseType="lpstr">
      <vt:lpstr>굴림</vt:lpstr>
      <vt:lpstr>맑은 고딕</vt:lpstr>
      <vt:lpstr>휴먼둥근헤드라인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무료PPT템플릿(2P) 일본 테마</dc:title>
  <dc:creator>파포장인</dc:creator>
  <cp:keywords>파포장인</cp:keywords>
  <cp:lastModifiedBy>USER</cp:lastModifiedBy>
  <cp:revision>460</cp:revision>
  <dcterms:created xsi:type="dcterms:W3CDTF">2018-12-19T04:10:26Z</dcterms:created>
  <dcterms:modified xsi:type="dcterms:W3CDTF">2020-09-29T08:04:17Z</dcterms:modified>
  <cp:category>본 문서의 저작권은 파포장인에게 있습니다.</cp:category>
</cp:coreProperties>
</file>