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C%95%BC%EA%B5%AC%EC%9E%A5" TargetMode="External"/><Relationship Id="rId2" Type="http://schemas.openxmlformats.org/officeDocument/2006/relationships/hyperlink" Target="https://namu.wiki/w/%EA%B5%AC%EA%B8%80%20%EC%96%B4%EC%8A%A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%ED%95%9C%EC%8B%A0%20%ED%83%80%EC%9D%B4%EA%B1%B0%EC%A6%88" TargetMode="External"/><Relationship Id="rId5" Type="http://schemas.openxmlformats.org/officeDocument/2006/relationships/hyperlink" Target="https://namu.wiki/w/%EC%9A%94%EB%AF%B8%EC%9A%B0%EB%A6%AC%20%EC%9E%90%EC%9D%B4%EC%96%B8%EC%B8%A0" TargetMode="External"/><Relationship Id="rId4" Type="http://schemas.openxmlformats.org/officeDocument/2006/relationships/hyperlink" Target="https://namu.wiki/w/%EB%A9%94%EC%9D%B4%EC%A0%80%20%EB%A6%AC%EA%B7%B8%20%EB%B2%A0%EC%9D%B4%EC%8A%A4%EB%B3%B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D%95%98%EC%84%B8%EB%B2%A0%20%EB%A7%88%EC%BD%94%ED%86%A0" TargetMode="External"/><Relationship Id="rId2" Type="http://schemas.openxmlformats.org/officeDocument/2006/relationships/hyperlink" Target="https://namu.wiki/w/%EC%B9%B4%EA%B0%80%EC%99%80%20%EC%8B%A0%EC%A7%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mu.wiki/w/%EB%B6%84%EB%8D%B0%EC%8A%A4%EB%A6%AC%EA%B0%8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%EC%9D%BC%EB%B3%B8/%EC%8A%A4%ED%8F%AC%EC%B8%A0#fn-19" TargetMode="External"/><Relationship Id="rId3" Type="http://schemas.openxmlformats.org/officeDocument/2006/relationships/hyperlink" Target="https://namu.wiki/w/%EC%95%BC%EA%B5%AC" TargetMode="External"/><Relationship Id="rId7" Type="http://schemas.openxmlformats.org/officeDocument/2006/relationships/hyperlink" Target="https://namu.wiki/w/%EC%86%8C%EB%A0%A8" TargetMode="External"/><Relationship Id="rId2" Type="http://schemas.openxmlformats.org/officeDocument/2006/relationships/hyperlink" Target="https://namu.wiki/w/%EC%B6%95%EA%B5%A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1964%20%EB%8F%84%EC%BF%84%20%EC%98%AC%EB%A6%BC%ED%94%BD" TargetMode="External"/><Relationship Id="rId5" Type="http://schemas.openxmlformats.org/officeDocument/2006/relationships/hyperlink" Target="https://namu.wiki/w/%EC%98%AC%EB%A6%BC%ED%94%BD" TargetMode="External"/><Relationship Id="rId4" Type="http://schemas.openxmlformats.org/officeDocument/2006/relationships/hyperlink" Target="https://namu.wiki/w/%EB%9F%AD%EB%B9%84" TargetMode="External"/><Relationship Id="rId9" Type="http://schemas.openxmlformats.org/officeDocument/2006/relationships/hyperlink" Target="https://namu.wiki/w/%EC%9D%BC%EB%B3%B8/%EC%8A%A4%ED%8F%AC%EC%B8%A0#fn-2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2016%20%EB%A6%AC%EC%9A%B0%EB%8D%B0%EC%9E%90%EB%84%A4%EC%9D%B4%EB%A3%A8%20%EC%98%AC%EB%A6%BC%ED%94%BD" TargetMode="External"/><Relationship Id="rId3" Type="http://schemas.openxmlformats.org/officeDocument/2006/relationships/hyperlink" Target="https://namu.wiki/w/%EC%98%81%EA%B5%AD" TargetMode="External"/><Relationship Id="rId7" Type="http://schemas.openxmlformats.org/officeDocument/2006/relationships/hyperlink" Target="https://namu.wiki/w/1964%20%EB%8F%84%EC%BF%84%20%EC%98%AC%EB%A6%BC%ED%94%BD" TargetMode="External"/><Relationship Id="rId2" Type="http://schemas.openxmlformats.org/officeDocument/2006/relationships/hyperlink" Target="https://namu.wiki/w/2020%20%EB%8F%84%EC%BF%84%20%EC%98%AC%EB%A6%BC%ED%94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%EA%B7%B8%EB%A6%AC%EC%8A%A4" TargetMode="External"/><Relationship Id="rId5" Type="http://schemas.openxmlformats.org/officeDocument/2006/relationships/hyperlink" Target="https://namu.wiki/w/%EB%AF%B8%EA%B5%AD" TargetMode="External"/><Relationship Id="rId10" Type="http://schemas.openxmlformats.org/officeDocument/2006/relationships/hyperlink" Target="https://namu.wiki/w/%EB%A3%A8%EC%9D%B4%20%ED%95%98%EC%B9%98%EB%AC%B4%EB%9D%BC" TargetMode="External"/><Relationship Id="rId4" Type="http://schemas.openxmlformats.org/officeDocument/2006/relationships/hyperlink" Target="https://namu.wiki/w/%ED%94%84%EB%9E%91%EC%8A%A4" TargetMode="External"/><Relationship Id="rId9" Type="http://schemas.openxmlformats.org/officeDocument/2006/relationships/hyperlink" Target="https://namu.wiki/w/%EC%98%A4%EC%82%AC%EC%B9%B4%20%EB%82%98%EC%98%A4%EB%AF%B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83B209-6F2A-43B5-9AEE-8CE5CE16A5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/>
              <a:t>일본의 스포츠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0C44E13-63E7-48F5-A583-9E485E60C2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22101494</a:t>
            </a:r>
            <a:r>
              <a:rPr lang="ko-KR" altLang="en-US" dirty="0" err="1"/>
              <a:t>장경필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2478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DFD9DC-8399-41B9-9644-F511F34AB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일본의 스포츠에 대하여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FF16729-FFF1-4DB9-8FAD-F5C09C8A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경제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수준도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세계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3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위이고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인구도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많아서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세계적으로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스포츠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산업이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다방면에서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골고루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발전해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있는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국가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중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하나이다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특히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학교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교육에서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클럽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활동이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큰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비중을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가지고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활발하게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이루어지는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나라답게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학창시절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각종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스포츠를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접할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기회가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굉장히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많아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생활체육의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저변이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엄청나게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넓다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거의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국민이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한두개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이상쯤은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스포츠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경험이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있는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생활체육대국이다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올림픽에서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가장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많은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종목에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참가하는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나라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중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하나이며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이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국민의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생활체육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경험과정에서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엘리트스포츠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인재가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발굴되고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이러한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엘리트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스포츠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선수가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해당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종목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붐을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일으키는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등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선순환을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이루는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모범사례로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꼽힌다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문화에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굶주린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민족이라는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별칭답게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프로스포츠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문화도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아주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좋아해서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미국과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중국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다음으로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큰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스포츠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시장이기도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하다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</a:t>
            </a:r>
            <a:b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</a:b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9072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CBAAA5-C17F-4A1D-A1BD-10CCA0B25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일본의 야구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13147DE-1BD3-40F2-8C74-404B3162C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1853754"/>
            <a:ext cx="9603275" cy="3450613"/>
          </a:xfrm>
        </p:spPr>
        <p:txBody>
          <a:bodyPr>
            <a:normAutofit fontScale="92500"/>
          </a:bodyPr>
          <a:lstStyle/>
          <a:p>
            <a:r>
              <a:rPr lang="ko-KR" altLang="ko-KR" sz="18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야구는명실상부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일본에서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가장</a:t>
            </a:r>
            <a:r>
              <a:rPr lang="ko-KR" altLang="ko-KR" sz="1800" b="1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인기있는</a:t>
            </a:r>
            <a:r>
              <a:rPr lang="ko-KR" altLang="ko-KR" sz="1800" b="1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스포츠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이다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 </a:t>
            </a:r>
            <a:r>
              <a:rPr lang="en-US" altLang="ko-KR" sz="1800" u="sng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구글 어스"/>
              </a:rPr>
              <a:t>구글</a:t>
            </a:r>
            <a:r>
              <a:rPr lang="en-US" altLang="ko-KR" sz="1800" u="sng" dirty="0">
                <a:solidFill>
                  <a:srgbClr val="0275D8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  <a:hlinkClick r:id="rId2" tooltip="구글 어스"/>
              </a:rPr>
              <a:t> </a:t>
            </a:r>
            <a:r>
              <a:rPr lang="en-US" altLang="ko-KR" sz="1800" u="sng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구글 어스"/>
              </a:rPr>
              <a:t>어스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로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일본을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보게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되면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동네마다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  <a:r>
              <a:rPr lang="en-US" altLang="ko-KR" sz="1800" u="sng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야구장"/>
              </a:rPr>
              <a:t>야구장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들이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즐비하게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널려있는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것을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볼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수가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있다</a:t>
            </a:r>
            <a:endParaRPr lang="en-US" altLang="ko-KR" sz="1800" dirty="0">
              <a:solidFill>
                <a:srgbClr val="373A3C"/>
              </a:solidFill>
              <a:effectLst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그리고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2017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년엔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이윽고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  <a:r>
              <a:rPr lang="en-US" altLang="ko-KR" sz="1800" b="1" u="sng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 tooltip="메이저 리그 베이스볼"/>
              </a:rPr>
              <a:t>메이저</a:t>
            </a:r>
            <a:r>
              <a:rPr lang="en-US" altLang="ko-KR" sz="1800" b="1" u="sng" dirty="0">
                <a:solidFill>
                  <a:srgbClr val="0275D8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  <a:hlinkClick r:id="rId4" tooltip="메이저 리그 베이스볼"/>
              </a:rPr>
              <a:t> </a:t>
            </a:r>
            <a:r>
              <a:rPr lang="en-US" altLang="ko-KR" sz="1800" b="1" u="sng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 tooltip="메이저 리그 베이스볼"/>
              </a:rPr>
              <a:t>리그</a:t>
            </a:r>
            <a:r>
              <a:rPr lang="en-US" altLang="ko-KR" sz="1800" b="1" u="sng" dirty="0">
                <a:solidFill>
                  <a:srgbClr val="0275D8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  <a:hlinkClick r:id="rId4" tooltip="메이저 리그 베이스볼"/>
              </a:rPr>
              <a:t> </a:t>
            </a:r>
            <a:r>
              <a:rPr lang="en-US" altLang="ko-KR" sz="1800" b="1" u="sng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 tooltip="메이저 리그 베이스볼"/>
              </a:rPr>
              <a:t>베이스볼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을</a:t>
            </a:r>
            <a:r>
              <a:rPr lang="ko-KR" altLang="ko-KR" sz="1800" b="1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추월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전세계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평균관중수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1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위의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야구리그가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되었다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 </a:t>
            </a:r>
            <a:r>
              <a:rPr lang="en-US" altLang="ko-KR" sz="1800" u="sng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 tooltip="요미우리 자이언츠"/>
              </a:rPr>
              <a:t>요미우리</a:t>
            </a:r>
            <a:r>
              <a:rPr lang="en-US" altLang="ko-KR" sz="1800" u="sng" dirty="0">
                <a:solidFill>
                  <a:srgbClr val="0275D8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  <a:hlinkClick r:id="rId5" tooltip="요미우리 자이언츠"/>
              </a:rPr>
              <a:t> </a:t>
            </a:r>
            <a:r>
              <a:rPr lang="en-US" altLang="ko-KR" sz="1800" u="sng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 tooltip="요미우리 자이언츠"/>
              </a:rPr>
              <a:t>자이언츠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나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  <a:r>
              <a:rPr lang="en-US" altLang="ko-KR" sz="1800" u="sng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 tooltip="한신 타이거즈"/>
              </a:rPr>
              <a:t>한신</a:t>
            </a:r>
            <a:r>
              <a:rPr lang="en-US" altLang="ko-KR" sz="1800" u="sng" dirty="0">
                <a:solidFill>
                  <a:srgbClr val="0275D8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  <a:hlinkClick r:id="rId6" tooltip="한신 타이거즈"/>
              </a:rPr>
              <a:t> </a:t>
            </a:r>
            <a:r>
              <a:rPr lang="en-US" altLang="ko-KR" sz="1800" u="sng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 tooltip="한신 타이거즈"/>
              </a:rPr>
              <a:t>타이거즈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같은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명문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야구단의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경우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평균관중수를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4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만명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이상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기록하는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초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인기구단으로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MLB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에서도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한신보다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평균관중이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높은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구단은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LA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다저스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단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실업야구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또한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매우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활성화되어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있다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</a:p>
          <a:p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실업야구가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프로야구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출범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이후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실업야구가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프로야구에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밀려버려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역사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속으로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사라지고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만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한국과는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달리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일본의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실업야구는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여전히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공생관계를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유지하며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오늘날까지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이어져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오고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있다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실업야구에서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잘하는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선수는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프로로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스카우트되고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프로에서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못해서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방출된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선수는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실업야구에서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뛸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수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있다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한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구단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뿐이다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이들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구단이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벌어들이는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수익도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어마어마하다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161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0FAEC8-3098-4879-9816-94C601C3E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일본의 축구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F1BF1C-7171-4DDB-9F29-2904469C3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축구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역시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일본의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인기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스포츠다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 1980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년대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초반까지는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야구와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인기면에서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넘사벽급의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차이가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있었으며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프로화도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한국보다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늦게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시작되었다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 1980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년대에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급속하게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인기를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얻기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시작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 1990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년대에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월드컵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개최를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목적으로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두며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프로화가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단행되었고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1998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년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월드컵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진출도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이루어지며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야구와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호각세를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달리는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인기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스포츠가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되었다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 2020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년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3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월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기준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FIFA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랭킹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28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위이다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</a:t>
            </a:r>
          </a:p>
          <a:p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과거엔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한국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선수의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프리미어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진출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붐과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비슷하게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나카타의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일본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진출과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더불어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각종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매체의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호의적인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묘사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등으로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인해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세리에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위주로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진출하려는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성향을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보였다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당시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세리에는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지금의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프리미어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리그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급으로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넘버원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리그의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입지를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차지하고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있던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시절이기도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하고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 2010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년대에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들어서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  <a:r>
              <a:rPr lang="en-US" altLang="ko-KR" sz="1800" u="none" strike="noStrike" kern="100" dirty="0" err="1">
                <a:solidFill>
                  <a:srgbClr val="0275D8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  <a:hlinkClick r:id="rId2" tooltip="카가와 신지"/>
              </a:rPr>
              <a:t>카가와</a:t>
            </a:r>
            <a:r>
              <a:rPr lang="en-US" altLang="ko-KR" sz="1800" u="none" strike="noStrike" kern="100" dirty="0">
                <a:solidFill>
                  <a:srgbClr val="0275D8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  <a:hlinkClick r:id="rId2" tooltip="카가와 신지"/>
              </a:rPr>
              <a:t> </a:t>
            </a:r>
            <a:r>
              <a:rPr lang="en-US" altLang="ko-KR" sz="1800" u="none" strike="noStrike" kern="100" dirty="0" err="1">
                <a:solidFill>
                  <a:srgbClr val="0275D8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  <a:hlinkClick r:id="rId2" tooltip="카가와 신지"/>
              </a:rPr>
              <a:t>신지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나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  <a:r>
              <a:rPr lang="en-US" altLang="ko-KR" sz="1800" u="none" strike="noStrike" kern="100" dirty="0" err="1">
                <a:solidFill>
                  <a:srgbClr val="0275D8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  <a:hlinkClick r:id="rId3" tooltip="하세베 마코토"/>
              </a:rPr>
              <a:t>하세베</a:t>
            </a:r>
            <a:r>
              <a:rPr lang="en-US" altLang="ko-KR" sz="1800" u="none" strike="noStrike" kern="100" dirty="0">
                <a:solidFill>
                  <a:srgbClr val="0275D8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  <a:hlinkClick r:id="rId3" tooltip="하세베 마코토"/>
              </a:rPr>
              <a:t> </a:t>
            </a:r>
            <a:r>
              <a:rPr lang="en-US" altLang="ko-KR" sz="1800" u="none" strike="noStrike" kern="100" dirty="0" err="1">
                <a:solidFill>
                  <a:srgbClr val="0275D8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  <a:hlinkClick r:id="rId3" tooltip="하세베 마코토"/>
              </a:rPr>
              <a:t>마코토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등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일본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국가대표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축구선수의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독일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  <a:r>
              <a:rPr lang="en-US" altLang="ko-KR" sz="1800" u="none" strike="noStrike" kern="100" dirty="0" err="1">
                <a:solidFill>
                  <a:srgbClr val="0275D8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  <a:hlinkClick r:id="rId4" tooltip="분데스리가"/>
              </a:rPr>
              <a:t>분데스리가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에서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거둔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성공으로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젊은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선수들이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덩달아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독일에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진출하고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있다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18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b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294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E8E901-89B2-460B-83A3-E04BDB7B3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일본의 배구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28A78E0-869B-4915-9B4F-6DE498A2A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18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축구"/>
              </a:rPr>
              <a:t>축구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 </a:t>
            </a:r>
            <a:r>
              <a:rPr lang="en-US" altLang="ko-KR" sz="18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야구"/>
              </a:rPr>
              <a:t>야구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 </a:t>
            </a:r>
            <a:r>
              <a:rPr lang="en-US" altLang="ko-KR" sz="18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 tooltip="럭비"/>
              </a:rPr>
              <a:t>럭비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등과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더불어서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역시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일본의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최고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인기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스포츠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중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하나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현재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일본에선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배구를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보통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바레보루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(</a:t>
            </a:r>
            <a:r>
              <a:rPr lang="ko-KR" altLang="ko-KR" sz="18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バレ</a:t>
            </a:r>
            <a:r>
              <a:rPr lang="ko-KR" altLang="ko-KR" sz="1800" dirty="0" err="1">
                <a:solidFill>
                  <a:srgbClr val="373A3C"/>
                </a:solidFill>
                <a:effectLst/>
                <a:ea typeface="MS Mincho" panose="02020609040205080304" pitchFamily="49" charset="-128"/>
                <a:cs typeface="MS Mincho" panose="02020609040205080304" pitchFamily="49" charset="-128"/>
              </a:rPr>
              <a:t>ー</a:t>
            </a:r>
            <a:r>
              <a:rPr lang="ko-KR" altLang="ko-KR" sz="1800" dirty="0" err="1">
                <a:solidFill>
                  <a:srgbClr val="373A3C"/>
                </a:solidFill>
                <a:effectLst/>
                <a:ea typeface="맑은 고딕" panose="020B0503020000020004" pitchFamily="50" charset="-127"/>
                <a:cs typeface="맑은 고딕" panose="020B0503020000020004" pitchFamily="50" charset="-127"/>
              </a:rPr>
              <a:t>ボ</a:t>
            </a:r>
            <a:r>
              <a:rPr lang="ko-KR" altLang="ko-KR" sz="1800" dirty="0" err="1">
                <a:solidFill>
                  <a:srgbClr val="373A3C"/>
                </a:solidFill>
                <a:effectLst/>
                <a:ea typeface="MS Mincho" panose="02020609040205080304" pitchFamily="49" charset="-128"/>
                <a:cs typeface="MS Mincho" panose="02020609040205080304" pitchFamily="49" charset="-128"/>
              </a:rPr>
              <a:t>ー</a:t>
            </a:r>
            <a:r>
              <a:rPr lang="ko-KR" altLang="ko-KR" sz="1800" dirty="0" err="1">
                <a:solidFill>
                  <a:srgbClr val="373A3C"/>
                </a:solidFill>
                <a:effectLst/>
                <a:ea typeface="맑은 고딕" panose="020B0503020000020004" pitchFamily="50" charset="-127"/>
                <a:cs typeface="맑은 고딕" panose="020B0503020000020004" pitchFamily="50" charset="-127"/>
              </a:rPr>
              <a:t>ル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 Volleyball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의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일본식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발음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)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라고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부른다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 </a:t>
            </a:r>
            <a:r>
              <a:rPr lang="en-US" altLang="ko-KR" sz="18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 tooltip="올림픽"/>
              </a:rPr>
              <a:t>올림픽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정식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종목으로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채택된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  <a:r>
              <a:rPr lang="en-US" altLang="ko-KR" sz="1800" u="none" strike="noStrike" dirty="0">
                <a:solidFill>
                  <a:srgbClr val="0275D8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  <a:hlinkClick r:id="rId6" tooltip="1964 도쿄 올림픽"/>
              </a:rPr>
              <a:t>1964 </a:t>
            </a:r>
            <a:r>
              <a:rPr lang="en-US" altLang="ko-KR" sz="18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 tooltip="1964 도쿄 올림픽"/>
              </a:rPr>
              <a:t>도쿄</a:t>
            </a:r>
            <a:r>
              <a:rPr lang="en-US" altLang="ko-KR" sz="1800" u="none" strike="noStrike" dirty="0">
                <a:solidFill>
                  <a:srgbClr val="0275D8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  <a:hlinkClick r:id="rId6" tooltip="1964 도쿄 올림픽"/>
              </a:rPr>
              <a:t> </a:t>
            </a:r>
            <a:r>
              <a:rPr lang="en-US" altLang="ko-KR" sz="18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 tooltip="1964 도쿄 올림픽"/>
              </a:rPr>
              <a:t>올림픽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에서는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여자배구가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  <a:r>
              <a:rPr lang="en-US" altLang="ko-KR" sz="18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 tooltip="소련"/>
              </a:rPr>
              <a:t>소련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을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꺾고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금메달을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차지할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만큼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강팀이었고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당시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소련과의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결승전은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일본에서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집계한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TV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시청률이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무려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69%</a:t>
            </a:r>
            <a:r>
              <a:rPr lang="en-US" altLang="ko-KR" sz="1800" u="none" strike="noStrike" baseline="30000" dirty="0">
                <a:solidFill>
                  <a:srgbClr val="0275D8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  <a:hlinkClick r:id="rId8"/>
              </a:rPr>
              <a:t>]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가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나왔을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정도로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인기가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많았었다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지금도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여자배구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국가대표의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경기는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축구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시청률과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맞먹는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정도다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반면에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남자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배구는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상대적으로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많이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떨어지지만</a:t>
            </a:r>
            <a:r>
              <a:rPr lang="ko-KR" altLang="ko-KR" sz="18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그래도</a:t>
            </a:r>
            <a: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아시아</a:t>
            </a:r>
            <a:r>
              <a:rPr lang="ko-KR" altLang="ko-KR" sz="1800" b="1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유일의</a:t>
            </a:r>
            <a:r>
              <a:rPr lang="ko-KR" altLang="ko-KR" sz="1800" b="1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올림픽</a:t>
            </a:r>
            <a:r>
              <a:rPr lang="ko-KR" altLang="ko-KR" sz="1800" b="1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남자</a:t>
            </a:r>
            <a:r>
              <a:rPr lang="ko-KR" altLang="ko-KR" sz="1800" b="1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배구</a:t>
            </a:r>
            <a:r>
              <a:rPr lang="ko-KR" altLang="ko-KR" sz="1800" b="1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금메달을</a:t>
            </a:r>
            <a:r>
              <a:rPr lang="ko-KR" altLang="ko-KR" sz="1800" b="1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보유한</a:t>
            </a:r>
            <a:r>
              <a:rPr lang="ko-KR" altLang="ko-KR" sz="1800" b="1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나라이며</a:t>
            </a:r>
            <a:r>
              <a:rPr lang="en-US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동양에서</a:t>
            </a:r>
            <a:r>
              <a:rPr lang="ko-KR" altLang="ko-KR" sz="1800" b="1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배구만큼</a:t>
            </a:r>
            <a:r>
              <a:rPr lang="ko-KR" altLang="ko-KR" sz="1800" b="1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강세를</a:t>
            </a:r>
            <a:r>
              <a:rPr lang="ko-KR" altLang="ko-KR" sz="1800" b="1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보이는</a:t>
            </a:r>
            <a:r>
              <a:rPr lang="ko-KR" altLang="ko-KR" sz="1800" b="1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구기</a:t>
            </a:r>
            <a:r>
              <a:rPr lang="ko-KR" altLang="ko-KR" sz="1800" b="1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종목도</a:t>
            </a:r>
            <a:r>
              <a:rPr lang="ko-KR" altLang="ko-KR" sz="1800" b="1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없다</a:t>
            </a:r>
            <a:r>
              <a:rPr lang="en-US" altLang="ko-KR" sz="1800" b="1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</a:t>
            </a:r>
            <a:r>
              <a:rPr lang="en-US" altLang="ko-KR" sz="1800" u="none" strike="noStrike" baseline="30000" dirty="0">
                <a:solidFill>
                  <a:srgbClr val="0275D8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  <a:hlinkClick r:id="rId9"/>
              </a:rPr>
              <a:t>]</a:t>
            </a:r>
            <a:endParaRPr lang="en-US" altLang="ko-KR" sz="1800" u="none" strike="noStrike" baseline="30000" dirty="0">
              <a:solidFill>
                <a:srgbClr val="0275D8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br>
              <a:rPr lang="en-US" altLang="ko-KR" sz="18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</a:b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리그의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경우에는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실업리그이긴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하나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용병제도도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있고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실력면에선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사실상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프로나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마찬가지다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이름도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V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프리미어리그다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.(1</a:t>
            </a:r>
            <a:r>
              <a:rPr lang="ko-KR" altLang="ko-KR" sz="1800" kern="1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부리그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)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프로가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아니라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실업리그이다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보니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선수들은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회사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소속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직원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신분이라고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한다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하지만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프로화를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시도해보았지만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배구의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인기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하락으로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난관에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부딪치면서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현재도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프로화는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진행되지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못하고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있다</a:t>
            </a:r>
            <a:r>
              <a:rPr lang="en-US" altLang="ko-KR" sz="18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18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0433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D85FC5-263D-4A07-BEE4-5CA0449D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도쿄 올림픽 개최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504A5A6-F3F3-48AA-B061-CA63F4DED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Autofit/>
          </a:bodyPr>
          <a:lstStyle/>
          <a:p>
            <a:r>
              <a:rPr lang="en-US" altLang="ko-KR" sz="1600" u="none" strike="noStrike" dirty="0">
                <a:solidFill>
                  <a:srgbClr val="0275D8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  <a:hlinkClick r:id="rId2" tooltip="2020 도쿄 올림픽"/>
              </a:rPr>
              <a:t>2020 </a:t>
            </a:r>
            <a:r>
              <a:rPr lang="en-US" altLang="ko-KR" sz="16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2020 도쿄 올림픽"/>
              </a:rPr>
              <a:t>도쿄</a:t>
            </a:r>
            <a:r>
              <a:rPr lang="en-US" altLang="ko-KR" sz="1600" u="none" strike="noStrike" dirty="0">
                <a:solidFill>
                  <a:srgbClr val="0275D8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  <a:hlinkClick r:id="rId2" tooltip="2020 도쿄 올림픽"/>
              </a:rPr>
              <a:t> </a:t>
            </a:r>
            <a:r>
              <a:rPr lang="en-US" altLang="ko-KR" sz="16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2020 도쿄 올림픽"/>
              </a:rPr>
              <a:t>올림픽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유치하면서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  <a:r>
              <a:rPr lang="en-US" altLang="ko-KR" sz="16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영국"/>
              </a:rPr>
              <a:t>영국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 </a:t>
            </a:r>
            <a:r>
              <a:rPr lang="en-US" altLang="ko-KR" sz="16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 tooltip="프랑스"/>
              </a:rPr>
              <a:t>프랑스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 </a:t>
            </a:r>
            <a:r>
              <a:rPr lang="en-US" altLang="ko-KR" sz="16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 tooltip="미국"/>
              </a:rPr>
              <a:t>미국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 </a:t>
            </a:r>
            <a:r>
              <a:rPr lang="en-US" altLang="ko-KR" sz="16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 tooltip="그리스"/>
              </a:rPr>
              <a:t>그리스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다음으로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그리고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아시아에서는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유일하게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하계올림픽을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두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번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개최하는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국가가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되었다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</a:t>
            </a:r>
            <a:b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</a:br>
            <a:b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</a:b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일본은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  <a:r>
              <a:rPr lang="en-US" altLang="ko-KR" sz="1600" u="none" strike="noStrike" dirty="0">
                <a:solidFill>
                  <a:srgbClr val="0275D8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  <a:hlinkClick r:id="rId7" tooltip="1964 도쿄 올림픽"/>
              </a:rPr>
              <a:t>1964 </a:t>
            </a:r>
            <a:r>
              <a:rPr lang="en-US" altLang="ko-KR" sz="16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 tooltip="1964 도쿄 올림픽"/>
              </a:rPr>
              <a:t>도쿄</a:t>
            </a:r>
            <a:r>
              <a:rPr lang="en-US" altLang="ko-KR" sz="1600" u="none" strike="noStrike" dirty="0">
                <a:solidFill>
                  <a:srgbClr val="0275D8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  <a:hlinkClick r:id="rId7" tooltip="1964 도쿄 올림픽"/>
              </a:rPr>
              <a:t> </a:t>
            </a:r>
            <a:r>
              <a:rPr lang="en-US" altLang="ko-KR" sz="16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 tooltip="1964 도쿄 올림픽"/>
              </a:rPr>
              <a:t>올림픽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이후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생활체육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정책을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폈는데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 90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년대부터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조금씩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투자를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늘렸으나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여전히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메인은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생활체육이었다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생활체육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기반의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엘리트체육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둘의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통합이라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보는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것이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적절했다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이런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상황에서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2020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도쿄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올림픽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유치를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기점으로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 </a:t>
            </a:r>
            <a:r>
              <a:rPr lang="en-US" altLang="ko-KR" sz="1600" u="none" strike="noStrike" dirty="0">
                <a:solidFill>
                  <a:srgbClr val="0275D8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  <a:hlinkClick r:id="rId8" tooltip="2016 리우데자네이루 올림픽"/>
              </a:rPr>
              <a:t>2016 </a:t>
            </a:r>
            <a:r>
              <a:rPr lang="en-US" altLang="ko-KR" sz="16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 tooltip="2016 리우데자네이루 올림픽"/>
              </a:rPr>
              <a:t>리우데자네이루</a:t>
            </a:r>
            <a:r>
              <a:rPr lang="en-US" altLang="ko-KR" sz="1600" u="none" strike="noStrike" dirty="0">
                <a:solidFill>
                  <a:srgbClr val="0275D8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  <a:hlinkClick r:id="rId8" tooltip="2016 리우데자네이루 올림픽"/>
              </a:rPr>
              <a:t> </a:t>
            </a:r>
            <a:r>
              <a:rPr lang="en-US" altLang="ko-KR" sz="1600" u="none" strike="noStrike" dirty="0" err="1">
                <a:solidFill>
                  <a:srgbClr val="0275D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 tooltip="2016 리우데자네이루 올림픽"/>
              </a:rPr>
              <a:t>올림픽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앞두고는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아예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스포츠청을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신설하여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유망주들을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발굴하기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시작했고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, 2008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년에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만든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아지노모토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센터를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중심으로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체육시설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또한</a:t>
            </a:r>
            <a:r>
              <a:rPr lang="ko-KR" altLang="ko-KR" sz="1600" dirty="0">
                <a:solidFill>
                  <a:srgbClr val="373A3C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ko-KR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늘렸다</a:t>
            </a:r>
            <a: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 </a:t>
            </a:r>
            <a:br>
              <a:rPr lang="en-US" altLang="ko-KR" sz="16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</a:b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일본의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성적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향상의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또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다른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힘으론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일본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국적의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혼혈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스포츠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선수가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활약을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하는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사례가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늘고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있다는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것이다</a:t>
            </a:r>
            <a:r>
              <a:rPr lang="en-US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 </a:t>
            </a:r>
            <a:r>
              <a:rPr lang="en-US" altLang="ko-KR" sz="1600" u="none" strike="noStrike" kern="100" dirty="0" err="1">
                <a:solidFill>
                  <a:srgbClr val="0275D8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  <a:hlinkClick r:id="rId9" tooltip="오사카 나오미"/>
              </a:rPr>
              <a:t>오사카</a:t>
            </a:r>
            <a:r>
              <a:rPr lang="en-US" altLang="ko-KR" sz="1600" u="none" strike="noStrike" kern="100" dirty="0">
                <a:solidFill>
                  <a:srgbClr val="0275D8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  <a:hlinkClick r:id="rId9" tooltip="오사카 나오미"/>
              </a:rPr>
              <a:t> </a:t>
            </a:r>
            <a:r>
              <a:rPr lang="en-US" altLang="ko-KR" sz="1600" u="none" strike="noStrike" kern="100" dirty="0" err="1">
                <a:solidFill>
                  <a:srgbClr val="0275D8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  <a:hlinkClick r:id="rId9" tooltip="오사카 나오미"/>
              </a:rPr>
              <a:t>나오미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라는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 err="1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역대급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여자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테니스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선수가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등장했고</a:t>
            </a:r>
            <a:r>
              <a:rPr lang="en-US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NBA 1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라운드</a:t>
            </a:r>
            <a:r>
              <a:rPr lang="en-US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9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순위로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워싱턴에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입단한</a:t>
            </a:r>
            <a:r>
              <a:rPr lang="en-US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NBA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최대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유망주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중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하나</a:t>
            </a:r>
            <a:r>
              <a:rPr lang="en-US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  <a:r>
              <a:rPr lang="en-US" altLang="ko-KR" sz="1600" u="none" strike="noStrike" kern="100" dirty="0" err="1">
                <a:solidFill>
                  <a:srgbClr val="0275D8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  <a:hlinkClick r:id="rId10" tooltip="루이 하치무라"/>
              </a:rPr>
              <a:t>루이</a:t>
            </a:r>
            <a:r>
              <a:rPr lang="en-US" altLang="ko-KR" sz="1600" u="none" strike="noStrike" kern="100" dirty="0">
                <a:solidFill>
                  <a:srgbClr val="0275D8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  <a:hlinkClick r:id="rId10" tooltip="루이 하치무라"/>
              </a:rPr>
              <a:t> </a:t>
            </a:r>
            <a:r>
              <a:rPr lang="en-US" altLang="ko-KR" sz="1600" u="none" strike="noStrike" kern="100" dirty="0" err="1">
                <a:solidFill>
                  <a:srgbClr val="0275D8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  <a:hlinkClick r:id="rId10" tooltip="루이 하치무라"/>
              </a:rPr>
              <a:t>하치무라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가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맑은 고딕" panose="020B0503020000020004" pitchFamily="50" charset="-127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ko-KR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대표사례</a:t>
            </a:r>
            <a:r>
              <a:rPr lang="en-US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br>
              <a:rPr lang="en-US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</a:br>
            <a:r>
              <a:rPr lang="en-US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br>
              <a:rPr lang="en-US" altLang="ko-KR" sz="1600" kern="100" dirty="0">
                <a:solidFill>
                  <a:srgbClr val="373A3C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</a:b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09230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갤러리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TM10001114[[fn=갤러리]]</Template>
  <TotalTime>6</TotalTime>
  <Words>624</Words>
  <Application>Microsoft Office PowerPoint</Application>
  <PresentationFormat>와이드스크린</PresentationFormat>
  <Paragraphs>17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Gill Sans MT</vt:lpstr>
      <vt:lpstr>갤러리</vt:lpstr>
      <vt:lpstr>일본의 스포츠</vt:lpstr>
      <vt:lpstr>일본의 스포츠에 대하여</vt:lpstr>
      <vt:lpstr>일본의 야구</vt:lpstr>
      <vt:lpstr>일본의 축구</vt:lpstr>
      <vt:lpstr>일본의 배구</vt:lpstr>
      <vt:lpstr>도쿄 올림픽 개최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스포츠</dc:title>
  <dc:creator>master</dc:creator>
  <cp:lastModifiedBy>master</cp:lastModifiedBy>
  <cp:revision>1</cp:revision>
  <dcterms:created xsi:type="dcterms:W3CDTF">2021-03-31T08:36:05Z</dcterms:created>
  <dcterms:modified xsi:type="dcterms:W3CDTF">2021-03-31T08:42:26Z</dcterms:modified>
</cp:coreProperties>
</file>