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77" r:id="rId4"/>
    <p:sldId id="278" r:id="rId5"/>
    <p:sldId id="260" r:id="rId6"/>
    <p:sldId id="258" r:id="rId7"/>
    <p:sldId id="259" r:id="rId8"/>
    <p:sldId id="279" r:id="rId9"/>
    <p:sldId id="285" r:id="rId10"/>
    <p:sldId id="261" r:id="rId11"/>
    <p:sldId id="262" r:id="rId12"/>
    <p:sldId id="283" r:id="rId13"/>
    <p:sldId id="281" r:id="rId14"/>
    <p:sldId id="280" r:id="rId15"/>
    <p:sldId id="269" r:id="rId16"/>
    <p:sldId id="282" r:id="rId17"/>
    <p:sldId id="271" r:id="rId18"/>
    <p:sldId id="270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25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35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12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366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70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41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09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75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85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65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25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16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1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67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35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00F94-E5C0-4054-B333-337CBCA05C49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A8E55E0-F9C1-40BA-B41E-30A622962A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647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5M8t9RrB6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31270" y="1489165"/>
            <a:ext cx="8915399" cy="1524730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/>
              <a:t>주택에 담겨진 일본 문화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31269" y="4215676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dirty="0" smtClean="0"/>
              <a:t>대구대학교 일본어일본학과 장하준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0300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6155" y="624110"/>
            <a:ext cx="7102311" cy="740666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bg1"/>
                </a:solidFill>
              </a:rPr>
              <a:t>2.</a:t>
            </a:r>
            <a:r>
              <a:rPr lang="ko-KR" altLang="en-US" sz="4000" dirty="0" smtClean="0">
                <a:solidFill>
                  <a:schemeClr val="bg1"/>
                </a:solidFill>
              </a:rPr>
              <a:t>일본의 아파트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950824" y="2325189"/>
            <a:ext cx="6326776" cy="32462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400" dirty="0" smtClean="0">
                <a:solidFill>
                  <a:schemeClr val="bg1"/>
                </a:solidFill>
              </a:rPr>
              <a:t>일본의 경우 단독주택이나 아파트는 </a:t>
            </a:r>
            <a:r>
              <a:rPr lang="en-US" altLang="ko-KR" sz="2400" dirty="0" smtClean="0">
                <a:solidFill>
                  <a:schemeClr val="bg1"/>
                </a:solidFill>
              </a:rPr>
              <a:t>2</a:t>
            </a:r>
            <a:r>
              <a:rPr lang="ko-KR" altLang="en-US" sz="2400" dirty="0" smtClean="0">
                <a:solidFill>
                  <a:schemeClr val="bg1"/>
                </a:solidFill>
              </a:rPr>
              <a:t>층 이하 저층 건물이 많음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일본인에게 집을 갖는다는 것은 인생의 커다란 의미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개인 생활 중시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개인방의</a:t>
            </a:r>
            <a:r>
              <a:rPr lang="ko-KR" altLang="en-US" sz="2400" dirty="0" smtClean="0">
                <a:solidFill>
                  <a:schemeClr val="bg1"/>
                </a:solidFill>
              </a:rPr>
              <a:t> 중요성을 가짐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36" y="1713297"/>
            <a:ext cx="3500694" cy="240150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15" y="4598126"/>
            <a:ext cx="3414515" cy="17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0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46432" y="504967"/>
            <a:ext cx="5683420" cy="709684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 일본의 아파트 특징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27540" y="2216971"/>
            <a:ext cx="10602461" cy="3736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일본은 지진이나 자연 재해를 막기위해서 목조건물로 </a:t>
            </a:r>
            <a:r>
              <a:rPr lang="ko-KR" alt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지어짐</a:t>
            </a:r>
            <a:endParaRPr lang="en-US" altLang="ko-K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한국과 달리 소규모 임대 아파트가 많다</a:t>
            </a:r>
            <a:r>
              <a:rPr lang="en-US" altLang="ko-K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11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89540" y="553772"/>
            <a:ext cx="7137229" cy="970228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일본의 아파트 </a:t>
            </a:r>
            <a:r>
              <a:rPr lang="en-US" altLang="ko-KR" sz="4000" dirty="0" smtClean="0">
                <a:solidFill>
                  <a:schemeClr val="bg1"/>
                </a:solidFill>
              </a:rPr>
              <a:t>LDK </a:t>
            </a:r>
            <a:r>
              <a:rPr lang="ko-KR" altLang="en-US" sz="4000" dirty="0" smtClean="0">
                <a:solidFill>
                  <a:schemeClr val="bg1"/>
                </a:solidFill>
              </a:rPr>
              <a:t>의미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47139" y="2177702"/>
            <a:ext cx="6518031" cy="3777622"/>
          </a:xfrm>
        </p:spPr>
        <p:txBody>
          <a:bodyPr>
            <a:normAutofit/>
          </a:bodyPr>
          <a:lstStyle/>
          <a:p>
            <a:r>
              <a:rPr lang="ko-KR" altLang="en-US" sz="2600" dirty="0" smtClean="0">
                <a:solidFill>
                  <a:schemeClr val="bg1"/>
                </a:solidFill>
              </a:rPr>
              <a:t>아파트를 구입하거나 임대할 때 쓰는 단어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en-US" altLang="ko-KR" sz="2600" dirty="0" smtClean="0">
                <a:solidFill>
                  <a:schemeClr val="bg1"/>
                </a:solidFill>
              </a:rPr>
              <a:t>L= </a:t>
            </a:r>
            <a:r>
              <a:rPr lang="ko-KR" altLang="en-US" sz="2600" dirty="0" smtClean="0">
                <a:solidFill>
                  <a:schemeClr val="bg1"/>
                </a:solidFill>
              </a:rPr>
              <a:t>거실</a:t>
            </a:r>
            <a:r>
              <a:rPr lang="en-US" altLang="ko-KR" sz="2600" dirty="0" smtClean="0">
                <a:solidFill>
                  <a:schemeClr val="bg1"/>
                </a:solidFill>
              </a:rPr>
              <a:t>,</a:t>
            </a:r>
            <a:r>
              <a:rPr lang="ko-KR" altLang="en-US" sz="2600" dirty="0" smtClean="0">
                <a:solidFill>
                  <a:schemeClr val="bg1"/>
                </a:solidFill>
              </a:rPr>
              <a:t> </a:t>
            </a:r>
            <a:r>
              <a:rPr lang="en-US" altLang="ko-KR" sz="2600" dirty="0" smtClean="0">
                <a:solidFill>
                  <a:schemeClr val="bg1"/>
                </a:solidFill>
              </a:rPr>
              <a:t>D=</a:t>
            </a:r>
            <a:r>
              <a:rPr lang="ko-KR" altLang="en-US" sz="2600" dirty="0" smtClean="0">
                <a:solidFill>
                  <a:schemeClr val="bg1"/>
                </a:solidFill>
              </a:rPr>
              <a:t>식사</a:t>
            </a:r>
            <a:r>
              <a:rPr lang="en-US" altLang="ko-KR" sz="2600" dirty="0" smtClean="0">
                <a:solidFill>
                  <a:schemeClr val="bg1"/>
                </a:solidFill>
              </a:rPr>
              <a:t>, K=</a:t>
            </a:r>
            <a:r>
              <a:rPr lang="ko-KR" altLang="en-US" sz="2600" dirty="0" smtClean="0">
                <a:solidFill>
                  <a:schemeClr val="bg1"/>
                </a:solidFill>
              </a:rPr>
              <a:t>부엌으로 세 공간의 요소를 결합한 의미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예</a:t>
            </a:r>
            <a:r>
              <a:rPr lang="en-US" altLang="ko-KR" sz="2600" dirty="0" smtClean="0">
                <a:solidFill>
                  <a:schemeClr val="bg1"/>
                </a:solidFill>
              </a:rPr>
              <a:t>) 2LDK= </a:t>
            </a:r>
            <a:r>
              <a:rPr lang="ko-KR" altLang="en-US" sz="2600" dirty="0" smtClean="0">
                <a:solidFill>
                  <a:schemeClr val="bg1"/>
                </a:solidFill>
              </a:rPr>
              <a:t> 방 </a:t>
            </a:r>
            <a:r>
              <a:rPr lang="en-US" altLang="ko-KR" sz="2600" dirty="0" smtClean="0">
                <a:solidFill>
                  <a:schemeClr val="bg1"/>
                </a:solidFill>
              </a:rPr>
              <a:t>2</a:t>
            </a:r>
            <a:r>
              <a:rPr lang="ko-KR" altLang="en-US" sz="2600" dirty="0" smtClean="0">
                <a:solidFill>
                  <a:schemeClr val="bg1"/>
                </a:solidFill>
              </a:rPr>
              <a:t>개 </a:t>
            </a:r>
            <a:endParaRPr lang="ko-KR" altLang="en-US" sz="2600" dirty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44" y="2093530"/>
            <a:ext cx="3861794" cy="38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67104" y="323859"/>
            <a:ext cx="4812220" cy="69972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3.</a:t>
            </a:r>
            <a:r>
              <a:rPr lang="ko-KR" altLang="en-US" dirty="0" smtClean="0">
                <a:solidFill>
                  <a:schemeClr val="bg1"/>
                </a:solidFill>
              </a:rPr>
              <a:t>한국과 일본의 주택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2"/>
          </p:nvPr>
        </p:nvSpPr>
        <p:spPr>
          <a:xfrm>
            <a:off x="1224437" y="2033516"/>
            <a:ext cx="4139134" cy="404693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800" dirty="0" smtClean="0">
                <a:solidFill>
                  <a:schemeClr val="bg1"/>
                </a:solidFill>
              </a:rPr>
              <a:t>한국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chemeClr val="bg1"/>
                </a:solidFill>
              </a:rPr>
              <a:t>지진을 고려하지 않고 콘크리트구조로 지음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chemeClr val="bg1"/>
                </a:solidFill>
              </a:rPr>
              <a:t>고층 건물을  지음 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200" dirty="0" smtClean="0">
                <a:solidFill>
                  <a:schemeClr val="bg1"/>
                </a:solidFill>
              </a:rPr>
              <a:t>공동생활 중시</a:t>
            </a:r>
            <a:endParaRPr lang="en-US" altLang="ko-KR" sz="2200" dirty="0" smtClean="0">
              <a:solidFill>
                <a:schemeClr val="bg1"/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>
          <a:xfrm>
            <a:off x="6771172" y="2047164"/>
            <a:ext cx="4433640" cy="4033282"/>
          </a:xfr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800" dirty="0" smtClean="0">
                <a:solidFill>
                  <a:schemeClr val="bg1"/>
                </a:solidFill>
              </a:rPr>
              <a:t>일본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ko-KR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chemeClr val="bg1"/>
                </a:solidFill>
              </a:rPr>
              <a:t>지진에 대비하기 위해서 저층과 목조 건물로 짓는다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chemeClr val="bg1"/>
                </a:solidFill>
              </a:rPr>
              <a:t>단층집도  있지만</a:t>
            </a:r>
            <a:r>
              <a:rPr lang="en-US" altLang="ko-KR" sz="2000" dirty="0" smtClean="0">
                <a:solidFill>
                  <a:schemeClr val="bg1"/>
                </a:solidFill>
              </a:rPr>
              <a:t>,</a:t>
            </a:r>
            <a:r>
              <a:rPr lang="ko-KR" altLang="en-US" sz="2000" dirty="0" smtClean="0">
                <a:solidFill>
                  <a:schemeClr val="bg1"/>
                </a:solidFill>
              </a:rPr>
              <a:t>  </a:t>
            </a:r>
            <a:r>
              <a:rPr lang="en-US" altLang="ko-KR" sz="2000" dirty="0" smtClean="0">
                <a:solidFill>
                  <a:schemeClr val="bg1"/>
                </a:solidFill>
              </a:rPr>
              <a:t>2</a:t>
            </a:r>
            <a:r>
              <a:rPr lang="ko-KR" altLang="en-US" sz="2000" dirty="0" smtClean="0">
                <a:solidFill>
                  <a:schemeClr val="bg1"/>
                </a:solidFill>
              </a:rPr>
              <a:t>층집이 많다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000" dirty="0" smtClean="0">
                <a:solidFill>
                  <a:schemeClr val="bg1"/>
                </a:solidFill>
              </a:rPr>
              <a:t>개인 생활 중시</a:t>
            </a:r>
            <a:endParaRPr lang="en-US" altLang="ko-KR" sz="2000" dirty="0" smtClean="0">
              <a:solidFill>
                <a:schemeClr val="bg1"/>
              </a:solidFill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692206" y="1565805"/>
            <a:ext cx="750330" cy="4813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400" dirty="0" smtClean="0">
                <a:solidFill>
                  <a:schemeClr val="bg1"/>
                </a:solidFill>
              </a:rPr>
              <a:t>비교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5219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077" y="2605989"/>
            <a:ext cx="3862754" cy="276318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8616502" y="1585402"/>
            <a:ext cx="1181905" cy="618536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일본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제목 6"/>
          <p:cNvSpPr txBox="1">
            <a:spLocks/>
          </p:cNvSpPr>
          <p:nvPr/>
        </p:nvSpPr>
        <p:spPr>
          <a:xfrm>
            <a:off x="2757267" y="1585402"/>
            <a:ext cx="1181905" cy="61853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>
                <a:solidFill>
                  <a:schemeClr val="bg1"/>
                </a:solidFill>
              </a:rPr>
              <a:t>한국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제목 6"/>
          <p:cNvSpPr txBox="1">
            <a:spLocks/>
          </p:cNvSpPr>
          <p:nvPr/>
        </p:nvSpPr>
        <p:spPr>
          <a:xfrm>
            <a:off x="2930769" y="483433"/>
            <a:ext cx="5685733" cy="618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>
                <a:solidFill>
                  <a:schemeClr val="bg1"/>
                </a:solidFill>
              </a:rPr>
              <a:t>한국과 일본의 주택 사진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034" y="2605989"/>
            <a:ext cx="4201366" cy="27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</a:rPr>
              <a:t>  </a:t>
            </a:r>
            <a:r>
              <a:rPr lang="en-US" altLang="ko-KR" sz="4000" dirty="0" smtClean="0">
                <a:solidFill>
                  <a:schemeClr val="bg1"/>
                </a:solidFill>
              </a:rPr>
              <a:t>4. </a:t>
            </a:r>
            <a:r>
              <a:rPr lang="ko-KR" altLang="en-US" sz="4000" dirty="0" smtClean="0">
                <a:solidFill>
                  <a:schemeClr val="bg1"/>
                </a:solidFill>
              </a:rPr>
              <a:t> 일본의 주택 문제와 정책 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1956166" y="2133599"/>
            <a:ext cx="8915400" cy="4056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2400" dirty="0" smtClean="0">
                <a:solidFill>
                  <a:schemeClr val="bg1"/>
                </a:solidFill>
              </a:rPr>
              <a:t>주택 문제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400" dirty="0" smtClean="0">
                <a:solidFill>
                  <a:schemeClr val="bg1"/>
                </a:solidFill>
              </a:rPr>
              <a:t>일본의 토지 가격은 </a:t>
            </a:r>
            <a:r>
              <a:rPr lang="en-US" altLang="ko-KR" sz="2400" dirty="0" smtClean="0">
                <a:solidFill>
                  <a:schemeClr val="bg1"/>
                </a:solidFill>
              </a:rPr>
              <a:t>1970</a:t>
            </a:r>
            <a:r>
              <a:rPr lang="ko-KR" altLang="en-US" sz="2400" dirty="0" smtClean="0">
                <a:solidFill>
                  <a:schemeClr val="bg1"/>
                </a:solidFill>
              </a:rPr>
              <a:t>년대 쯤에 버블 경제로 인해 가격이 급등하여 주택 건설에  영향을 미침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400" dirty="0" smtClean="0">
                <a:solidFill>
                  <a:schemeClr val="bg1"/>
                </a:solidFill>
              </a:rPr>
              <a:t>인구 감소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</a:rPr>
              <a:t>고령화 등으로 </a:t>
            </a:r>
            <a:r>
              <a:rPr lang="en-US" altLang="ko-KR" sz="2400" dirty="0" smtClean="0">
                <a:solidFill>
                  <a:schemeClr val="bg1"/>
                </a:solidFill>
              </a:rPr>
              <a:t>2010</a:t>
            </a:r>
            <a:r>
              <a:rPr lang="ko-KR" altLang="en-US" sz="2400" dirty="0" smtClean="0">
                <a:solidFill>
                  <a:schemeClr val="bg1"/>
                </a:solidFill>
              </a:rPr>
              <a:t>년대에 빈 집의 수가 급격히 증가하여 사회적 문제가 됨</a:t>
            </a:r>
            <a:endParaRPr lang="en-US" altLang="ko-K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sz="2400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altLang="ko-K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6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756" y="624110"/>
            <a:ext cx="8911687" cy="595090"/>
          </a:xfrm>
        </p:spPr>
        <p:txBody>
          <a:bodyPr>
            <a:no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주택 정책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1979858" y="2157658"/>
            <a:ext cx="8915400" cy="37766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ko-KR" altLang="en-US" sz="2600" dirty="0" smtClean="0">
                <a:solidFill>
                  <a:schemeClr val="bg1"/>
                </a:solidFill>
              </a:rPr>
              <a:t>주택 정책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공공주택 건설을 포함한 다양한 주거 정책을 시행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dirty="0" err="1" smtClean="0">
                <a:solidFill>
                  <a:schemeClr val="bg1"/>
                </a:solidFill>
              </a:rPr>
              <a:t>중소득층에게</a:t>
            </a:r>
            <a:r>
              <a:rPr lang="ko-KR" altLang="en-US" sz="2600" dirty="0" smtClean="0">
                <a:solidFill>
                  <a:schemeClr val="bg1"/>
                </a:solidFill>
              </a:rPr>
              <a:t> 저금리 대출을 제공하는 주택금융공사 설립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endParaRPr lang="en-US" altLang="ko-KR" sz="2600" dirty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많은 기업들이 직원들에게 회사 주택과 기숙사를 제공하고 있음</a:t>
            </a:r>
            <a:endParaRPr lang="en-US" altLang="ko-KR" sz="2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618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46210" y="647556"/>
            <a:ext cx="5355321" cy="618536"/>
          </a:xfrm>
        </p:spPr>
        <p:txBody>
          <a:bodyPr>
            <a:no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주택 대책 사업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09845" y="2356886"/>
            <a:ext cx="6166339" cy="3118340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</a:rPr>
              <a:t>도시 주거 인구 밀집 지역 활성화 프로젝트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광역철도 주변에 공공시설 정비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새로운 주거도시개발사업과 아파트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ko-KR" altLang="en-US" sz="2400" dirty="0" smtClean="0">
                <a:solidFill>
                  <a:schemeClr val="bg1"/>
                </a:solidFill>
              </a:rPr>
              <a:t>맨션</a:t>
            </a:r>
            <a:r>
              <a:rPr lang="en-US" altLang="ko-KR" sz="2400" dirty="0" smtClean="0">
                <a:solidFill>
                  <a:schemeClr val="bg1"/>
                </a:solidFill>
              </a:rPr>
              <a:t>) </a:t>
            </a:r>
            <a:r>
              <a:rPr lang="ko-KR" altLang="en-US" sz="2400" dirty="0" smtClean="0">
                <a:solidFill>
                  <a:schemeClr val="bg1"/>
                </a:solidFill>
              </a:rPr>
              <a:t>건설 진행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98" y="1922585"/>
            <a:ext cx="4589425" cy="382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7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78739" y="365197"/>
            <a:ext cx="5392614" cy="946783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 </a:t>
            </a:r>
            <a:r>
              <a:rPr lang="ko-KR" altLang="en-US" sz="3800" dirty="0" smtClean="0">
                <a:solidFill>
                  <a:schemeClr val="bg1"/>
                </a:solidFill>
              </a:rPr>
              <a:t> 일본의 주거 상황</a:t>
            </a:r>
            <a:endParaRPr lang="ko-KR" altLang="en-US" sz="38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9851" y="2342606"/>
            <a:ext cx="5912116" cy="356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smtClean="0">
                <a:solidFill>
                  <a:schemeClr val="bg1"/>
                </a:solidFill>
              </a:rPr>
              <a:t>대규모 맨션 단지 조성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400" dirty="0" smtClean="0">
                <a:solidFill>
                  <a:schemeClr val="bg1"/>
                </a:solidFill>
              </a:rPr>
              <a:t>일반 아파트 중층 건물 정도로 건설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ko-KR" altLang="en-US" sz="2400" dirty="0" smtClean="0">
                <a:solidFill>
                  <a:schemeClr val="bg1"/>
                </a:solidFill>
              </a:rPr>
              <a:t>대규모 고급 아파트의 경우 </a:t>
            </a:r>
            <a:r>
              <a:rPr lang="en-US" altLang="ko-KR" sz="2400" dirty="0" smtClean="0">
                <a:solidFill>
                  <a:schemeClr val="bg1"/>
                </a:solidFill>
              </a:rPr>
              <a:t>‘</a:t>
            </a:r>
            <a:r>
              <a:rPr lang="ko-KR" altLang="en-US" sz="2400" dirty="0" smtClean="0">
                <a:solidFill>
                  <a:schemeClr val="bg1"/>
                </a:solidFill>
              </a:rPr>
              <a:t>콘도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미니엄</a:t>
            </a:r>
            <a:r>
              <a:rPr lang="en-US" altLang="ko-KR" sz="2400" dirty="0" smtClean="0">
                <a:solidFill>
                  <a:schemeClr val="bg1"/>
                </a:solidFill>
              </a:rPr>
              <a:t>’</a:t>
            </a:r>
            <a:r>
              <a:rPr lang="ko-KR" altLang="en-US" sz="2400" dirty="0" smtClean="0">
                <a:solidFill>
                  <a:schemeClr val="bg1"/>
                </a:solidFill>
              </a:rPr>
              <a:t>으로 불림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2400" dirty="0" smtClean="0">
              <a:solidFill>
                <a:schemeClr val="bg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353" y="1311980"/>
            <a:ext cx="4981384" cy="49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77992" y="599921"/>
            <a:ext cx="8911687" cy="713678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동영상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89212" y="2402006"/>
            <a:ext cx="8915400" cy="3509216"/>
          </a:xfrm>
        </p:spPr>
        <p:txBody>
          <a:bodyPr/>
          <a:lstStyle/>
          <a:p>
            <a:r>
              <a:rPr lang="ja-JP" altLang="en-US" dirty="0">
                <a:hlinkClick r:id="rId3"/>
              </a:rPr>
              <a:t>戦後日本の住宅建築に迫る　「日本の家」展 </a:t>
            </a:r>
            <a:r>
              <a:rPr lang="en-US" altLang="ja-JP" dirty="0">
                <a:hlinkClick r:id="rId3"/>
              </a:rPr>
              <a:t>- YouTube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207075" y="2944083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</a:rPr>
              <a:t>1945</a:t>
            </a:r>
            <a:r>
              <a:rPr lang="ko-KR" altLang="en-US" sz="2800" dirty="0" smtClean="0">
                <a:solidFill>
                  <a:schemeClr val="bg1"/>
                </a:solidFill>
              </a:rPr>
              <a:t>년 전쟁 후 </a:t>
            </a:r>
            <a:r>
              <a:rPr lang="ko-KR" altLang="en-US" sz="2800" dirty="0">
                <a:solidFill>
                  <a:schemeClr val="bg1"/>
                </a:solidFill>
              </a:rPr>
              <a:t>일본의 주택 건설에 육박 「일본의 </a:t>
            </a:r>
            <a:r>
              <a:rPr lang="ko-KR" altLang="en-US" sz="2800" dirty="0" err="1">
                <a:solidFill>
                  <a:schemeClr val="bg1"/>
                </a:solidFill>
              </a:rPr>
              <a:t>집」전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898" y="493482"/>
            <a:ext cx="5135932" cy="1008747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 dirty="0" smtClean="0">
                <a:solidFill>
                  <a:schemeClr val="bg1"/>
                </a:solidFill>
              </a:rPr>
              <a:t>순서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643" y="1927609"/>
            <a:ext cx="8915400" cy="363415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3000" dirty="0" smtClean="0">
                <a:solidFill>
                  <a:schemeClr val="bg1"/>
                </a:solidFill>
              </a:rPr>
              <a:t>1. </a:t>
            </a:r>
            <a:r>
              <a:rPr lang="ko-KR" altLang="en-US" sz="3000" dirty="0" smtClean="0">
                <a:solidFill>
                  <a:schemeClr val="bg1"/>
                </a:solidFill>
              </a:rPr>
              <a:t>일본의 전통 주택과 다다미</a:t>
            </a:r>
            <a:endParaRPr lang="en-US" altLang="ko-KR" sz="3000" dirty="0" smtClean="0">
              <a:solidFill>
                <a:schemeClr val="bg1"/>
              </a:solidFill>
            </a:endParaRPr>
          </a:p>
          <a:p>
            <a:endParaRPr lang="en-US" altLang="ko-KR" sz="3000" dirty="0">
              <a:solidFill>
                <a:schemeClr val="bg1"/>
              </a:solidFill>
            </a:endParaRPr>
          </a:p>
          <a:p>
            <a:r>
              <a:rPr lang="en-US" altLang="ko-KR" sz="3000" dirty="0" smtClean="0">
                <a:solidFill>
                  <a:schemeClr val="bg1"/>
                </a:solidFill>
              </a:rPr>
              <a:t>2. </a:t>
            </a:r>
            <a:r>
              <a:rPr lang="ko-KR" altLang="en-US" sz="3000" dirty="0" smtClean="0">
                <a:solidFill>
                  <a:schemeClr val="bg1"/>
                </a:solidFill>
              </a:rPr>
              <a:t>일본의 아파트 </a:t>
            </a:r>
            <a:endParaRPr lang="en-US" altLang="ko-KR" sz="3000" dirty="0" smtClean="0">
              <a:solidFill>
                <a:schemeClr val="bg1"/>
              </a:solidFill>
            </a:endParaRPr>
          </a:p>
          <a:p>
            <a:endParaRPr lang="en-US" altLang="ko-KR" sz="3000" dirty="0" smtClean="0">
              <a:solidFill>
                <a:schemeClr val="bg1"/>
              </a:solidFill>
            </a:endParaRPr>
          </a:p>
          <a:p>
            <a:r>
              <a:rPr lang="en-US" altLang="ko-KR" sz="3000" dirty="0" smtClean="0">
                <a:solidFill>
                  <a:schemeClr val="bg1"/>
                </a:solidFill>
              </a:rPr>
              <a:t>3.</a:t>
            </a:r>
            <a:r>
              <a:rPr lang="ko-KR" altLang="en-US" sz="3000" dirty="0" smtClean="0">
                <a:solidFill>
                  <a:schemeClr val="bg1"/>
                </a:solidFill>
              </a:rPr>
              <a:t>한국과 일본의 주택 문화</a:t>
            </a:r>
            <a:endParaRPr lang="en-US" altLang="ko-KR" sz="3000" dirty="0" smtClean="0">
              <a:solidFill>
                <a:schemeClr val="bg1"/>
              </a:solidFill>
            </a:endParaRPr>
          </a:p>
          <a:p>
            <a:endParaRPr lang="en-US" altLang="ko-KR" sz="3000" dirty="0" smtClean="0">
              <a:solidFill>
                <a:schemeClr val="bg1"/>
              </a:solidFill>
            </a:endParaRPr>
          </a:p>
          <a:p>
            <a:r>
              <a:rPr lang="en-US" altLang="ko-KR" sz="3000" dirty="0" smtClean="0">
                <a:solidFill>
                  <a:schemeClr val="bg1"/>
                </a:solidFill>
              </a:rPr>
              <a:t>4</a:t>
            </a:r>
            <a:r>
              <a:rPr lang="ko-KR" altLang="en-US" sz="3000" dirty="0" smtClean="0">
                <a:solidFill>
                  <a:schemeClr val="bg1"/>
                </a:solidFill>
              </a:rPr>
              <a:t> 일본의 주택 문제와 정책 </a:t>
            </a:r>
            <a:endParaRPr lang="ko-KR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5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75064" y="1901589"/>
            <a:ext cx="8915400" cy="3777622"/>
          </a:xfrm>
        </p:spPr>
        <p:txBody>
          <a:bodyPr>
            <a:normAutofit/>
          </a:bodyPr>
          <a:lstStyle/>
          <a:p>
            <a:endParaRPr lang="en-US" altLang="ko-KR" sz="6000" dirty="0" smtClean="0"/>
          </a:p>
          <a:p>
            <a:pPr marL="0" indent="0">
              <a:buNone/>
            </a:pPr>
            <a:r>
              <a:rPr lang="en-US" altLang="ko-KR" sz="6000" dirty="0"/>
              <a:t> </a:t>
            </a:r>
            <a:r>
              <a:rPr lang="en-US" altLang="ko-KR" sz="6000" dirty="0" smtClean="0"/>
              <a:t>             </a:t>
            </a:r>
            <a:r>
              <a:rPr lang="ko-KR" altLang="en-US" sz="6000" dirty="0" smtClean="0"/>
              <a:t>감사합니다</a:t>
            </a:r>
            <a:r>
              <a:rPr lang="en-US" altLang="ko-KR" sz="6000" dirty="0" smtClean="0"/>
              <a:t>.</a:t>
            </a:r>
            <a:endParaRPr lang="en-US" altLang="ko-KR" sz="6000" dirty="0"/>
          </a:p>
        </p:txBody>
      </p:sp>
    </p:spTree>
    <p:extLst>
      <p:ext uri="{BB962C8B-B14F-4D97-AF65-F5344CB8AC3E}">
        <p14:creationId xmlns:p14="http://schemas.microsoft.com/office/powerpoint/2010/main" val="17260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racture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39337" y="689424"/>
            <a:ext cx="5937121" cy="642988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주제를 선정한 이유 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14446" y="2172788"/>
            <a:ext cx="8915400" cy="3777622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이 주제를 선정한 이유는  예전에 일본을 가서 주택이나 건물을 보고 내 머리 속에서  조사해보고 싶은 생각이 </a:t>
            </a:r>
            <a:r>
              <a:rPr lang="ko-KR" altLang="en-US" sz="2800" dirty="0">
                <a:solidFill>
                  <a:schemeClr val="bg1"/>
                </a:solidFill>
              </a:rPr>
              <a:t>들</a:t>
            </a:r>
            <a:r>
              <a:rPr lang="ko-KR" altLang="en-US" sz="2800" dirty="0" smtClean="0">
                <a:solidFill>
                  <a:schemeClr val="bg1"/>
                </a:solidFill>
              </a:rPr>
              <a:t>었고  우리나라와 일본 주택 문화를 비교해 보고 싶은 생각이 들어서 이 주제를 선정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44981" y="715550"/>
            <a:ext cx="4689567" cy="708301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일본 주택 유형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366" y="1872617"/>
            <a:ext cx="2965943" cy="242527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511" y="1872617"/>
            <a:ext cx="2926505" cy="2425278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1676393" y="4543725"/>
            <a:ext cx="2135887" cy="70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2800" smtClean="0">
                <a:solidFill>
                  <a:schemeClr val="bg1"/>
                </a:solidFill>
              </a:rPr>
              <a:t> 전통 주택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5305167" y="4515450"/>
            <a:ext cx="1969192" cy="70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2800" dirty="0" smtClean="0">
                <a:solidFill>
                  <a:schemeClr val="bg1"/>
                </a:solidFill>
              </a:rPr>
              <a:t>단독 주택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9125258" y="4543725"/>
            <a:ext cx="1969192" cy="70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2800" dirty="0" smtClean="0">
                <a:solidFill>
                  <a:schemeClr val="bg1"/>
                </a:solidFill>
              </a:rPr>
              <a:t>아파트</a:t>
            </a:r>
            <a:r>
              <a:rPr lang="en-US" altLang="ko-KR" sz="2800" dirty="0" smtClean="0">
                <a:solidFill>
                  <a:schemeClr val="bg1"/>
                </a:solidFill>
              </a:rPr>
              <a:t>(</a:t>
            </a:r>
            <a:r>
              <a:rPr lang="ko-KR" altLang="en-US" sz="2800" dirty="0" smtClean="0">
                <a:solidFill>
                  <a:schemeClr val="bg1"/>
                </a:solidFill>
              </a:rPr>
              <a:t>맨션</a:t>
            </a:r>
            <a:r>
              <a:rPr lang="en-US" altLang="ko-KR" sz="2800" dirty="0" smtClean="0">
                <a:solidFill>
                  <a:schemeClr val="bg1"/>
                </a:solidFill>
              </a:rPr>
              <a:t>)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475" y="1872617"/>
            <a:ext cx="3440758" cy="24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75534" y="624110"/>
            <a:ext cx="8915400" cy="1280890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일본 전통 주택 개요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875534" y="2319454"/>
            <a:ext cx="8915400" cy="3591768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</a:rPr>
              <a:t>최근 까지 대부분 단층이나 </a:t>
            </a:r>
            <a:r>
              <a:rPr lang="en-US" altLang="ko-KR" sz="2800" dirty="0" smtClean="0">
                <a:solidFill>
                  <a:schemeClr val="bg1"/>
                </a:solidFill>
              </a:rPr>
              <a:t>2</a:t>
            </a:r>
            <a:r>
              <a:rPr lang="ko-KR" altLang="en-US" sz="2800" dirty="0" smtClean="0">
                <a:solidFill>
                  <a:schemeClr val="bg1"/>
                </a:solidFill>
              </a:rPr>
              <a:t>층 목조 구조로 지음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endParaRPr lang="en-US" altLang="ko-KR" sz="2800" dirty="0">
              <a:solidFill>
                <a:schemeClr val="bg1"/>
              </a:solidFill>
            </a:endParaRPr>
          </a:p>
          <a:p>
            <a:r>
              <a:rPr lang="en-US" altLang="ko-KR" sz="2800" dirty="0" smtClean="0">
                <a:solidFill>
                  <a:schemeClr val="bg1"/>
                </a:solidFill>
              </a:rPr>
              <a:t>2</a:t>
            </a:r>
            <a:r>
              <a:rPr lang="ko-KR" altLang="en-US" sz="2800" dirty="0" smtClean="0">
                <a:solidFill>
                  <a:schemeClr val="bg1"/>
                </a:solidFill>
              </a:rPr>
              <a:t>차 세계대전 후 생활 스타일</a:t>
            </a:r>
            <a:r>
              <a:rPr lang="en-US" altLang="ko-KR" sz="2800" dirty="0" smtClean="0">
                <a:solidFill>
                  <a:schemeClr val="bg1"/>
                </a:solidFill>
              </a:rPr>
              <a:t>,</a:t>
            </a:r>
            <a:r>
              <a:rPr lang="ko-KR" altLang="en-US" sz="2800" dirty="0" smtClean="0">
                <a:solidFill>
                  <a:schemeClr val="bg1"/>
                </a:solidFill>
              </a:rPr>
              <a:t>건설 방법이 크게 변함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endParaRPr lang="en-US" altLang="ko-KR" sz="2800" dirty="0">
              <a:solidFill>
                <a:schemeClr val="bg1"/>
              </a:solidFill>
            </a:endParaRPr>
          </a:p>
          <a:p>
            <a:r>
              <a:rPr lang="ko-KR" altLang="en-US" sz="2800" dirty="0">
                <a:solidFill>
                  <a:schemeClr val="bg1"/>
                </a:solidFill>
              </a:rPr>
              <a:t>일본식 객실이 건설되지 않은 경우가 </a:t>
            </a:r>
            <a:r>
              <a:rPr lang="ko-KR" altLang="en-US" sz="2800" dirty="0" smtClean="0">
                <a:solidFill>
                  <a:schemeClr val="bg1"/>
                </a:solidFill>
              </a:rPr>
              <a:t>많음</a:t>
            </a:r>
            <a:endParaRPr lang="en-US" altLang="ko-KR" sz="2800" dirty="0" smtClean="0">
              <a:solidFill>
                <a:schemeClr val="bg1"/>
              </a:solidFill>
            </a:endParaRPr>
          </a:p>
          <a:p>
            <a:endParaRPr lang="en-US" altLang="ko-KR" sz="2800" dirty="0">
              <a:solidFill>
                <a:schemeClr val="bg1"/>
              </a:solidFill>
            </a:endParaRPr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725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000">
        <p14:prism/>
        <p:sndAc>
          <p:stSnd>
            <p:snd r:embed="rId2" name="arrow.wav"/>
          </p:stSnd>
        </p:sndAc>
      </p:transition>
    </mc:Choice>
    <mc:Fallback xmlns="">
      <p:transition spd="slow" advTm="2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692" y="2704771"/>
            <a:ext cx="6784880" cy="3799532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996967" y="1936238"/>
            <a:ext cx="8911687" cy="7140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sz="2400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550918" y="573393"/>
            <a:ext cx="5131236" cy="8985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dirty="0" smtClean="0">
                <a:solidFill>
                  <a:schemeClr val="bg1"/>
                </a:solidFill>
              </a:rPr>
              <a:t>1. </a:t>
            </a:r>
            <a:r>
              <a:rPr lang="ko-KR" altLang="en-US" sz="3200" dirty="0" smtClean="0">
                <a:solidFill>
                  <a:schemeClr val="bg1"/>
                </a:solidFill>
              </a:rPr>
              <a:t>일본 전통 주택과 다다미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689283" y="1774755"/>
            <a:ext cx="3527053" cy="6272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800" dirty="0" smtClean="0">
                <a:solidFill>
                  <a:schemeClr val="bg1"/>
                </a:solidFill>
              </a:rPr>
              <a:t>일본 전통 주택 외부 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918027" y="6005298"/>
            <a:ext cx="2253984" cy="6272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859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4077" y="547515"/>
            <a:ext cx="8911687" cy="647129"/>
          </a:xfrm>
        </p:spPr>
        <p:txBody>
          <a:bodyPr/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일본 전통 주택 내부 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34" y="1924416"/>
            <a:ext cx="4311331" cy="28586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737" y="1924416"/>
            <a:ext cx="4539396" cy="2802943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794077" y="5457131"/>
            <a:ext cx="8522231" cy="5685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3500" dirty="0" smtClean="0">
                <a:solidFill>
                  <a:schemeClr val="bg1"/>
                </a:solidFill>
              </a:rPr>
              <a:t>일본 전통 주택 내부는 다다미를 사용한다</a:t>
            </a:r>
            <a:r>
              <a:rPr lang="en-US" altLang="ko-KR" sz="3500" dirty="0" smtClean="0">
                <a:solidFill>
                  <a:schemeClr val="bg1"/>
                </a:solidFill>
              </a:rPr>
              <a:t>.</a:t>
            </a:r>
            <a:r>
              <a:rPr lang="ko-KR" altLang="en-US" dirty="0" smtClean="0">
                <a:solidFill>
                  <a:schemeClr val="bg1"/>
                </a:solidFill>
              </a:rPr>
              <a:t> 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1036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1231" y="624110"/>
            <a:ext cx="9144000" cy="829552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일본 전통 주택에는 왜 다다미를 사용하는가</a:t>
            </a:r>
            <a:r>
              <a:rPr lang="en-US" altLang="ko-KR" sz="4000" dirty="0" smtClean="0">
                <a:solidFill>
                  <a:schemeClr val="bg1"/>
                </a:solidFill>
              </a:rPr>
              <a:t>?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2" y="1946030"/>
            <a:ext cx="3868615" cy="4149969"/>
          </a:xfrm>
          <a:prstGeom prst="rect">
            <a:avLst/>
          </a:prstGeom>
        </p:spPr>
      </p:pic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980968" y="2414952"/>
            <a:ext cx="6557474" cy="3212123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</a:rPr>
              <a:t>충격을 방지 하거나 소음을 줄여 조용하게 할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수있고</a:t>
            </a:r>
            <a:r>
              <a:rPr lang="ko-KR" altLang="en-US" sz="2400" dirty="0" smtClean="0">
                <a:solidFill>
                  <a:schemeClr val="bg1"/>
                </a:solidFill>
              </a:rPr>
              <a:t> 일부 일본인들은 특유의 촉감을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느낄수</a:t>
            </a:r>
            <a:r>
              <a:rPr lang="ko-KR" altLang="en-US" sz="2400" dirty="0" smtClean="0">
                <a:solidFill>
                  <a:schemeClr val="bg1"/>
                </a:solidFill>
              </a:rPr>
              <a:t> 있고 향수도 느낄 수 있기 때문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2400" dirty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방과 방이 통풍이 잘 되도록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</a:rPr>
              <a:t>해주고 여름에는 시원하게 하여 일본의 가옥 특성을 </a:t>
            </a:r>
            <a:r>
              <a:rPr lang="ko-KR" altLang="en-US" sz="2400" smtClean="0">
                <a:solidFill>
                  <a:schemeClr val="bg1"/>
                </a:solidFill>
              </a:rPr>
              <a:t>살리기 위해서</a:t>
            </a:r>
            <a:endParaRPr lang="en-US" altLang="ko-KR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accel="5000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accel="5000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30769" y="483433"/>
            <a:ext cx="6580919" cy="829552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다다미의 활용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08430" y="2298419"/>
            <a:ext cx="5689966" cy="3165231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</a:rPr>
              <a:t>벽 쪽에 물건을 수납하기 위해  </a:t>
            </a:r>
            <a:r>
              <a:rPr lang="ko-KR" altLang="en-US" sz="2400" dirty="0" err="1" smtClean="0">
                <a:solidFill>
                  <a:schemeClr val="bg1"/>
                </a:solidFill>
              </a:rPr>
              <a:t>오시이레</a:t>
            </a:r>
            <a:r>
              <a:rPr lang="en-US" altLang="ko-KR" sz="2400" dirty="0" smtClean="0">
                <a:solidFill>
                  <a:schemeClr val="bg1"/>
                </a:solidFill>
              </a:rPr>
              <a:t>(</a:t>
            </a:r>
            <a:r>
              <a:rPr lang="ja-JP" altLang="en-US" sz="2400" dirty="0" smtClean="0">
                <a:solidFill>
                  <a:schemeClr val="bg1"/>
                </a:solidFill>
              </a:rPr>
              <a:t>お</a:t>
            </a:r>
            <a:r>
              <a:rPr lang="ja-JP" altLang="en-US" sz="2400" dirty="0">
                <a:solidFill>
                  <a:schemeClr val="bg1"/>
                </a:solidFill>
              </a:rPr>
              <a:t>しい</a:t>
            </a:r>
            <a:r>
              <a:rPr lang="ja-JP" altLang="en-US" sz="2400" dirty="0" smtClean="0">
                <a:solidFill>
                  <a:schemeClr val="bg1"/>
                </a:solidFill>
              </a:rPr>
              <a:t>れ</a:t>
            </a:r>
            <a:r>
              <a:rPr lang="en-US" altLang="ja-JP" sz="2400" dirty="0" smtClean="0">
                <a:solidFill>
                  <a:schemeClr val="bg1"/>
                </a:solidFill>
              </a:rPr>
              <a:t>){</a:t>
            </a:r>
            <a:r>
              <a:rPr lang="ko-KR" altLang="en-US" sz="2400" dirty="0" smtClean="0">
                <a:solidFill>
                  <a:schemeClr val="bg1"/>
                </a:solidFill>
              </a:rPr>
              <a:t>벽장</a:t>
            </a:r>
            <a:r>
              <a:rPr lang="en-US" altLang="ko-KR" sz="2400" dirty="0" smtClean="0">
                <a:solidFill>
                  <a:schemeClr val="bg1"/>
                </a:solidFill>
              </a:rPr>
              <a:t>}</a:t>
            </a:r>
            <a:r>
              <a:rPr lang="ko-KR" altLang="en-US" sz="2400" dirty="0" smtClean="0">
                <a:solidFill>
                  <a:schemeClr val="bg1"/>
                </a:solidFill>
              </a:rPr>
              <a:t>으로 사용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위 </a:t>
            </a:r>
            <a:r>
              <a:rPr lang="en-US" altLang="ko-KR" sz="2400" dirty="0" smtClean="0">
                <a:solidFill>
                  <a:schemeClr val="bg1"/>
                </a:solidFill>
              </a:rPr>
              <a:t>` </a:t>
            </a:r>
            <a:r>
              <a:rPr lang="ko-KR" altLang="en-US" sz="2400" dirty="0" smtClean="0">
                <a:solidFill>
                  <a:schemeClr val="bg1"/>
                </a:solidFill>
              </a:rPr>
              <a:t>아래로 나뉘어져 있고 위쪽에는 이불</a:t>
            </a:r>
            <a:r>
              <a:rPr lang="en-US" altLang="ko-KR" sz="2400" dirty="0" smtClean="0">
                <a:solidFill>
                  <a:schemeClr val="bg1"/>
                </a:solidFill>
              </a:rPr>
              <a:t>,</a:t>
            </a:r>
            <a:r>
              <a:rPr lang="ko-KR" altLang="en-US" sz="2400" dirty="0" smtClean="0">
                <a:solidFill>
                  <a:schemeClr val="bg1"/>
                </a:solidFill>
              </a:rPr>
              <a:t> 아래쪽에는 생활용품을  수납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endParaRPr lang="en-US" altLang="ko-K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2400" dirty="0">
              <a:solidFill>
                <a:schemeClr val="bg1"/>
              </a:solidFill>
            </a:endParaRPr>
          </a:p>
          <a:p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5" y="1947425"/>
            <a:ext cx="4454768" cy="386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9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줄기">
  <a:themeElements>
    <a:clrScheme name="따뜻한 파란색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맑은 고딕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2447</TotalTime>
  <Words>465</Words>
  <Application>Microsoft Office PowerPoint</Application>
  <PresentationFormat>와이드스크린</PresentationFormat>
  <Paragraphs>106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メイリオ</vt:lpstr>
      <vt:lpstr>맑은 고딕</vt:lpstr>
      <vt:lpstr>Arial</vt:lpstr>
      <vt:lpstr>Calibri</vt:lpstr>
      <vt:lpstr>Wingdings 3</vt:lpstr>
      <vt:lpstr>줄기</vt:lpstr>
      <vt:lpstr>주택에 담겨진 일본 문화 </vt:lpstr>
      <vt:lpstr>순서</vt:lpstr>
      <vt:lpstr>주제를 선정한 이유 </vt:lpstr>
      <vt:lpstr>일본 주택 유형</vt:lpstr>
      <vt:lpstr>일본 전통 주택 개요</vt:lpstr>
      <vt:lpstr>PowerPoint 프레젠테이션</vt:lpstr>
      <vt:lpstr>일본 전통 주택 내부 </vt:lpstr>
      <vt:lpstr>일본 전통 주택에는 왜 다다미를 사용하는가?</vt:lpstr>
      <vt:lpstr>다다미의 활용</vt:lpstr>
      <vt:lpstr>2.일본의 아파트</vt:lpstr>
      <vt:lpstr> 일본의 아파트 특징</vt:lpstr>
      <vt:lpstr>일본의 아파트 LDK 의미</vt:lpstr>
      <vt:lpstr>3.한국과 일본의 주택 </vt:lpstr>
      <vt:lpstr>일본</vt:lpstr>
      <vt:lpstr>  4.  일본의 주택 문제와 정책 </vt:lpstr>
      <vt:lpstr>주택 정책</vt:lpstr>
      <vt:lpstr>주택 대책 사업</vt:lpstr>
      <vt:lpstr>  일본의 주거 상황</vt:lpstr>
      <vt:lpstr>동영상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주택</dc:title>
  <dc:creator>user</dc:creator>
  <cp:lastModifiedBy>user</cp:lastModifiedBy>
  <cp:revision>180</cp:revision>
  <dcterms:created xsi:type="dcterms:W3CDTF">2021-09-13T13:24:24Z</dcterms:created>
  <dcterms:modified xsi:type="dcterms:W3CDTF">2021-09-29T02:50:16Z</dcterms:modified>
</cp:coreProperties>
</file>