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96" r:id="rId2"/>
    <p:sldId id="319" r:id="rId3"/>
    <p:sldId id="316" r:id="rId4"/>
    <p:sldId id="321" r:id="rId5"/>
    <p:sldId id="322" r:id="rId6"/>
    <p:sldId id="323" r:id="rId7"/>
    <p:sldId id="315" r:id="rId8"/>
    <p:sldId id="324" r:id="rId9"/>
    <p:sldId id="335" r:id="rId10"/>
    <p:sldId id="325" r:id="rId11"/>
    <p:sldId id="320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295" r:id="rId21"/>
  </p:sldIdLst>
  <p:sldSz cx="18288000" cy="10287000"/>
  <p:notesSz cx="10287000" cy="18288000"/>
  <p:embeddedFontLst>
    <p:embeddedFont>
      <p:font typeface="a자막체" panose="02020600000000000000" pitchFamily="18" charset="-127"/>
      <p:regular r:id="rId23"/>
    </p:embeddedFont>
    <p:embeddedFont>
      <p:font typeface="a펜글씨B" panose="02020600000000000000" pitchFamily="18" charset="-12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X시인과나" panose="02020600000000000000" pitchFamily="18" charset="-127"/>
      <p:regular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백종열필" panose="02020603020101020101" pitchFamily="18" charset="-127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지우 김" initials="지김" lastIdx="1" clrIdx="0">
    <p:extLst>
      <p:ext uri="{19B8F6BF-5375-455C-9EA6-DF929625EA0E}">
        <p15:presenceInfo xmlns:p15="http://schemas.microsoft.com/office/powerpoint/2012/main" userId="058e739e2d9e1e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F3"/>
    <a:srgbClr val="E1E6EA"/>
    <a:srgbClr val="FFE07D"/>
    <a:srgbClr val="EED0CD"/>
    <a:srgbClr val="E9CAC8"/>
    <a:srgbClr val="EBE9E5"/>
    <a:srgbClr val="ECCECA"/>
    <a:srgbClr val="E8C8C6"/>
    <a:srgbClr val="E8CBC6"/>
    <a:srgbClr val="E5C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225" autoAdjust="0"/>
  </p:normalViewPr>
  <p:slideViewPr>
    <p:cSldViewPr snapToGrid="0">
      <p:cViewPr varScale="1">
        <p:scale>
          <a:sx n="43" d="100"/>
          <a:sy n="43" d="100"/>
        </p:scale>
        <p:origin x="100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30A0-090F-4AE8-B1B6-167883161197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978FD-B73F-45F8-93BF-C9B8CC489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q8nQIGriH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tel.naver.com/hotels/item?hotelId=hotel:The_Plaza_New_York_City&amp;destination_kor=%EB%8D%94%20%ED%94%8C%EB%9D%BC%EC%9E%90%20%EB%89%B4%EC%9A%95%20%EC%8B%9C%ED%8B%B0&amp;nxQuery=%EB%89%B4%EC%9A%95%20%ED%94%8C%EB%9D%BC%EC%9E%90%20%ED%98%B8%ED%85%94" TargetMode="External"/><Relationship Id="rId4" Type="http://schemas.openxmlformats.org/officeDocument/2006/relationships/hyperlink" Target="http://breaknews.com/sub_read.html?uid=96882&amp;section=sc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9F89AE-BC4F-421C-984A-2CC7DB5B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566" y="0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96E37DC8-C8F6-4C6D-BC62-D80079B78B1B}"/>
              </a:ext>
            </a:extLst>
          </p:cNvPr>
          <p:cNvSpPr txBox="1"/>
          <p:nvPr/>
        </p:nvSpPr>
        <p:spPr>
          <a:xfrm>
            <a:off x="1914167" y="1652017"/>
            <a:ext cx="14438592" cy="2308324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4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4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48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4C44185-A012-4AC6-9A70-4CD8F04B7B7D}"/>
              </a:ext>
            </a:extLst>
          </p:cNvPr>
          <p:cNvSpPr/>
          <p:nvPr/>
        </p:nvSpPr>
        <p:spPr>
          <a:xfrm>
            <a:off x="13048411" y="7920682"/>
            <a:ext cx="4942702" cy="2137719"/>
          </a:xfrm>
          <a:prstGeom prst="ellipse">
            <a:avLst/>
          </a:prstGeom>
          <a:solidFill>
            <a:srgbClr val="ECCECA"/>
          </a:solidFill>
          <a:ln>
            <a:solidFill>
              <a:srgbClr val="E5C9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b="1" dirty="0">
              <a:solidFill>
                <a:schemeClr val="tx1"/>
              </a:solidFill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3BFF2-24B4-4A39-973E-F97DC03D2253}"/>
              </a:ext>
            </a:extLst>
          </p:cNvPr>
          <p:cNvSpPr txBox="1"/>
          <p:nvPr/>
        </p:nvSpPr>
        <p:spPr>
          <a:xfrm>
            <a:off x="4344095" y="2089483"/>
            <a:ext cx="1016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성장 과정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CEAFA-4263-4602-901F-B7C210A97975}"/>
              </a:ext>
            </a:extLst>
          </p:cNvPr>
          <p:cNvSpPr txBox="1"/>
          <p:nvPr/>
        </p:nvSpPr>
        <p:spPr>
          <a:xfrm>
            <a:off x="13880891" y="8524568"/>
            <a:ext cx="395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21x01x83 </a:t>
            </a:r>
            <a:r>
              <a:rPr lang="ko-KR" altLang="en-US" sz="4000" b="1" dirty="0">
                <a:solidFill>
                  <a:schemeClr val="tx1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김지우</a:t>
            </a:r>
          </a:p>
        </p:txBody>
      </p:sp>
    </p:spTree>
    <p:extLst>
      <p:ext uri="{BB962C8B-B14F-4D97-AF65-F5344CB8AC3E}">
        <p14:creationId xmlns:p14="http://schemas.microsoft.com/office/powerpoint/2010/main" val="231911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2387" y="0"/>
            <a:ext cx="18276225" cy="10287001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32C1363C-6273-4601-AB8A-E91FF140D031}"/>
              </a:ext>
            </a:extLst>
          </p:cNvPr>
          <p:cNvSpPr txBox="1"/>
          <p:nvPr/>
        </p:nvSpPr>
        <p:spPr>
          <a:xfrm>
            <a:off x="-11313" y="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8817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B90BB-23D3-4082-B286-7A33F02729A4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 이후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-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냉전시대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5822E-DB74-4D0C-A133-9EF4D8D201E5}"/>
              </a:ext>
            </a:extLst>
          </p:cNvPr>
          <p:cNvSpPr txBox="1"/>
          <p:nvPr/>
        </p:nvSpPr>
        <p:spPr>
          <a:xfrm>
            <a:off x="837824" y="3188984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세계대전으로 인한 일본의 극심한 경제 </a:t>
            </a:r>
            <a:r>
              <a:rPr lang="ko-KR" altLang="en-US" sz="36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불항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52E5CB3A-A4D0-4148-B511-D9975466F48C}"/>
              </a:ext>
            </a:extLst>
          </p:cNvPr>
          <p:cNvSpPr/>
          <p:nvPr/>
        </p:nvSpPr>
        <p:spPr>
          <a:xfrm>
            <a:off x="5193086" y="4442554"/>
            <a:ext cx="865594" cy="757990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CE2D99-2343-454B-99CF-A4E2BB1810DD}"/>
              </a:ext>
            </a:extLst>
          </p:cNvPr>
          <p:cNvSpPr txBox="1"/>
          <p:nvPr/>
        </p:nvSpPr>
        <p:spPr>
          <a:xfrm>
            <a:off x="3773967" y="5436690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엄격한 관세 정책 실시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AC84-5D8D-4D6E-9EC8-ED06DA1155CE}"/>
              </a:ext>
            </a:extLst>
          </p:cNvPr>
          <p:cNvSpPr txBox="1"/>
          <p:nvPr/>
        </p:nvSpPr>
        <p:spPr>
          <a:xfrm>
            <a:off x="6058680" y="7164776"/>
            <a:ext cx="74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latin typeface="a펜글씨B" panose="02020600000000000000" pitchFamily="18" charset="-127"/>
                <a:ea typeface="a펜글씨B" panose="02020600000000000000" pitchFamily="18" charset="-127"/>
              </a:rPr>
              <a:t>-</a:t>
            </a:r>
            <a:endParaRPr lang="ko-KR" altLang="en-US" sz="80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969314-71A3-43AE-9AD1-896FC9D32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752" y="6832824"/>
            <a:ext cx="2340429" cy="23566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DF482A5-6B23-42CD-AC4E-17BEFC640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149" y="6687228"/>
            <a:ext cx="2340429" cy="24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2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02.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365C0-4990-476A-A9CD-B369FE3583FE}"/>
              </a:ext>
            </a:extLst>
          </p:cNvPr>
          <p:cNvSpPr txBox="1"/>
          <p:nvPr/>
        </p:nvSpPr>
        <p:spPr>
          <a:xfrm>
            <a:off x="542439" y="2222633"/>
            <a:ext cx="121430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kumimoji="0" lang="ko-KR" altLang="en-US" sz="3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고도경제성장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 (1955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~ 1973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) – 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한국전쟁 발발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(1950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)</a:t>
            </a:r>
          </a:p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1E2A7E-3EC1-4A7F-9A15-BBC4FDD7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41" y="3837861"/>
            <a:ext cx="4009015" cy="26112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46F72E1-1589-4A44-A3B5-212A8BB4D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30" y="3280264"/>
            <a:ext cx="3669023" cy="36690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DDACB8C-39BD-45B7-93C1-E508F258B0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5"/>
          <a:stretch/>
        </p:blipFill>
        <p:spPr>
          <a:xfrm>
            <a:off x="5771833" y="3655283"/>
            <a:ext cx="3412620" cy="2918986"/>
          </a:xfrm>
          <a:prstGeom prst="rect">
            <a:avLst/>
          </a:prstGeom>
        </p:spPr>
      </p:pic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FA73F70E-638F-4E16-AD7D-D83D6CEE98F1}"/>
              </a:ext>
            </a:extLst>
          </p:cNvPr>
          <p:cNvSpPr/>
          <p:nvPr/>
        </p:nvSpPr>
        <p:spPr>
          <a:xfrm rot="16200000">
            <a:off x="7392476" y="8479008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0E54A7-20BF-49CC-9AAB-02C401CE574C}"/>
              </a:ext>
            </a:extLst>
          </p:cNvPr>
          <p:cNvSpPr txBox="1"/>
          <p:nvPr/>
        </p:nvSpPr>
        <p:spPr>
          <a:xfrm>
            <a:off x="3839248" y="8511515"/>
            <a:ext cx="318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해외수출 증가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D6EA45-8C56-4DA4-A67C-19C612E16B90}"/>
              </a:ext>
            </a:extLst>
          </p:cNvPr>
          <p:cNvSpPr txBox="1"/>
          <p:nvPr/>
        </p:nvSpPr>
        <p:spPr>
          <a:xfrm>
            <a:off x="8635999" y="8482487"/>
            <a:ext cx="318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경제 부흥</a:t>
            </a: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593A79B4-A6B7-4BAF-A5EF-9EF320126EEB}"/>
              </a:ext>
            </a:extLst>
          </p:cNvPr>
          <p:cNvSpPr/>
          <p:nvPr/>
        </p:nvSpPr>
        <p:spPr>
          <a:xfrm>
            <a:off x="7045345" y="6992354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02.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52936-E267-4990-9FE4-7B789AAF607C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kumimoji="0" lang="ko-KR" altLang="en-US" sz="3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고도경제성장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 (1955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년 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~ 1973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년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) – 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일본의 산업화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57C3443-67E0-43D0-9DDE-41DB23A2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327" y="3141325"/>
            <a:ext cx="7114216" cy="6539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4C94D7-EC57-4CE5-A4C9-E4BDB13A8791}"/>
              </a:ext>
            </a:extLst>
          </p:cNvPr>
          <p:cNvSpPr txBox="1"/>
          <p:nvPr/>
        </p:nvSpPr>
        <p:spPr>
          <a:xfrm>
            <a:off x="1726045" y="3810073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1950~1970,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연평균 성장률 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9.6%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975FA-F759-4B3A-8CA5-A42DD7DD0192}"/>
              </a:ext>
            </a:extLst>
          </p:cNvPr>
          <p:cNvSpPr txBox="1"/>
          <p:nvPr/>
        </p:nvSpPr>
        <p:spPr>
          <a:xfrm>
            <a:off x="1726045" y="4718041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민간 기업의 투자 신장률 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13.4%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CFD10E48-35C8-4C36-9343-5A0F94069245}"/>
              </a:ext>
            </a:extLst>
          </p:cNvPr>
          <p:cNvSpPr/>
          <p:nvPr/>
        </p:nvSpPr>
        <p:spPr>
          <a:xfrm>
            <a:off x="3843257" y="5804603"/>
            <a:ext cx="865594" cy="757990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8D13D-DEFD-45DC-964B-FCF5FBDD0354}"/>
              </a:ext>
            </a:extLst>
          </p:cNvPr>
          <p:cNvSpPr txBox="1"/>
          <p:nvPr/>
        </p:nvSpPr>
        <p:spPr>
          <a:xfrm>
            <a:off x="1965876" y="7418036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국민들의 소득 향상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소비 신장 불러옴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33E323E8-02F6-4E8A-B38A-54591F1CF3E6}"/>
              </a:ext>
            </a:extLst>
          </p:cNvPr>
          <p:cNvSpPr/>
          <p:nvPr/>
        </p:nvSpPr>
        <p:spPr>
          <a:xfrm rot="16200000">
            <a:off x="1040446" y="8227149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6C5728-8981-4661-AF26-E12557F59E9F}"/>
              </a:ext>
            </a:extLst>
          </p:cNvPr>
          <p:cNvSpPr txBox="1"/>
          <p:nvPr/>
        </p:nvSpPr>
        <p:spPr>
          <a:xfrm>
            <a:off x="1930625" y="8253201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기업의 생산 활동 규모 확대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기술 개발 유도</a:t>
            </a:r>
          </a:p>
        </p:txBody>
      </p:sp>
    </p:spTree>
    <p:extLst>
      <p:ext uri="{BB962C8B-B14F-4D97-AF65-F5344CB8AC3E}">
        <p14:creationId xmlns:p14="http://schemas.microsoft.com/office/powerpoint/2010/main" val="26595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 animBg="1"/>
      <p:bldP spid="19" grpId="0"/>
      <p:bldP spid="20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75" y="-278817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03.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안정성장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52936-E267-4990-9FE4-7B789AAF607C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kumimoji="0" lang="ko-KR" altLang="en-US" sz="3400" b="1" i="0" u="none" strike="noStrike" kern="1200" cap="none" spc="0" normalizeH="0" baseline="0" dirty="0">
                <a:solidFill>
                  <a:srgbClr val="000000"/>
                </a:solidFill>
                <a:latin typeface="a펜글씨B"/>
                <a:ea typeface="a펜글씨B"/>
              </a:rPr>
              <a:t>안정성장 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– </a:t>
            </a:r>
            <a:r>
              <a:rPr lang="ko-KR" altLang="en-US" sz="3400" b="1" dirty="0">
                <a:solidFill>
                  <a:srgbClr val="000000"/>
                </a:solidFill>
                <a:latin typeface="a펜글씨B"/>
                <a:ea typeface="a펜글씨B"/>
              </a:rPr>
              <a:t>닉슨쇼크</a:t>
            </a:r>
            <a:r>
              <a:rPr lang="en-US" altLang="ko-KR" sz="3400" b="1" dirty="0">
                <a:solidFill>
                  <a:srgbClr val="000000"/>
                </a:solidFill>
                <a:latin typeface="a펜글씨B"/>
                <a:ea typeface="a펜글씨B"/>
              </a:rPr>
              <a:t>(1971)</a:t>
            </a:r>
            <a:endParaRPr lang="ko-KR" altLang="en-US" dirty="0"/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AF0D6D82-FF21-4705-AB42-988BDA8178CE}"/>
              </a:ext>
            </a:extLst>
          </p:cNvPr>
          <p:cNvSpPr/>
          <p:nvPr/>
        </p:nvSpPr>
        <p:spPr>
          <a:xfrm rot="16200000">
            <a:off x="3190465" y="4645585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406A9-5B44-4BED-B4E9-4072576215FE}"/>
              </a:ext>
            </a:extLst>
          </p:cNvPr>
          <p:cNvSpPr txBox="1"/>
          <p:nvPr/>
        </p:nvSpPr>
        <p:spPr>
          <a:xfrm>
            <a:off x="695279" y="3477146"/>
            <a:ext cx="71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닉슨쇼크에 의한 실질적인 엔의 절상</a:t>
            </a:r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526129D9-9617-4923-85C2-D20330B00804}"/>
              </a:ext>
            </a:extLst>
          </p:cNvPr>
          <p:cNvSpPr/>
          <p:nvPr/>
        </p:nvSpPr>
        <p:spPr>
          <a:xfrm>
            <a:off x="2919332" y="6163524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07AE6B-FAEB-4179-A881-3D3FA8DEC50B}"/>
              </a:ext>
            </a:extLst>
          </p:cNvPr>
          <p:cNvSpPr txBox="1"/>
          <p:nvPr/>
        </p:nvSpPr>
        <p:spPr>
          <a:xfrm>
            <a:off x="695279" y="4655673"/>
            <a:ext cx="203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국제 수지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67B75-8C68-4245-A80A-394E87408DE7}"/>
              </a:ext>
            </a:extLst>
          </p:cNvPr>
          <p:cNvSpPr txBox="1"/>
          <p:nvPr/>
        </p:nvSpPr>
        <p:spPr>
          <a:xfrm>
            <a:off x="1972856" y="7958708"/>
            <a:ext cx="805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경제 안정에 기여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1EF97E5-A5D4-4C78-AD8D-8245F2B4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704" y="4488938"/>
            <a:ext cx="3168352" cy="411610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9334181-4256-4A94-9518-EA1BE19B6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307478" y="3293985"/>
            <a:ext cx="1216338" cy="92245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9FEB80-5526-4AE9-8597-2C0BD12AC4CA}"/>
              </a:ext>
            </a:extLst>
          </p:cNvPr>
          <p:cNvSpPr txBox="1"/>
          <p:nvPr/>
        </p:nvSpPr>
        <p:spPr>
          <a:xfrm>
            <a:off x="4267795" y="4672236"/>
            <a:ext cx="346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과도한 흑자 발생</a:t>
            </a:r>
          </a:p>
        </p:txBody>
      </p:sp>
    </p:spTree>
    <p:extLst>
      <p:ext uri="{BB962C8B-B14F-4D97-AF65-F5344CB8AC3E}">
        <p14:creationId xmlns:p14="http://schemas.microsoft.com/office/powerpoint/2010/main" val="6846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5" grpId="0"/>
      <p:bldP spid="26" grpId="0" animBg="1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장기 침체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52936-E267-4990-9FE4-7B789AAF607C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 합의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(1985)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537A1-59A0-48CE-A16A-7B0D97A7CEB7}"/>
              </a:ext>
            </a:extLst>
          </p:cNvPr>
          <p:cNvSpPr txBox="1"/>
          <p:nvPr/>
        </p:nvSpPr>
        <p:spPr>
          <a:xfrm>
            <a:off x="1014592" y="3128803"/>
            <a:ext cx="1331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1985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 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9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월 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22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뉴욕 플라자 호텔에서 환율에 관해 합의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5838A6-409C-4E7A-811E-CB0F208C6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06" y="4486347"/>
            <a:ext cx="6032780" cy="44069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9D99569-2542-405D-8757-33B72438B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90" y="5675501"/>
            <a:ext cx="3217768" cy="3217768"/>
          </a:xfrm>
          <a:prstGeom prst="rect">
            <a:avLst/>
          </a:prstGeom>
        </p:spPr>
      </p:pic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90FAB8AA-ECA0-4974-883A-DA9678D0EB5A}"/>
              </a:ext>
            </a:extLst>
          </p:cNvPr>
          <p:cNvSpPr/>
          <p:nvPr/>
        </p:nvSpPr>
        <p:spPr>
          <a:xfrm flipH="1">
            <a:off x="9187715" y="5032074"/>
            <a:ext cx="1904766" cy="1217012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일본</a:t>
            </a: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AB56E7E5-CFFC-4023-97D9-C0F9550499E6}"/>
              </a:ext>
            </a:extLst>
          </p:cNvPr>
          <p:cNvSpPr/>
          <p:nvPr/>
        </p:nvSpPr>
        <p:spPr>
          <a:xfrm>
            <a:off x="13226229" y="5009870"/>
            <a:ext cx="1904766" cy="1217011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미국</a:t>
            </a:r>
          </a:p>
        </p:txBody>
      </p:sp>
    </p:spTree>
    <p:extLst>
      <p:ext uri="{BB962C8B-B14F-4D97-AF65-F5344CB8AC3E}">
        <p14:creationId xmlns:p14="http://schemas.microsoft.com/office/powerpoint/2010/main" val="29870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9648" y="-37320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장기 침체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7D8895-4FF8-4F91-9D62-91EF4FA3A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2"/>
          <a:stretch/>
        </p:blipFill>
        <p:spPr>
          <a:xfrm>
            <a:off x="14954079" y="7570034"/>
            <a:ext cx="2866432" cy="2381090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3D6FBA4A-B9AE-40E1-9C4E-30FAEB3F3573}"/>
              </a:ext>
            </a:extLst>
          </p:cNvPr>
          <p:cNvSpPr/>
          <p:nvPr/>
        </p:nvSpPr>
        <p:spPr>
          <a:xfrm flipH="1">
            <a:off x="14528353" y="6012978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미국의 달러 가치가 높아지면서 미국의 수출은 감소함</a:t>
            </a: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2FB4CE12-5133-497A-A7C0-CF793189595E}"/>
              </a:ext>
            </a:extLst>
          </p:cNvPr>
          <p:cNvSpPr/>
          <p:nvPr/>
        </p:nvSpPr>
        <p:spPr>
          <a:xfrm flipH="1">
            <a:off x="14558001" y="6012978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플라자 합의를 통해 미국은 일본에게 엔화 가치를 높이는 것을 요구</a:t>
            </a:r>
          </a:p>
        </p:txBody>
      </p:sp>
      <p:sp>
        <p:nvSpPr>
          <p:cNvPr id="12" name="말풍선: 모서리가 둥근 사각형 11">
            <a:extLst>
              <a:ext uri="{FF2B5EF4-FFF2-40B4-BE49-F238E27FC236}">
                <a16:creationId xmlns:a16="http://schemas.microsoft.com/office/drawing/2014/main" id="{D804B117-48AF-4B89-A648-98BCCB00CC1D}"/>
              </a:ext>
            </a:extLst>
          </p:cNvPr>
          <p:cNvSpPr/>
          <p:nvPr/>
        </p:nvSpPr>
        <p:spPr>
          <a:xfrm flipH="1">
            <a:off x="14543177" y="6031638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이로 인해 일본의 엔화 가치는 높아지고 미국의 달러 가치는 낮아짐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4481B-0199-4215-987D-411959915496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 (1986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~1991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  <a:endParaRPr lang="ko-KR" altLang="en-US" sz="34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3A26C53-C493-4291-AB1C-2E2079567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3"/>
          <a:stretch/>
        </p:blipFill>
        <p:spPr>
          <a:xfrm>
            <a:off x="7344869" y="3010186"/>
            <a:ext cx="2645625" cy="2124896"/>
          </a:xfrm>
          <a:prstGeom prst="rect">
            <a:avLst/>
          </a:prstGeom>
        </p:spPr>
      </p:pic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AC652C72-A495-4EC4-88E3-6EC4A942E42F}"/>
              </a:ext>
            </a:extLst>
          </p:cNvPr>
          <p:cNvSpPr/>
          <p:nvPr/>
        </p:nvSpPr>
        <p:spPr>
          <a:xfrm rot="16200000">
            <a:off x="5608183" y="3807974"/>
            <a:ext cx="978376" cy="104785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30A19EA0-9A90-4C54-8106-98E9A704CEBD}"/>
              </a:ext>
            </a:extLst>
          </p:cNvPr>
          <p:cNvSpPr/>
          <p:nvPr/>
        </p:nvSpPr>
        <p:spPr>
          <a:xfrm rot="16200000">
            <a:off x="5546189" y="7009814"/>
            <a:ext cx="978376" cy="104785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2F1C7873-4D23-4F3D-9902-E673F9EADC0E}"/>
              </a:ext>
            </a:extLst>
          </p:cNvPr>
          <p:cNvSpPr/>
          <p:nvPr/>
        </p:nvSpPr>
        <p:spPr>
          <a:xfrm rot="16200000">
            <a:off x="10846463" y="5755456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AAA700-37BF-4FED-B73D-97BFEE00D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095" y="3073359"/>
            <a:ext cx="2322586" cy="19907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353C09-DAA7-437D-B5EE-7567A39C7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196" y="6460743"/>
            <a:ext cx="2286485" cy="209818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0CB311E-741C-49E5-93B9-5DC3E46B0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0660" y="6341714"/>
            <a:ext cx="2436865" cy="210396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E9DD926-999B-4BD2-B5FA-8B0EC18386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87" y="2922852"/>
            <a:ext cx="2594409" cy="2594409"/>
          </a:xfrm>
          <a:prstGeom prst="rect">
            <a:avLst/>
          </a:prstGeom>
        </p:spPr>
      </p:pic>
      <p:sp>
        <p:nvSpPr>
          <p:cNvPr id="30" name="말풍선: 모서리가 둥근 사각형 29">
            <a:extLst>
              <a:ext uri="{FF2B5EF4-FFF2-40B4-BE49-F238E27FC236}">
                <a16:creationId xmlns:a16="http://schemas.microsoft.com/office/drawing/2014/main" id="{408741FE-28BD-4962-BFE8-FE7FFBE273A0}"/>
              </a:ext>
            </a:extLst>
          </p:cNvPr>
          <p:cNvSpPr/>
          <p:nvPr/>
        </p:nvSpPr>
        <p:spPr>
          <a:xfrm flipH="1">
            <a:off x="14558001" y="5994318"/>
            <a:ext cx="2775762" cy="1538396"/>
          </a:xfrm>
          <a:prstGeom prst="wedgeRoundRectCallout">
            <a:avLst/>
          </a:prstGeom>
          <a:solidFill>
            <a:srgbClr val="D9C0A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백종열필" panose="02020603020101020101" pitchFamily="18" charset="-127"/>
                <a:ea typeface="백종열필" panose="02020603020101020101" pitchFamily="18" charset="-127"/>
              </a:rPr>
              <a:t>낮아진 달러 가치로 인해 미국의 수출 회복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461DDB-D362-4F16-B8B8-4395AEADD497}"/>
              </a:ext>
            </a:extLst>
          </p:cNvPr>
          <p:cNvSpPr txBox="1"/>
          <p:nvPr/>
        </p:nvSpPr>
        <p:spPr>
          <a:xfrm>
            <a:off x="12685486" y="5897602"/>
            <a:ext cx="251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자막체" panose="02020600000000000000" pitchFamily="18" charset="-127"/>
                <a:ea typeface="a자막체" panose="02020600000000000000" pitchFamily="18" charset="-127"/>
              </a:rPr>
              <a:t>버블 경제</a:t>
            </a:r>
          </a:p>
        </p:txBody>
      </p:sp>
    </p:spTree>
    <p:extLst>
      <p:ext uri="{BB962C8B-B14F-4D97-AF65-F5344CB8AC3E}">
        <p14:creationId xmlns:p14="http://schemas.microsoft.com/office/powerpoint/2010/main" val="25956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26" grpId="0" animBg="1"/>
      <p:bldP spid="27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-634694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장기 침체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4481B-0199-4215-987D-411959915496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버블경제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(1986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~1991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88AB17-4209-4632-A759-912E7DCF36D3}"/>
              </a:ext>
            </a:extLst>
          </p:cNvPr>
          <p:cNvSpPr txBox="1"/>
          <p:nvPr/>
        </p:nvSpPr>
        <p:spPr>
          <a:xfrm>
            <a:off x="971050" y="3020647"/>
            <a:ext cx="1139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플라자합의 이후 급격한 엔화 상승으로 인해 발생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5E0542-9B90-4042-A271-0B31F0ED2BDF}"/>
              </a:ext>
            </a:extLst>
          </p:cNvPr>
          <p:cNvSpPr txBox="1"/>
          <p:nvPr/>
        </p:nvSpPr>
        <p:spPr>
          <a:xfrm>
            <a:off x="971050" y="4508806"/>
            <a:ext cx="71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주식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부동산에 과한 투자</a:t>
            </a: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FCC03D3C-90FA-4782-BAA9-5774EFD60346}"/>
              </a:ext>
            </a:extLst>
          </p:cNvPr>
          <p:cNvSpPr/>
          <p:nvPr/>
        </p:nvSpPr>
        <p:spPr>
          <a:xfrm rot="16200000">
            <a:off x="6528755" y="4506856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6EFA88-3DAA-40A0-B201-1DBBCE3A9569}"/>
              </a:ext>
            </a:extLst>
          </p:cNvPr>
          <p:cNvSpPr txBox="1"/>
          <p:nvPr/>
        </p:nvSpPr>
        <p:spPr>
          <a:xfrm>
            <a:off x="7555627" y="4498296"/>
            <a:ext cx="71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가격 부품</a:t>
            </a:r>
          </a:p>
        </p:txBody>
      </p: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ACA2B2A8-DEBC-4183-BA83-51428E252DC7}"/>
              </a:ext>
            </a:extLst>
          </p:cNvPr>
          <p:cNvSpPr/>
          <p:nvPr/>
        </p:nvSpPr>
        <p:spPr>
          <a:xfrm>
            <a:off x="4690075" y="5720314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651EB4-8E11-459B-BFC0-66BEF7E07E8F}"/>
              </a:ext>
            </a:extLst>
          </p:cNvPr>
          <p:cNvSpPr txBox="1"/>
          <p:nvPr/>
        </p:nvSpPr>
        <p:spPr>
          <a:xfrm>
            <a:off x="971050" y="7330663"/>
            <a:ext cx="481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1990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년대 초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버블 붕괴</a:t>
            </a:r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E0D4624A-4EF6-4A57-90CB-DEF928EF99EF}"/>
              </a:ext>
            </a:extLst>
          </p:cNvPr>
          <p:cNvSpPr/>
          <p:nvPr/>
        </p:nvSpPr>
        <p:spPr>
          <a:xfrm rot="16200000">
            <a:off x="6046176" y="7328713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B2785-0DD5-46FE-AD61-EDE531B382FC}"/>
              </a:ext>
            </a:extLst>
          </p:cNvPr>
          <p:cNvSpPr txBox="1"/>
          <p:nvPr/>
        </p:nvSpPr>
        <p:spPr>
          <a:xfrm>
            <a:off x="7136810" y="7335012"/>
            <a:ext cx="71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경기 침체</a:t>
            </a:r>
          </a:p>
        </p:txBody>
      </p:sp>
    </p:spTree>
    <p:extLst>
      <p:ext uri="{BB962C8B-B14F-4D97-AF65-F5344CB8AC3E}">
        <p14:creationId xmlns:p14="http://schemas.microsoft.com/office/powerpoint/2010/main" val="11965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4" y="-62906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장기 침체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4481B-0199-4215-987D-411959915496}"/>
              </a:ext>
            </a:extLst>
          </p:cNvPr>
          <p:cNvSpPr txBox="1"/>
          <p:nvPr/>
        </p:nvSpPr>
        <p:spPr>
          <a:xfrm>
            <a:off x="542439" y="2222633"/>
            <a:ext cx="12143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잃어버린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10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년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88AB17-4209-4632-A759-912E7DCF36D3}"/>
              </a:ext>
            </a:extLst>
          </p:cNvPr>
          <p:cNvSpPr txBox="1"/>
          <p:nvPr/>
        </p:nvSpPr>
        <p:spPr>
          <a:xfrm>
            <a:off x="971050" y="3020647"/>
            <a:ext cx="1139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플라자합의로 인한 결과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5E0542-9B90-4042-A271-0B31F0ED2BDF}"/>
              </a:ext>
            </a:extLst>
          </p:cNvPr>
          <p:cNvSpPr txBox="1"/>
          <p:nvPr/>
        </p:nvSpPr>
        <p:spPr>
          <a:xfrm>
            <a:off x="1929334" y="5850243"/>
            <a:ext cx="3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자산 가격 폭락</a:t>
            </a: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FCC03D3C-90FA-4782-BAA9-5774EFD60346}"/>
              </a:ext>
            </a:extLst>
          </p:cNvPr>
          <p:cNvSpPr/>
          <p:nvPr/>
        </p:nvSpPr>
        <p:spPr>
          <a:xfrm rot="16200000">
            <a:off x="1041099" y="7103561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ACA2B2A8-DEBC-4183-BA83-51428E252DC7}"/>
              </a:ext>
            </a:extLst>
          </p:cNvPr>
          <p:cNvSpPr/>
          <p:nvPr/>
        </p:nvSpPr>
        <p:spPr>
          <a:xfrm>
            <a:off x="2832881" y="4220102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651EB4-8E11-459B-BFC0-66BEF7E07E8F}"/>
              </a:ext>
            </a:extLst>
          </p:cNvPr>
          <p:cNvSpPr txBox="1"/>
          <p:nvPr/>
        </p:nvSpPr>
        <p:spPr>
          <a:xfrm>
            <a:off x="1929334" y="7134763"/>
            <a:ext cx="34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금융 기관 어려움</a:t>
            </a:r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E0D4624A-4EF6-4A57-90CB-DEF928EF99EF}"/>
              </a:ext>
            </a:extLst>
          </p:cNvPr>
          <p:cNvSpPr/>
          <p:nvPr/>
        </p:nvSpPr>
        <p:spPr>
          <a:xfrm rot="16200000">
            <a:off x="1041099" y="8329174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B2785-0DD5-46FE-AD61-EDE531B382FC}"/>
              </a:ext>
            </a:extLst>
          </p:cNvPr>
          <p:cNvSpPr txBox="1"/>
          <p:nvPr/>
        </p:nvSpPr>
        <p:spPr>
          <a:xfrm>
            <a:off x="1929334" y="8323385"/>
            <a:ext cx="832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도시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지방 상관없이 아파트 비는 현상 발생</a:t>
            </a: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7DC426AE-4E1B-4488-8A33-0A6FBD001D55}"/>
              </a:ext>
            </a:extLst>
          </p:cNvPr>
          <p:cNvSpPr/>
          <p:nvPr/>
        </p:nvSpPr>
        <p:spPr>
          <a:xfrm rot="16200000">
            <a:off x="1041099" y="5871157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8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 animBg="1"/>
      <p:bldP spid="33" grpId="0" animBg="1"/>
      <p:bldP spid="34" grpId="0"/>
      <p:bldP spid="35" grpId="0" animBg="1"/>
      <p:bldP spid="36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4" y="-237078"/>
            <a:ext cx="18276225" cy="10287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8FFDD2-3A4C-4088-9D08-B58917FA6810}"/>
              </a:ext>
            </a:extLst>
          </p:cNvPr>
          <p:cNvSpPr txBox="1"/>
          <p:nvPr/>
        </p:nvSpPr>
        <p:spPr>
          <a:xfrm>
            <a:off x="4136571" y="3406653"/>
            <a:ext cx="10421258" cy="1510079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5400" dirty="0"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B2785-0DD5-46FE-AD61-EDE531B382FC}"/>
              </a:ext>
            </a:extLst>
          </p:cNvPr>
          <p:cNvSpPr txBox="1"/>
          <p:nvPr/>
        </p:nvSpPr>
        <p:spPr>
          <a:xfrm>
            <a:off x="4874181" y="3838524"/>
            <a:ext cx="1056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  <a:hlinkClick r:id="rId4"/>
              </a:rPr>
              <a:t>https://www.youtube.com/watch?v=6q8nQIGriHY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93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55150A-B7B1-4976-99D6-B0A4D435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7873" y="0"/>
            <a:ext cx="18276225" cy="102870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729" y="0"/>
            <a:ext cx="18276225" cy="1028700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참고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B6204-EF4C-4CE8-8A7D-DD0285E12CAF}"/>
              </a:ext>
            </a:extLst>
          </p:cNvPr>
          <p:cNvSpPr txBox="1"/>
          <p:nvPr/>
        </p:nvSpPr>
        <p:spPr>
          <a:xfrm>
            <a:off x="420913" y="2481941"/>
            <a:ext cx="15327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닉슨쇼크 사진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펜글씨B" panose="02020600000000000000" pitchFamily="18" charset="-127"/>
                <a:ea typeface="a펜글씨B" panose="02020600000000000000" pitchFamily="18" charset="-127"/>
                <a:hlinkClick r:id="rId4"/>
              </a:rPr>
              <a:t>http://breaknews.com/sub_read.html?uid=96882&amp;section=sc3</a:t>
            </a:r>
            <a:endParaRPr lang="en-US" altLang="ko-KR" sz="32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endParaRPr lang="en-US" altLang="ko-KR" sz="32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플라자호텔 사진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a펜글씨B" panose="02020600000000000000" pitchFamily="18" charset="-127"/>
                <a:ea typeface="a펜글씨B" panose="02020600000000000000" pitchFamily="18" charset="-127"/>
                <a:hlinkClick r:id="rId5"/>
              </a:rPr>
              <a:t>destination_kor</a:t>
            </a:r>
            <a:r>
              <a:rPr lang="en-US" altLang="ko-KR" sz="3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a펜글씨B" panose="02020600000000000000" pitchFamily="18" charset="-127"/>
                <a:ea typeface="a펜글씨B" panose="02020600000000000000" pitchFamily="18" charset="-127"/>
                <a:hlinkClick r:id="rId5"/>
              </a:rPr>
              <a:t>=%EB%8D%94%20%ED%94%8C%EB%9D%BC%EC%9E%90%20%EB%89%B4%EC%9A%95%20%EC%8B%9C%ED%8B%B0&amp;nxQuery=%EB%89%B4%EC%9A%95%20%ED%94%8C%EB%9D%BC%EC%9E%90%20%ED%98%B8%ED%85%94</a:t>
            </a:r>
            <a:endParaRPr lang="en-US" altLang="ko-KR" sz="32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3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9F89AE-BC4F-421C-984A-2CC7DB5B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566" y="0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566" y="-164893"/>
            <a:ext cx="18276225" cy="10287001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96E37DC8-C8F6-4C6D-BC62-D80079B78B1B}"/>
              </a:ext>
            </a:extLst>
          </p:cNvPr>
          <p:cNvSpPr txBox="1"/>
          <p:nvPr/>
        </p:nvSpPr>
        <p:spPr>
          <a:xfrm>
            <a:off x="4793240" y="1028833"/>
            <a:ext cx="8379069" cy="2123658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44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44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44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8" name="_x164776128" descr="cif00001">
            <a:extLst>
              <a:ext uri="{FF2B5EF4-FFF2-40B4-BE49-F238E27FC236}">
                <a16:creationId xmlns:a16="http://schemas.microsoft.com/office/drawing/2014/main" id="{EBAD11E7-8CAC-4886-B6BE-17203414B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26919" y="4385485"/>
            <a:ext cx="3975851" cy="48537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FEB38-56BC-41EE-97AC-00129EB15537}"/>
              </a:ext>
            </a:extLst>
          </p:cNvPr>
          <p:cNvSpPr txBox="1"/>
          <p:nvPr/>
        </p:nvSpPr>
        <p:spPr>
          <a:xfrm>
            <a:off x="7596884" y="1383631"/>
            <a:ext cx="3958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목 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E629F-178A-4701-8496-31A960AD93D5}"/>
              </a:ext>
            </a:extLst>
          </p:cNvPr>
          <p:cNvSpPr txBox="1"/>
          <p:nvPr/>
        </p:nvSpPr>
        <p:spPr>
          <a:xfrm>
            <a:off x="10633466" y="4600839"/>
            <a:ext cx="42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1) </a:t>
            </a:r>
            <a:r>
              <a:rPr lang="ko-KR" altLang="en-US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CC32-5CA5-42BD-B422-5D54E825AB8B}"/>
              </a:ext>
            </a:extLst>
          </p:cNvPr>
          <p:cNvSpPr txBox="1"/>
          <p:nvPr/>
        </p:nvSpPr>
        <p:spPr>
          <a:xfrm>
            <a:off x="10633466" y="5669053"/>
            <a:ext cx="3975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2) </a:t>
            </a:r>
            <a:r>
              <a:rPr lang="ko-KR" altLang="en-US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산업화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EEBC1-FAF3-4DEF-A8A9-BC4FCE68A4A9}"/>
              </a:ext>
            </a:extLst>
          </p:cNvPr>
          <p:cNvSpPr txBox="1"/>
          <p:nvPr/>
        </p:nvSpPr>
        <p:spPr>
          <a:xfrm>
            <a:off x="10633466" y="6752881"/>
            <a:ext cx="275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3) </a:t>
            </a:r>
            <a:r>
              <a:rPr lang="ko-KR" altLang="en-US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안정성장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AC7D6D-D6FD-4CAB-B010-DFB6B19090D8}"/>
              </a:ext>
            </a:extLst>
          </p:cNvPr>
          <p:cNvSpPr txBox="1"/>
          <p:nvPr/>
        </p:nvSpPr>
        <p:spPr>
          <a:xfrm>
            <a:off x="10593266" y="7836709"/>
            <a:ext cx="5585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4) </a:t>
            </a:r>
            <a:r>
              <a:rPr lang="ko-KR" altLang="en-US" sz="4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경제 장기침체</a:t>
            </a:r>
          </a:p>
        </p:txBody>
      </p:sp>
    </p:spTree>
    <p:extLst>
      <p:ext uri="{BB962C8B-B14F-4D97-AF65-F5344CB8AC3E}">
        <p14:creationId xmlns:p14="http://schemas.microsoft.com/office/powerpoint/2010/main" val="31810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62F083A-F881-4427-9AEE-0EB36AC1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75" y="29982"/>
            <a:ext cx="18276225" cy="1028700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4C1E8CF-DC49-4281-88E6-EF06787E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76639" y="2861587"/>
            <a:ext cx="10734722" cy="3521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8BD0D-E508-4C69-A941-7798B81D9964}"/>
              </a:ext>
            </a:extLst>
          </p:cNvPr>
          <p:cNvSpPr txBox="1"/>
          <p:nvPr/>
        </p:nvSpPr>
        <p:spPr>
          <a:xfrm>
            <a:off x="5951350" y="3574523"/>
            <a:ext cx="6757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0" dirty="0">
                <a:latin typeface="백종열필" panose="02020603020101020101" pitchFamily="18" charset="-127"/>
                <a:ea typeface="백종열필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571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25724" y="-207137"/>
            <a:ext cx="18276225" cy="10287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2DFEDF-2369-4D15-BA42-19FE72897287}"/>
              </a:ext>
            </a:extLst>
          </p:cNvPr>
          <p:cNvSpPr txBox="1"/>
          <p:nvPr/>
        </p:nvSpPr>
        <p:spPr>
          <a:xfrm>
            <a:off x="421243" y="2016000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독일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-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히틀러의 독재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-4650" y="-34857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74EED2-E999-463F-A06C-223872C3A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8"/>
          <a:stretch/>
        </p:blipFill>
        <p:spPr>
          <a:xfrm>
            <a:off x="6204725" y="2631553"/>
            <a:ext cx="4504602" cy="319432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AE09F2A-AAE9-4B8D-9750-9DB2FEFD5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56" y="6488241"/>
            <a:ext cx="3389236" cy="33892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EF7919C-779D-407A-90CC-67D7DAF908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/>
        </p:blipFill>
        <p:spPr>
          <a:xfrm>
            <a:off x="1628529" y="6242060"/>
            <a:ext cx="3881934" cy="328503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38C8EF9-6DDB-4A60-9F64-270D36834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19" y="6335087"/>
            <a:ext cx="3542390" cy="35423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7C5EA9-6257-4376-B742-2405A197FE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3"/>
          <a:stretch/>
        </p:blipFill>
        <p:spPr>
          <a:xfrm>
            <a:off x="11527547" y="6269900"/>
            <a:ext cx="3881934" cy="3257195"/>
          </a:xfrm>
          <a:prstGeom prst="rect">
            <a:avLst/>
          </a:prstGeom>
        </p:spPr>
      </p:pic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34856D87-0144-4930-8C27-39EE297972C1}"/>
              </a:ext>
            </a:extLst>
          </p:cNvPr>
          <p:cNvSpPr/>
          <p:nvPr/>
        </p:nvSpPr>
        <p:spPr>
          <a:xfrm>
            <a:off x="9690722" y="1891313"/>
            <a:ext cx="3014625" cy="2125788"/>
          </a:xfrm>
          <a:prstGeom prst="wedgeRoundRectCallout">
            <a:avLst/>
          </a:prstGeom>
          <a:solidFill>
            <a:srgbClr val="EBE9E5"/>
          </a:solidFill>
          <a:ln>
            <a:solidFill>
              <a:srgbClr val="EBE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하나의 정당만 남기고 모두 제거하라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217E5D0-E7A4-4F44-ABC5-352424957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48" y="6269900"/>
            <a:ext cx="3153566" cy="38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13839" y="0"/>
            <a:ext cx="18276225" cy="10287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2DFEDF-2369-4D15-BA42-19FE72897287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인류 최악의 전쟁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511D02-DD23-4298-8FC2-64A7BF512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1" y="3077192"/>
            <a:ext cx="2707095" cy="27070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6F1C30-6A60-4D62-B77E-ED93E3242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51" y="2894311"/>
            <a:ext cx="2889976" cy="28899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F80A8-4EFF-4F7D-B514-DEBB6748C05F}"/>
              </a:ext>
            </a:extLst>
          </p:cNvPr>
          <p:cNvSpPr txBox="1"/>
          <p:nvPr/>
        </p:nvSpPr>
        <p:spPr>
          <a:xfrm>
            <a:off x="10951248" y="3905621"/>
            <a:ext cx="6518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모스크바에서 서로 침략하지 않겠다는 조약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폴란드 영토의 반은 독일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반은 소련이 갖는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것에 대해 합의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D7875-0C12-4539-BC4D-F87695062C2B}"/>
              </a:ext>
            </a:extLst>
          </p:cNvPr>
          <p:cNvSpPr txBox="1"/>
          <p:nvPr/>
        </p:nvSpPr>
        <p:spPr>
          <a:xfrm>
            <a:off x="1081631" y="7584159"/>
            <a:ext cx="10066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독일</a:t>
            </a:r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128EF65D-7F93-4D7F-BB17-B0A5ED304707}"/>
              </a:ext>
            </a:extLst>
          </p:cNvPr>
          <p:cNvSpPr/>
          <p:nvPr/>
        </p:nvSpPr>
        <p:spPr>
          <a:xfrm>
            <a:off x="5438953" y="6611107"/>
            <a:ext cx="865594" cy="757990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A06C7822-58B1-4F00-AE8B-AA6FEA047339}"/>
              </a:ext>
            </a:extLst>
          </p:cNvPr>
          <p:cNvSpPr/>
          <p:nvPr/>
        </p:nvSpPr>
        <p:spPr>
          <a:xfrm rot="16200000">
            <a:off x="2671854" y="7580107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B0645-1F0C-4C73-B113-AEB830C82DF2}"/>
              </a:ext>
            </a:extLst>
          </p:cNvPr>
          <p:cNvSpPr txBox="1"/>
          <p:nvPr/>
        </p:nvSpPr>
        <p:spPr>
          <a:xfrm>
            <a:off x="4038609" y="7582054"/>
            <a:ext cx="69126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1939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9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월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,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 폴란드 침략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DA8DF7-7E59-4AA4-ACE7-5BB0207B87FD}"/>
              </a:ext>
            </a:extLst>
          </p:cNvPr>
          <p:cNvSpPr txBox="1"/>
          <p:nvPr/>
        </p:nvSpPr>
        <p:spPr>
          <a:xfrm>
            <a:off x="4061407" y="8418126"/>
            <a:ext cx="82757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1940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6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월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덴마크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노르웨이 침략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E479B2-463C-449D-81CA-A82ECC377D90}"/>
              </a:ext>
            </a:extLst>
          </p:cNvPr>
          <p:cNvSpPr txBox="1"/>
          <p:nvPr/>
        </p:nvSpPr>
        <p:spPr>
          <a:xfrm>
            <a:off x="4083180" y="9179756"/>
            <a:ext cx="82757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네덜란드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벨기에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프랑스 함락</a:t>
            </a:r>
          </a:p>
        </p:txBody>
      </p:sp>
      <p:sp>
        <p:nvSpPr>
          <p:cNvPr id="36" name="별: 꼭짓점 7개 35">
            <a:extLst>
              <a:ext uri="{FF2B5EF4-FFF2-40B4-BE49-F238E27FC236}">
                <a16:creationId xmlns:a16="http://schemas.microsoft.com/office/drawing/2014/main" id="{6C01A898-7C6F-46AD-BEE6-213965A8A45A}"/>
              </a:ext>
            </a:extLst>
          </p:cNvPr>
          <p:cNvSpPr/>
          <p:nvPr/>
        </p:nvSpPr>
        <p:spPr>
          <a:xfrm>
            <a:off x="4712361" y="7730602"/>
            <a:ext cx="3537284" cy="1978103"/>
          </a:xfrm>
          <a:prstGeom prst="star7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유럽 점령</a:t>
            </a:r>
            <a:endParaRPr lang="ko-KR" altLang="en-US" sz="3200" b="1" dirty="0">
              <a:solidFill>
                <a:schemeClr val="tx1"/>
              </a:solidFill>
              <a:latin typeface="a자막체" panose="02020600000000000000" pitchFamily="18" charset="-127"/>
              <a:ea typeface="a자막체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B0200C-28DE-4D04-B2EF-FE4DBC0B8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089" y="3494917"/>
            <a:ext cx="2485192" cy="22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  <p:bldP spid="20" grpId="0"/>
      <p:bldP spid="15" grpId="0" animBg="1"/>
      <p:bldP spid="21" grpId="0" animBg="1"/>
      <p:bldP spid="22" grpId="0"/>
      <p:bldP spid="34" grpId="0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26" y="-29982"/>
            <a:ext cx="18276225" cy="10287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2DFEDF-2369-4D15-BA42-19FE72897287}"/>
              </a:ext>
            </a:extLst>
          </p:cNvPr>
          <p:cNvSpPr txBox="1"/>
          <p:nvPr/>
        </p:nvSpPr>
        <p:spPr>
          <a:xfrm>
            <a:off x="421244" y="2040064"/>
            <a:ext cx="4435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인류 최악의 전쟁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A06C7822-58B1-4F00-AE8B-AA6FEA047339}"/>
              </a:ext>
            </a:extLst>
          </p:cNvPr>
          <p:cNvSpPr/>
          <p:nvPr/>
        </p:nvSpPr>
        <p:spPr>
          <a:xfrm rot="16200000">
            <a:off x="4355198" y="8472055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130E57-0173-44D2-A8F0-F06EF057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00" y="4517773"/>
            <a:ext cx="3845291" cy="3469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F4B4B9-6F12-44B5-9303-017ACE35F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311" y="4517773"/>
            <a:ext cx="3873297" cy="339341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B1B3FF3-99AD-4D33-9CFB-D1E51F613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4434">
            <a:off x="3259314" y="3497662"/>
            <a:ext cx="2807316" cy="28073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20A350-E5A7-493D-869D-636761E13D9D}"/>
              </a:ext>
            </a:extLst>
          </p:cNvPr>
          <p:cNvSpPr txBox="1"/>
          <p:nvPr/>
        </p:nvSpPr>
        <p:spPr>
          <a:xfrm>
            <a:off x="5170777" y="8449417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공격에 실패하자 불가침 조약을 어기고 소련 침략 시도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306BB75-46B1-458C-9C34-6B0708A2A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0" y="3407594"/>
            <a:ext cx="2594409" cy="2594409"/>
          </a:xfrm>
          <a:prstGeom prst="rect">
            <a:avLst/>
          </a:prstGeom>
        </p:spPr>
      </p:pic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1C10E25A-44E9-437A-9D2B-310EF3888BC6}"/>
              </a:ext>
            </a:extLst>
          </p:cNvPr>
          <p:cNvSpPr/>
          <p:nvPr/>
        </p:nvSpPr>
        <p:spPr>
          <a:xfrm rot="16200000">
            <a:off x="4355200" y="9535015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D365-3C5D-4992-81B1-19B1D175EC49}"/>
              </a:ext>
            </a:extLst>
          </p:cNvPr>
          <p:cNvSpPr txBox="1"/>
          <p:nvPr/>
        </p:nvSpPr>
        <p:spPr>
          <a:xfrm>
            <a:off x="5170776" y="9353280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소련 침략 실패 후 독일의 많은 군사 점령</a:t>
            </a:r>
          </a:p>
        </p:txBody>
      </p:sp>
    </p:spTree>
    <p:extLst>
      <p:ext uri="{BB962C8B-B14F-4D97-AF65-F5344CB8AC3E}">
        <p14:creationId xmlns:p14="http://schemas.microsoft.com/office/powerpoint/2010/main" val="19570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88 L 0.0487 -0.03781 C 0.05894 -0.0483 0.07422 -0.05401 0.09019 -0.05401 C 0.10833 -0.05401 0.12291 -0.0483 0.13316 -0.03781 L 0.18194 0.0088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 animBg="1"/>
      <p:bldP spid="25" grpId="0"/>
      <p:bldP spid="37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26" y="0"/>
            <a:ext cx="18276225" cy="10287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2DFEDF-2369-4D15-BA42-19FE72897287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인류 최악의 전쟁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3E44FF1B-FCEF-4ADE-8E3D-2D340A4464FA}"/>
              </a:ext>
            </a:extLst>
          </p:cNvPr>
          <p:cNvSpPr txBox="1"/>
          <p:nvPr/>
        </p:nvSpPr>
        <p:spPr>
          <a:xfrm>
            <a:off x="11775" y="-3732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26E668-DDAB-45CF-9B1F-DCDB1848A095}"/>
              </a:ext>
            </a:extLst>
          </p:cNvPr>
          <p:cNvSpPr txBox="1"/>
          <p:nvPr/>
        </p:nvSpPr>
        <p:spPr>
          <a:xfrm>
            <a:off x="816490" y="3189078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독일의 동맹국 일본은 프랑스 식민지 인도차이나 점령</a:t>
            </a: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B4E8AB90-045A-4F20-BEBB-B57498A4064A}"/>
              </a:ext>
            </a:extLst>
          </p:cNvPr>
          <p:cNvSpPr/>
          <p:nvPr/>
        </p:nvSpPr>
        <p:spPr>
          <a:xfrm rot="16200000">
            <a:off x="2838109" y="4296232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F5451-B587-4308-AF9D-34EDEB43768C}"/>
              </a:ext>
            </a:extLst>
          </p:cNvPr>
          <p:cNvSpPr txBox="1"/>
          <p:nvPr/>
        </p:nvSpPr>
        <p:spPr>
          <a:xfrm>
            <a:off x="837824" y="4296470"/>
            <a:ext cx="153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프랑스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3C91F2-2EFC-4A0D-85DE-AFC6D290F082}"/>
              </a:ext>
            </a:extLst>
          </p:cNvPr>
          <p:cNvSpPr txBox="1"/>
          <p:nvPr/>
        </p:nvSpPr>
        <p:spPr>
          <a:xfrm>
            <a:off x="3919119" y="4316961"/>
            <a:ext cx="411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미국에게 도움 요청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1EE85321-2634-47D1-A6B7-18B350E9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64" y="5920720"/>
            <a:ext cx="5542245" cy="3745793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E5905AE8-7075-4FB4-A2DC-28355EFAB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8565" y="6505254"/>
            <a:ext cx="3401571" cy="207994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5621693-86B5-4F38-944C-3CFB7BA11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5"/>
          <a:stretch/>
        </p:blipFill>
        <p:spPr>
          <a:xfrm flipH="1">
            <a:off x="6153397" y="5965207"/>
            <a:ext cx="3593185" cy="3162085"/>
          </a:xfrm>
          <a:prstGeom prst="rect">
            <a:avLst/>
          </a:prstGeom>
        </p:spPr>
      </p:pic>
      <p:sp>
        <p:nvSpPr>
          <p:cNvPr id="51" name="화살표: 아래쪽 50">
            <a:extLst>
              <a:ext uri="{FF2B5EF4-FFF2-40B4-BE49-F238E27FC236}">
                <a16:creationId xmlns:a16="http://schemas.microsoft.com/office/drawing/2014/main" id="{ED20970D-F4B8-4AEC-B225-3008657BEAEE}"/>
              </a:ext>
            </a:extLst>
          </p:cNvPr>
          <p:cNvSpPr/>
          <p:nvPr/>
        </p:nvSpPr>
        <p:spPr>
          <a:xfrm rot="16200000">
            <a:off x="9785579" y="9254576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F7F67F-96DA-4F2A-BA50-04260D67F1F7}"/>
              </a:ext>
            </a:extLst>
          </p:cNvPr>
          <p:cNvSpPr txBox="1"/>
          <p:nvPr/>
        </p:nvSpPr>
        <p:spPr>
          <a:xfrm>
            <a:off x="10709327" y="9293846"/>
            <a:ext cx="650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석유 수입 거절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983C38-7808-411A-BE09-9B8970E73F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6"/>
          <a:stretch/>
        </p:blipFill>
        <p:spPr>
          <a:xfrm>
            <a:off x="12375330" y="5126991"/>
            <a:ext cx="2847874" cy="24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3164 L -0.04635 -0.08411 L -0.07508 -0.10896 L -0.12508 -0.125 L -0.16276 -0.11482 L -0.19305 -0.08859 L -0.22092 -0.04044 L -0.2414 0.00339 L -0.25781 0.05138 L -0.26189 0.07191 L -0.26432 0.00617 L -0.25703 -0.05062 L -0.24227 -0.08859 L -0.22178 -0.125 L -0.18489 -0.16436 L -0.15616 -0.18318 " pathEditMode="relative" ptsTypes="AAAAAAAAAAAAAA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17" grpId="0" animBg="1"/>
      <p:bldP spid="19" grpId="0"/>
      <p:bldP spid="20" grpId="0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32C1363C-6273-4601-AB8A-E91FF140D031}"/>
              </a:ext>
            </a:extLst>
          </p:cNvPr>
          <p:cNvSpPr txBox="1"/>
          <p:nvPr/>
        </p:nvSpPr>
        <p:spPr>
          <a:xfrm>
            <a:off x="-11313" y="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8817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7CDF087E-7504-4C44-9691-AFB108037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45" y="4855983"/>
            <a:ext cx="4910047" cy="491004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95DAF3C-5A1C-40AA-9ECC-74772145F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70" y="4862201"/>
            <a:ext cx="4959433" cy="4959433"/>
          </a:xfrm>
          <a:prstGeom prst="rect">
            <a:avLst/>
          </a:prstGeom>
        </p:spPr>
      </p:pic>
      <p:sp>
        <p:nvSpPr>
          <p:cNvPr id="26" name="폭발: 8pt 25">
            <a:extLst>
              <a:ext uri="{FF2B5EF4-FFF2-40B4-BE49-F238E27FC236}">
                <a16:creationId xmlns:a16="http://schemas.microsoft.com/office/drawing/2014/main" id="{10E48003-15B7-4981-AB7B-76B56D6661C6}"/>
              </a:ext>
            </a:extLst>
          </p:cNvPr>
          <p:cNvSpPr/>
          <p:nvPr/>
        </p:nvSpPr>
        <p:spPr>
          <a:xfrm>
            <a:off x="11467070" y="5084585"/>
            <a:ext cx="4117655" cy="2768133"/>
          </a:xfrm>
          <a:prstGeom prst="irregularSeal1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E56F709-7F76-47B7-BD9A-C15EAEC194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3"/>
          <a:stretch/>
        </p:blipFill>
        <p:spPr>
          <a:xfrm>
            <a:off x="4528837" y="5389960"/>
            <a:ext cx="2679059" cy="2187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0939D-F1B4-4265-B55E-277A623884D8}"/>
              </a:ext>
            </a:extLst>
          </p:cNvPr>
          <p:cNvSpPr txBox="1"/>
          <p:nvPr/>
        </p:nvSpPr>
        <p:spPr>
          <a:xfrm>
            <a:off x="1672832" y="3135468"/>
            <a:ext cx="1343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미국 진주만 공격으로 인해 제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세계대전에 합류한 미국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B90BB-23D3-4082-B286-7A33F02729A4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미국의 원자폭탄</a:t>
            </a: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504F6CE7-41C4-4F96-A4A6-F0CB671A2B5B}"/>
              </a:ext>
            </a:extLst>
          </p:cNvPr>
          <p:cNvSpPr/>
          <p:nvPr/>
        </p:nvSpPr>
        <p:spPr>
          <a:xfrm rot="16200000">
            <a:off x="798551" y="3096198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3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3.08642E-6 L 0.10643 -0.16343 C 0.13195 -0.20062 0.17014 -0.2196 0.21007 -0.2196 C 0.25556 -0.2196 0.29202 -0.20062 0.31754 -0.16343 L 0.43993 3.08642E-6 " pathEditMode="relative" rAng="0" ptsTypes="AAAAA">
                                      <p:cBhvr>
                                        <p:cTn id="4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1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12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32C1363C-6273-4601-AB8A-E91FF140D031}"/>
              </a:ext>
            </a:extLst>
          </p:cNvPr>
          <p:cNvSpPr txBox="1"/>
          <p:nvPr/>
        </p:nvSpPr>
        <p:spPr>
          <a:xfrm>
            <a:off x="-11313" y="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8817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B90BB-23D3-4082-B286-7A33F02729A4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미국의 원자폭탄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4D39CFB-E352-4336-9CF0-F08AE33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636" y="3855250"/>
            <a:ext cx="3848100" cy="4791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FDC21A-7376-48C8-BDDA-FD367B7E93A6}"/>
              </a:ext>
            </a:extLst>
          </p:cNvPr>
          <p:cNvSpPr txBox="1"/>
          <p:nvPr/>
        </p:nvSpPr>
        <p:spPr>
          <a:xfrm>
            <a:off x="421243" y="8782711"/>
            <a:ext cx="706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히로시마 나가사키에 떨어진 원자폭탄</a:t>
            </a:r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65422D17-46EC-40B0-975E-86AAF703DB61}"/>
              </a:ext>
            </a:extLst>
          </p:cNvPr>
          <p:cNvSpPr/>
          <p:nvPr/>
        </p:nvSpPr>
        <p:spPr>
          <a:xfrm rot="16200000">
            <a:off x="7439865" y="5001612"/>
            <a:ext cx="1336787" cy="2037081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FDEF96C-CFBA-4E87-8482-E1FE3FA53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81" y="3686892"/>
            <a:ext cx="4959433" cy="495943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14C4E37-01AB-4EA8-BEE6-766401CB5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430" y="4474563"/>
            <a:ext cx="3136643" cy="31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32C1363C-6273-4601-AB8A-E91FF140D031}"/>
              </a:ext>
            </a:extLst>
          </p:cNvPr>
          <p:cNvSpPr txBox="1"/>
          <p:nvPr/>
        </p:nvSpPr>
        <p:spPr>
          <a:xfrm>
            <a:off x="-11313" y="0"/>
            <a:ext cx="18276225" cy="1754326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pPr algn="ctr">
              <a:defRPr/>
            </a:pPr>
            <a:endParaRPr lang="en-US" altLang="ko-KR" sz="3600" dirty="0"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8817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</a:t>
            </a:r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차 세계대전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B90BB-23D3-4082-B286-7A33F02729A4}"/>
              </a:ext>
            </a:extLst>
          </p:cNvPr>
          <p:cNvSpPr txBox="1"/>
          <p:nvPr/>
        </p:nvSpPr>
        <p:spPr>
          <a:xfrm>
            <a:off x="421243" y="2040064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미국의 원자폭탄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9C39174-7035-4595-82DD-1645C317C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68" y="3180883"/>
            <a:ext cx="9837159" cy="5262563"/>
          </a:xfrm>
          <a:prstGeom prst="rect">
            <a:avLst/>
          </a:prstGeom>
        </p:spPr>
      </p:pic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7C0A625A-6452-451B-987C-703443AC8A31}"/>
              </a:ext>
            </a:extLst>
          </p:cNvPr>
          <p:cNvSpPr/>
          <p:nvPr/>
        </p:nvSpPr>
        <p:spPr>
          <a:xfrm rot="16200000">
            <a:off x="942218" y="8913179"/>
            <a:ext cx="615553" cy="755648"/>
          </a:xfrm>
          <a:prstGeom prst="downArrow">
            <a:avLst/>
          </a:prstGeom>
          <a:solidFill>
            <a:srgbClr val="E9CAC8"/>
          </a:solidFill>
          <a:ln>
            <a:solidFill>
              <a:srgbClr val="EED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DD1EF-7B3A-42D9-A88B-24E9F23BAB3B}"/>
              </a:ext>
            </a:extLst>
          </p:cNvPr>
          <p:cNvSpPr txBox="1"/>
          <p:nvPr/>
        </p:nvSpPr>
        <p:spPr>
          <a:xfrm>
            <a:off x="1781255" y="8923421"/>
            <a:ext cx="100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미국의 원자폭탄으로 인해 폐허가 된 일본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B588A3B6-E1C0-41D2-91E6-2EFD6997FA2C}"/>
              </a:ext>
            </a:extLst>
          </p:cNvPr>
          <p:cNvSpPr/>
          <p:nvPr/>
        </p:nvSpPr>
        <p:spPr>
          <a:xfrm rot="16047520">
            <a:off x="11396849" y="5339431"/>
            <a:ext cx="1358425" cy="1049864"/>
          </a:xfrm>
          <a:prstGeom prst="downArrow">
            <a:avLst/>
          </a:prstGeom>
          <a:solidFill>
            <a:srgbClr val="FFE07D"/>
          </a:solidFill>
          <a:ln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4B612-58F7-4362-BB1D-D07E42DE9C39}"/>
              </a:ext>
            </a:extLst>
          </p:cNvPr>
          <p:cNvSpPr txBox="1"/>
          <p:nvPr/>
        </p:nvSpPr>
        <p:spPr>
          <a:xfrm>
            <a:off x="13008057" y="5488998"/>
            <a:ext cx="231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경제 </a:t>
            </a:r>
            <a:r>
              <a:rPr lang="ko-KR" altLang="en-US" sz="3600" b="1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불항</a:t>
            </a:r>
            <a:endParaRPr lang="ko-KR" altLang="en-US" sz="36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0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20" grpId="0"/>
      <p:bldP spid="21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585</Words>
  <Application>Microsoft Office PowerPoint</Application>
  <PresentationFormat>사용자 지정</PresentationFormat>
  <Paragraphs>113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Calibri</vt:lpstr>
      <vt:lpstr>맑은 고딕</vt:lpstr>
      <vt:lpstr>a펜글씨B</vt:lpstr>
      <vt:lpstr>백종열필</vt:lpstr>
      <vt:lpstr>DX시인과나</vt:lpstr>
      <vt:lpstr>Arial</vt:lpstr>
      <vt:lpstr>a자막체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지우 김</cp:lastModifiedBy>
  <cp:revision>22</cp:revision>
  <dcterms:created xsi:type="dcterms:W3CDTF">2021-05-14T14:28:48Z</dcterms:created>
  <dcterms:modified xsi:type="dcterms:W3CDTF">2021-11-25T15:13:16Z</dcterms:modified>
</cp:coreProperties>
</file>