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80" r:id="rId5"/>
    <p:sldId id="281" r:id="rId6"/>
    <p:sldId id="258" r:id="rId7"/>
    <p:sldId id="259" r:id="rId8"/>
    <p:sldId id="260" r:id="rId9"/>
    <p:sldId id="261" r:id="rId10"/>
    <p:sldId id="262" r:id="rId11"/>
    <p:sldId id="263" r:id="rId12"/>
    <p:sldId id="282" r:id="rId13"/>
    <p:sldId id="265" r:id="rId14"/>
    <p:sldId id="312" r:id="rId15"/>
    <p:sldId id="313" r:id="rId16"/>
    <p:sldId id="314" r:id="rId17"/>
    <p:sldId id="315" r:id="rId18"/>
    <p:sldId id="318" r:id="rId19"/>
    <p:sldId id="316" r:id="rId20"/>
    <p:sldId id="317" r:id="rId21"/>
    <p:sldId id="271" r:id="rId22"/>
    <p:sldId id="266" r:id="rId23"/>
    <p:sldId id="268" r:id="rId24"/>
    <p:sldId id="267" r:id="rId25"/>
    <p:sldId id="269" r:id="rId26"/>
    <p:sldId id="272" r:id="rId27"/>
    <p:sldId id="273" r:id="rId28"/>
    <p:sldId id="275" r:id="rId29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2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4D7DDDC-F5D0-403C-83B5-43435C8DC5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26218ABC-66FD-4D8E-8D62-67178C5BB2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4C4BDDB-FB90-4CEA-8686-BBFC39A62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955A8-678F-4323-9B28-5291C28206DF}" type="datetimeFigureOut">
              <a:rPr lang="ko-KR" altLang="en-US" smtClean="0"/>
              <a:t>2022-04-01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CEEAAFF-16A6-448B-9160-D9B3C4738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A687108-8E4C-47BB-9237-AC6A3F10B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E5F82-7F78-4CC0-BF49-91E60962C9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20963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91F515A-E83E-4A42-842D-CC133EFE4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56CD7DA3-918D-4FA2-8D16-0654C32971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90C9BBF-3A31-4589-BDBC-25899232D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955A8-678F-4323-9B28-5291C28206DF}" type="datetimeFigureOut">
              <a:rPr lang="ko-KR" altLang="en-US" smtClean="0"/>
              <a:t>2022-04-01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87B9797-123B-44B3-8483-168906A6E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A4DE8F6-A93B-47E8-9483-F63C2D2B6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E5F82-7F78-4CC0-BF49-91E60962C9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55390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5AD56A35-896B-4D24-9A13-5E4C5CFA43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1D59E8BA-77DD-40DF-B374-1DAEFA5942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8DEC63C-0C8A-48E0-BD3A-E06F19997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955A8-678F-4323-9B28-5291C28206DF}" type="datetimeFigureOut">
              <a:rPr lang="ko-KR" altLang="en-US" smtClean="0"/>
              <a:t>2022-04-01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0F7B031-D300-48B1-BD05-42E70BA31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AE01897-A101-4782-88DC-76D20118F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E5F82-7F78-4CC0-BF49-91E60962C9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012182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0079F7-1BDE-401F-901E-02A90F9D22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64A9B5BF-FBB6-4901-84EE-838A7C801E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74DFFE3-0837-4762-B229-764CCCFFE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1A2CC-AD33-4BEB-BEDF-7117FCB0AF3A}" type="datetimeFigureOut">
              <a:rPr lang="ko-KR" altLang="en-US" smtClean="0"/>
              <a:t>2022-04-01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0E6BB08-C6CD-4B68-A95A-C0471BC5C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ADE8E12-A20E-43EB-9214-88A9924A8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B6F26-7B99-433C-A969-9457AF99F1D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32706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F7C89C7-27CD-4A97-90B7-4DD77F727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BD3DC1C-D131-4061-8930-FFA6159930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013BD02-7BA8-4BBC-AA38-71F372127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1A2CC-AD33-4BEB-BEDF-7117FCB0AF3A}" type="datetimeFigureOut">
              <a:rPr lang="ko-KR" altLang="en-US" smtClean="0"/>
              <a:t>2022-04-01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64464A4-6D4C-4C1A-9EC4-C77AE47BC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5B3F6AB-1EEC-4010-A945-A2E032D1F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B6F26-7B99-433C-A969-9457AF99F1D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36931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CB1D198-6537-4C0D-8D26-7A483A196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7E50832-AFA7-4B94-8D03-2DF06D4038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C9E9AD6-C40C-4012-A493-9AF95255A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1A2CC-AD33-4BEB-BEDF-7117FCB0AF3A}" type="datetimeFigureOut">
              <a:rPr lang="ko-KR" altLang="en-US" smtClean="0"/>
              <a:t>2022-04-01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04E0D95-BDD7-48DB-B4BC-1D3D8C68F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EABFA3E-BED5-4DF4-AB05-A59C05A73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B6F26-7B99-433C-A969-9457AF99F1D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14768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0B7CF12-E197-4FDA-A488-258040594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120D48C-6396-48E3-AAEA-86F028FEEE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F2A53D2-7AFC-4DDA-A83E-59DBFA1FBF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A767CE4-0D16-40CD-A0FE-6BE7FDD3E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1A2CC-AD33-4BEB-BEDF-7117FCB0AF3A}" type="datetimeFigureOut">
              <a:rPr lang="ko-KR" altLang="en-US" smtClean="0"/>
              <a:t>2022-04-01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5EA0EAF-A65C-499C-B6EE-A8B897C50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9B09D08-940C-491B-9A4E-2E5B4ECE3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B6F26-7B99-433C-A969-9457AF99F1D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32134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57C6B6D-51B0-461F-91B1-D54732EA1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6409FFA-E886-417E-BB8C-9DD5BFE488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F7E042C-4BC5-4DA8-B66A-381A0422EB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D206237-DC12-499B-89C2-3DCAEF6FA3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64D1F9D6-A934-4B3E-ABB6-519C4F5D12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B461EA77-3E1C-440A-B465-759737FF6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1A2CC-AD33-4BEB-BEDF-7117FCB0AF3A}" type="datetimeFigureOut">
              <a:rPr lang="ko-KR" altLang="en-US" smtClean="0"/>
              <a:t>2022-04-01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257B1BF4-7D23-4FD7-ADA4-CF075E4B6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A3F3A825-A101-4B66-84D9-2B71404E5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B6F26-7B99-433C-A969-9457AF99F1D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486415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C11E278-F75D-4660-9D08-0D3E0FE08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4108FB9F-22CF-4F1C-B7E4-412015295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1A2CC-AD33-4BEB-BEDF-7117FCB0AF3A}" type="datetimeFigureOut">
              <a:rPr lang="ko-KR" altLang="en-US" smtClean="0"/>
              <a:t>2022-04-01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A3753459-8735-432A-A77F-655AC95E7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61E6F224-6E76-44B8-AECB-13DF5B7D5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B6F26-7B99-433C-A969-9457AF99F1D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53935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E17824F4-6A1C-4395-8C7D-51776DE33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1A2CC-AD33-4BEB-BEDF-7117FCB0AF3A}" type="datetimeFigureOut">
              <a:rPr lang="ko-KR" altLang="en-US" smtClean="0"/>
              <a:t>2022-04-01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658D92FB-714B-4526-B6F1-CFEFF7139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1CDFFFF-6B78-492F-804D-9DE2DC6B3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B6F26-7B99-433C-A969-9457AF99F1D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66247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6489EA7-983F-4230-90A7-9085374E2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05C8B69-658D-4532-87C4-98C2FEC8D8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9FA0CA3-3DCF-4A98-B87D-00C628D4D7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D74F306-CCC9-49A0-9BFB-CBF87DF81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1A2CC-AD33-4BEB-BEDF-7117FCB0AF3A}" type="datetimeFigureOut">
              <a:rPr lang="ko-KR" altLang="en-US" smtClean="0"/>
              <a:t>2022-04-01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116356C-9E73-4E64-9EB1-3990F9DD4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9D31894-02AA-4561-96F6-E6F6C0E39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B6F26-7B99-433C-A969-9457AF99F1D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9303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330EA1D-0777-4FB2-A02E-B3320E9E8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5797122-0ACB-41CD-92B2-B6875B7230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6BC156E-E3FD-4EF8-AB11-63D15AFFE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955A8-678F-4323-9B28-5291C28206DF}" type="datetimeFigureOut">
              <a:rPr lang="ko-KR" altLang="en-US" smtClean="0"/>
              <a:t>2022-04-01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E51730C-4809-419D-BDF3-3A6F7DEAF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2B5D2DD-AC39-4AA5-9E8D-A183BFD53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E5F82-7F78-4CC0-BF49-91E60962C9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2013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43E7A0D-BB4D-432E-88A7-72A8B8FD0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8BBCEC50-41F9-470E-B94D-FF1B7038FE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9589834-27AD-430A-B41D-BA680E602D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CA17B97-91FE-4EF2-9699-D8F66FD80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1A2CC-AD33-4BEB-BEDF-7117FCB0AF3A}" type="datetimeFigureOut">
              <a:rPr lang="ko-KR" altLang="en-US" smtClean="0"/>
              <a:t>2022-04-01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5E1E57C-0C84-45F3-A201-5E0715E61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E44D6F3-878A-48C0-9D2C-E2E8891A3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B6F26-7B99-433C-A969-9457AF99F1D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00652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0E867D3-5430-410D-8400-111FBF3A3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193EBFBC-819C-4B27-88D4-D19F31499F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24A9D9D-6BCC-4978-B561-0F1AB8B60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1A2CC-AD33-4BEB-BEDF-7117FCB0AF3A}" type="datetimeFigureOut">
              <a:rPr lang="ko-KR" altLang="en-US" smtClean="0"/>
              <a:t>2022-04-01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8CCF1A1-AFB2-4C48-BD45-BD42F5AC3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643E432-C59B-4658-9D89-286CE953E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B6F26-7B99-433C-A969-9457AF99F1D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70770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69845BC2-0329-46A5-BB1C-7A5416F4BA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F4A021D2-C485-4A4D-8E5A-4ACEFC5EF5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77780D5-259F-47F0-88D5-E3ADEC053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1A2CC-AD33-4BEB-BEDF-7117FCB0AF3A}" type="datetimeFigureOut">
              <a:rPr lang="ko-KR" altLang="en-US" smtClean="0"/>
              <a:t>2022-04-01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4428820-F01C-4E5C-89EB-A9762BC38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8ADB37B-7CEC-4447-81E4-DD3A6DED1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B6F26-7B99-433C-A969-9457AF99F1D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44271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F8AA2EF-6210-43C0-AF77-FD2227FDA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1EE9251-9FDA-43AD-92CD-77B25F6DB2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6F0AB0A-8A7B-4CC6-AC9E-2042CECE0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955A8-678F-4323-9B28-5291C28206DF}" type="datetimeFigureOut">
              <a:rPr lang="ko-KR" altLang="en-US" smtClean="0"/>
              <a:t>2022-04-01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AE3CBE6-06CD-4DCB-9203-B8C6E0A5A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257EBED-099C-40FD-816E-DA130C4F6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E5F82-7F78-4CC0-BF49-91E60962C9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72632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DDA37D7-258A-4311-851E-622B6984C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F4D51DB-CE20-42F3-9C47-1B6A7E14A3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6419921-D3E4-40E2-9173-7FEDFEFD08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60B9FDD-7BB3-4A2E-BBB8-A11BF549A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955A8-678F-4323-9B28-5291C28206DF}" type="datetimeFigureOut">
              <a:rPr lang="ko-KR" altLang="en-US" smtClean="0"/>
              <a:t>2022-04-01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AC3C34C-1010-4AAA-9AFA-79D06BE3D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9BA7739-6B3F-446E-B194-9CC3E10EE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E5F82-7F78-4CC0-BF49-91E60962C9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3558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4E08104-B909-440B-BFD1-3208DBFF0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36D1F0B-1329-48A5-8FD2-39C2D440F5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CB0930C-B31D-4D26-8C4A-17B62907FA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4793A687-604F-40D7-8FF1-BA56E9EF08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D801E95D-B1D3-4DFB-9ACF-16F12F631F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EFB609A6-CC98-4D11-B28A-23F1A6084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955A8-678F-4323-9B28-5291C28206DF}" type="datetimeFigureOut">
              <a:rPr lang="ko-KR" altLang="en-US" smtClean="0"/>
              <a:t>2022-04-01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33DC4C52-F86F-49BC-8D65-A1E5FE0DF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DCCD191A-99B3-4BD6-BE35-3B5575EA5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E5F82-7F78-4CC0-BF49-91E60962C9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8289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97ACEE0-815E-4A81-B229-8A482B95C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609695C8-E81F-4B14-AF50-F9971967E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955A8-678F-4323-9B28-5291C28206DF}" type="datetimeFigureOut">
              <a:rPr lang="ko-KR" altLang="en-US" smtClean="0"/>
              <a:t>2022-04-01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A4D53B3-6A6F-4F77-AE40-FBAC60FFF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A1D7B655-1447-4BF6-B6A8-66797C512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E5F82-7F78-4CC0-BF49-91E60962C9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36294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65B72A81-2450-482D-A05A-369521955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955A8-678F-4323-9B28-5291C28206DF}" type="datetimeFigureOut">
              <a:rPr lang="ko-KR" altLang="en-US" smtClean="0"/>
              <a:t>2022-04-01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E0540B0A-FBF0-4B37-99BF-BEB0009D3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A2F2AD1-86AC-4910-A33C-8B42DDA8E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E5F82-7F78-4CC0-BF49-91E60962C9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8804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BB962B3-F568-45C7-856A-618E57D7C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A659195-88E7-4CEB-A6D8-00CF552402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6E4B4B8C-69BA-4E27-AC2E-69297B765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38A260E-01FA-4A30-812D-21AC41D37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955A8-678F-4323-9B28-5291C28206DF}" type="datetimeFigureOut">
              <a:rPr lang="ko-KR" altLang="en-US" smtClean="0"/>
              <a:t>2022-04-01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C69C568-00D0-433C-902B-0ABEBD923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4C895636-5B26-4C47-AEB3-1FE5FCAFA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E5F82-7F78-4CC0-BF49-91E60962C9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6467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9FDA638-9CD0-45C4-A712-53DB4CDD7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341BB96C-8521-4FAB-A19A-D96D1806C2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5C70532-FCDE-40ED-80A8-2196D282B6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79DF3E6-B3DE-4510-8430-325D28883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955A8-678F-4323-9B28-5291C28206DF}" type="datetimeFigureOut">
              <a:rPr lang="ko-KR" altLang="en-US" smtClean="0"/>
              <a:t>2022-04-01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4C34CB2-D646-4183-8452-CA5FD4ADA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1743247-37E3-4BF9-8195-DF09E98F2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E5F82-7F78-4CC0-BF49-91E60962C9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8515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D8B0F363-A77F-423A-9C7F-1992EF2B1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BF33BFC-C692-4E4F-82D8-3CE47ADC20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5030348-8784-4AED-9910-6534C24A26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6955A8-678F-4323-9B28-5291C28206DF}" type="datetimeFigureOut">
              <a:rPr lang="ko-KR" altLang="en-US" smtClean="0"/>
              <a:t>2022-04-01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76272C5-6863-49BF-BAB3-E67D643AF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6D84486-FC39-4D6F-B3B1-5BD12970B8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E5F82-7F78-4CC0-BF49-91E60962C9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6194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69D68312-D8C0-4AB8-AD63-279CDB622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E1D770D-F22B-4D8D-86E5-378840FD86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E8EA0C6-F6DF-4FD8-8E68-EC42C947E0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1A2CC-AD33-4BEB-BEDF-7117FCB0AF3A}" type="datetimeFigureOut">
              <a:rPr lang="ko-KR" altLang="en-US" smtClean="0"/>
              <a:t>2022-04-01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6EB42F0-8675-4D0B-918D-F44560B8C0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AB4EEFF-1B8A-4E4B-ABD3-DD5B98FDF1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0B6F26-7B99-433C-A969-9457AF99F1D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201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20.png"/><Relationship Id="rId7" Type="http://schemas.openxmlformats.org/officeDocument/2006/relationships/image" Target="../media/image71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2r5W_lv1JTs" TargetMode="External"/><Relationship Id="rId3" Type="http://schemas.openxmlformats.org/officeDocument/2006/relationships/image" Target="../media/image20.png"/><Relationship Id="rId7" Type="http://schemas.openxmlformats.org/officeDocument/2006/relationships/image" Target="../media/image77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Relationship Id="rId9" Type="http://schemas.openxmlformats.org/officeDocument/2006/relationships/image" Target="../media/image7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20.png"/><Relationship Id="rId7" Type="http://schemas.openxmlformats.org/officeDocument/2006/relationships/image" Target="../media/image81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6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Relationship Id="rId9" Type="http://schemas.openxmlformats.org/officeDocument/2006/relationships/image" Target="../media/image8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hyperlink" Target="https://youtu.be/dEIodsJkYKY" TargetMode="Externa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3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jpeg"/><Relationship Id="rId3" Type="http://schemas.openxmlformats.org/officeDocument/2006/relationships/image" Target="../media/image95.jpeg"/><Relationship Id="rId7" Type="http://schemas.openxmlformats.org/officeDocument/2006/relationships/image" Target="../media/image99.jpe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8.jpeg"/><Relationship Id="rId5" Type="http://schemas.openxmlformats.org/officeDocument/2006/relationships/image" Target="../media/image97.jpeg"/><Relationship Id="rId4" Type="http://schemas.openxmlformats.org/officeDocument/2006/relationships/image" Target="../media/image9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3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../../../Pictures/KakaoTalk_20220329_030855343.mp4" TargetMode="External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" Type="http://schemas.openxmlformats.org/officeDocument/2006/relationships/image" Target="../media/image19.png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6.png"/><Relationship Id="rId7" Type="http://schemas.openxmlformats.org/officeDocument/2006/relationships/image" Target="../media/image49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20.png"/><Relationship Id="rId9" Type="http://schemas.openxmlformats.org/officeDocument/2006/relationships/image" Target="../media/image5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4.png"/><Relationship Id="rId7" Type="http://schemas.openxmlformats.org/officeDocument/2006/relationships/image" Target="../media/image57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6.png"/><Relationship Id="rId11" Type="http://schemas.openxmlformats.org/officeDocument/2006/relationships/image" Target="../media/image59.png"/><Relationship Id="rId5" Type="http://schemas.openxmlformats.org/officeDocument/2006/relationships/image" Target="../media/image55.png"/><Relationship Id="rId10" Type="http://schemas.openxmlformats.org/officeDocument/2006/relationships/image" Target="../media/image52.png"/><Relationship Id="rId4" Type="http://schemas.openxmlformats.org/officeDocument/2006/relationships/image" Target="../media/image20.png"/><Relationship Id="rId9" Type="http://schemas.openxmlformats.org/officeDocument/2006/relationships/image" Target="../media/image4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2.png"/><Relationship Id="rId7" Type="http://schemas.openxmlformats.org/officeDocument/2006/relationships/image" Target="../media/image62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5" Type="http://schemas.openxmlformats.org/officeDocument/2006/relationships/image" Target="../media/image20.png"/><Relationship Id="rId10" Type="http://schemas.openxmlformats.org/officeDocument/2006/relationships/image" Target="../media/image65.png"/><Relationship Id="rId4" Type="http://schemas.openxmlformats.org/officeDocument/2006/relationships/image" Target="../media/image60.png"/><Relationship Id="rId9" Type="http://schemas.openxmlformats.org/officeDocument/2006/relationships/image" Target="../media/image6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8D9D9645-2F2B-4BB1-B5BA-17C241E6CFC2}"/>
              </a:ext>
            </a:extLst>
          </p:cNvPr>
          <p:cNvSpPr/>
          <p:nvPr/>
        </p:nvSpPr>
        <p:spPr>
          <a:xfrm>
            <a:off x="0" y="0"/>
            <a:ext cx="12213771" cy="298580"/>
          </a:xfrm>
          <a:prstGeom prst="rect">
            <a:avLst/>
          </a:prstGeom>
          <a:solidFill>
            <a:srgbClr val="64DE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3BD5C53C-9B19-415C-B6B8-94AEDDE075AC}"/>
              </a:ext>
            </a:extLst>
          </p:cNvPr>
          <p:cNvSpPr/>
          <p:nvPr/>
        </p:nvSpPr>
        <p:spPr>
          <a:xfrm>
            <a:off x="0" y="6559420"/>
            <a:ext cx="12213771" cy="298580"/>
          </a:xfrm>
          <a:prstGeom prst="rect">
            <a:avLst/>
          </a:prstGeom>
          <a:solidFill>
            <a:srgbClr val="64DE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84F941-B1A5-42ED-AD78-B0F57A275C9B}"/>
              </a:ext>
            </a:extLst>
          </p:cNvPr>
          <p:cNvSpPr txBox="1"/>
          <p:nvPr/>
        </p:nvSpPr>
        <p:spPr>
          <a:xfrm>
            <a:off x="2798463" y="2922628"/>
            <a:ext cx="443743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KoPubWorld돋움체 Light" panose="00000300000000000000" pitchFamily="2" charset="-127"/>
              </a:rPr>
              <a:t>일본사회 </a:t>
            </a:r>
            <a:r>
              <a:rPr kumimoji="0" lang="en-US" altLang="ko-KR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KoPubWorld돋움체 Light" panose="00000300000000000000" pitchFamily="2" charset="-127"/>
              </a:rPr>
              <a:t>[</a:t>
            </a:r>
            <a:r>
              <a:rPr kumimoji="0" lang="ko-KR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KoPubWorld돋움체 Light" panose="00000300000000000000" pitchFamily="2" charset="-127"/>
              </a:rPr>
              <a:t>가족</a:t>
            </a:r>
            <a:r>
              <a:rPr kumimoji="0" lang="en-US" altLang="ko-KR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KoPubWorld돋움체 Light" panose="00000300000000000000" pitchFamily="2" charset="-127"/>
              </a:rPr>
              <a:t>]</a:t>
            </a:r>
            <a:r>
              <a:rPr kumimoji="0" lang="ko-KR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 </a:t>
            </a: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744B66E7-8E1B-4C68-8620-D941855A8802}"/>
              </a:ext>
            </a:extLst>
          </p:cNvPr>
          <p:cNvSpPr/>
          <p:nvPr/>
        </p:nvSpPr>
        <p:spPr>
          <a:xfrm>
            <a:off x="2926077" y="2541180"/>
            <a:ext cx="2952208" cy="298580"/>
          </a:xfrm>
          <a:prstGeom prst="rect">
            <a:avLst/>
          </a:prstGeom>
          <a:solidFill>
            <a:srgbClr val="64DE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BE13764-1EF0-4A6F-8554-79E11A74BCAB}"/>
              </a:ext>
            </a:extLst>
          </p:cNvPr>
          <p:cNvSpPr txBox="1"/>
          <p:nvPr/>
        </p:nvSpPr>
        <p:spPr>
          <a:xfrm>
            <a:off x="2926076" y="3750215"/>
            <a:ext cx="31699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KoPubWorld돋움체 Bold" panose="00000800000000000000" pitchFamily="2" charset="-127"/>
              </a:rPr>
              <a:t>우리는 가족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KoPubWorld돋움체 Bold" panose="00000800000000000000" pitchFamily="2" charset="-127"/>
              </a:rPr>
              <a:t>2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KoPubWorld돋움체 Bold" panose="00000800000000000000" pitchFamily="2" charset="-127"/>
              </a:rPr>
              <a:t>조♡</a:t>
            </a: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KoPubWorld돋움체 Light" panose="00000300000000000000" pitchFamily="2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FE8FE9-D666-4BFC-838F-F8C0FCD74D8B}"/>
              </a:ext>
            </a:extLst>
          </p:cNvPr>
          <p:cNvSpPr txBox="1"/>
          <p:nvPr/>
        </p:nvSpPr>
        <p:spPr>
          <a:xfrm>
            <a:off x="11103428" y="4954555"/>
            <a:ext cx="9890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김나윤</a:t>
            </a: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김아리</a:t>
            </a: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김효은</a:t>
            </a: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윤   정</a:t>
            </a: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손유진</a:t>
            </a:r>
          </a:p>
        </p:txBody>
      </p:sp>
    </p:spTree>
    <p:extLst>
      <p:ext uri="{BB962C8B-B14F-4D97-AF65-F5344CB8AC3E}">
        <p14:creationId xmlns:p14="http://schemas.microsoft.com/office/powerpoint/2010/main" val="28040737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66757" y="457767"/>
            <a:ext cx="3339827" cy="827410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672178" y="1241788"/>
            <a:ext cx="5945910" cy="108671"/>
            <a:chOff x="1008267" y="1862681"/>
            <a:chExt cx="8918865" cy="163007"/>
          </a:xfrm>
        </p:grpSpPr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-10800000">
              <a:off x="1008267" y="1862681"/>
              <a:ext cx="8918865" cy="163007"/>
            </a:xfrm>
            <a:prstGeom prst="rect">
              <a:avLst/>
            </a:prstGeom>
          </p:spPr>
        </p:pic>
      </p:grpSp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94706" y="5446212"/>
            <a:ext cx="2095086" cy="670053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26580" y="5446212"/>
            <a:ext cx="2095086" cy="670053"/>
          </a:xfrm>
          <a:prstGeom prst="rect">
            <a:avLst/>
          </a:prstGeom>
        </p:spPr>
      </p:pic>
      <p:pic>
        <p:nvPicPr>
          <p:cNvPr id="8" name="Object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24079" y="5204867"/>
            <a:ext cx="1972209" cy="298091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5840532" y="1658960"/>
            <a:ext cx="5460963" cy="3557092"/>
            <a:chOff x="8760798" y="2488440"/>
            <a:chExt cx="8191444" cy="5335638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760798" y="2488440"/>
              <a:ext cx="8191444" cy="5335638"/>
            </a:xfrm>
            <a:prstGeom prst="rect">
              <a:avLst/>
            </a:prstGeom>
          </p:spPr>
        </p:pic>
      </p:grpSp>
      <p:pic>
        <p:nvPicPr>
          <p:cNvPr id="12" name="Object 1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758355" y="5222436"/>
            <a:ext cx="2116599" cy="297128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358438" y="1658961"/>
            <a:ext cx="5305201" cy="3539223"/>
            <a:chOff x="537657" y="2488440"/>
            <a:chExt cx="7957801" cy="5308835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37657" y="2488440"/>
              <a:ext cx="7957801" cy="530883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66757" y="457767"/>
            <a:ext cx="3339827" cy="827410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672178" y="1241788"/>
            <a:ext cx="5945910" cy="108671"/>
            <a:chOff x="1008267" y="1862681"/>
            <a:chExt cx="8918865" cy="163007"/>
          </a:xfrm>
        </p:grpSpPr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-10800000">
              <a:off x="1008267" y="1862681"/>
              <a:ext cx="8918865" cy="163007"/>
            </a:xfrm>
            <a:prstGeom prst="rect">
              <a:avLst/>
            </a:prstGeom>
          </p:spPr>
        </p:pic>
      </p:grpSp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00" y="4967039"/>
            <a:ext cx="3007691" cy="401913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64344" y="5167996"/>
            <a:ext cx="1724504" cy="662333"/>
          </a:xfrm>
          <a:prstGeom prst="rect">
            <a:avLst/>
          </a:prstGeom>
        </p:spPr>
      </p:pic>
      <p:pic>
        <p:nvPicPr>
          <p:cNvPr id="8" name="Object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5398" y="4970854"/>
            <a:ext cx="1903425" cy="261491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672179" y="1577253"/>
            <a:ext cx="4478567" cy="3368952"/>
            <a:chOff x="1008267" y="2365880"/>
            <a:chExt cx="6717851" cy="5053428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08267" y="2365880"/>
              <a:ext cx="6717851" cy="5053428"/>
            </a:xfrm>
            <a:prstGeom prst="rect">
              <a:avLst/>
            </a:prstGeom>
          </p:spPr>
        </p:pic>
      </p:grpSp>
      <p:pic>
        <p:nvPicPr>
          <p:cNvPr id="9" name="그림 8">
            <a:hlinkClick r:id="rId8"/>
            <a:extLst>
              <a:ext uri="{FF2B5EF4-FFF2-40B4-BE49-F238E27FC236}">
                <a16:creationId xmlns:a16="http://schemas.microsoft.com/office/drawing/2014/main" id="{39FF2595-E4F8-43EA-AB6B-FC3F9B46D4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974" y="1577254"/>
            <a:ext cx="5140423" cy="33689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66757" y="457767"/>
            <a:ext cx="3339827" cy="827410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672178" y="1241788"/>
            <a:ext cx="5945910" cy="108671"/>
            <a:chOff x="1008267" y="1862681"/>
            <a:chExt cx="8918865" cy="163007"/>
          </a:xfrm>
        </p:grpSpPr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-10800000">
              <a:off x="1008267" y="1862681"/>
              <a:ext cx="8918865" cy="163007"/>
            </a:xfrm>
            <a:prstGeom prst="rect">
              <a:avLst/>
            </a:prstGeom>
          </p:spPr>
        </p:pic>
      </p:grpSp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30821" y="5167996"/>
            <a:ext cx="1724504" cy="662333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64345" y="5167996"/>
            <a:ext cx="1724504" cy="662333"/>
          </a:xfrm>
          <a:prstGeom prst="rect">
            <a:avLst/>
          </a:prstGeom>
        </p:spPr>
      </p:pic>
      <p:pic>
        <p:nvPicPr>
          <p:cNvPr id="8" name="Object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5398" y="4970854"/>
            <a:ext cx="1903425" cy="261491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85988" y="4960202"/>
            <a:ext cx="2019162" cy="298091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631507" y="1632816"/>
            <a:ext cx="4997480" cy="3334256"/>
            <a:chOff x="947261" y="2449224"/>
            <a:chExt cx="7496220" cy="5001384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47261" y="2449224"/>
              <a:ext cx="7496220" cy="5001384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6095238" y="1641531"/>
            <a:ext cx="4980173" cy="3322709"/>
            <a:chOff x="9142857" y="2462296"/>
            <a:chExt cx="7470259" cy="4984064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142857" y="2462296"/>
              <a:ext cx="7470259" cy="498406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일본 과거와 현재 비교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22202063</a:t>
            </a:r>
            <a:r>
              <a:rPr lang="ko-KR" altLang="en-US"/>
              <a:t> 김나윤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ko-KR" altLang="en-US">
                <a:solidFill>
                  <a:schemeClr val="accent6"/>
                </a:solidFill>
                <a:latin typeface="HY수평선B"/>
                <a:ea typeface="HY수평선B"/>
              </a:rPr>
              <a:t>목차소개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lnSpc>
                <a:spcPct val="200000"/>
              </a:lnSpc>
              <a:defRPr/>
            </a:pPr>
            <a:r>
              <a:rPr lang="en-US" altLang="ko-KR">
                <a:solidFill>
                  <a:srgbClr val="6974DD"/>
                </a:solidFill>
                <a:latin typeface="HY수평선B"/>
                <a:ea typeface="HY수평선B"/>
              </a:rPr>
              <a:t>1.</a:t>
            </a:r>
            <a:r>
              <a:rPr lang="ko-KR" altLang="en-US">
                <a:solidFill>
                  <a:srgbClr val="6974DD"/>
                </a:solidFill>
                <a:latin typeface="HY수평선B"/>
                <a:ea typeface="HY수평선B"/>
              </a:rPr>
              <a:t> 가족구조의 변화</a:t>
            </a:r>
          </a:p>
          <a:p>
            <a:pPr marL="742950" indent="-742950">
              <a:lnSpc>
                <a:spcPct val="200000"/>
              </a:lnSpc>
              <a:defRPr/>
            </a:pPr>
            <a:r>
              <a:rPr lang="en-US" altLang="ko-KR">
                <a:solidFill>
                  <a:srgbClr val="6974DD"/>
                </a:solidFill>
                <a:latin typeface="HY수평선B"/>
                <a:ea typeface="HY수평선B"/>
              </a:rPr>
              <a:t>2.</a:t>
            </a:r>
            <a:r>
              <a:rPr lang="ko-KR" altLang="en-US">
                <a:solidFill>
                  <a:srgbClr val="6974DD"/>
                </a:solidFill>
                <a:latin typeface="HY수평선B"/>
                <a:ea typeface="HY수평선B"/>
              </a:rPr>
              <a:t> 가정식의 변화</a:t>
            </a:r>
          </a:p>
          <a:p>
            <a:pPr marL="742950" indent="-742950">
              <a:lnSpc>
                <a:spcPct val="200000"/>
              </a:lnSpc>
              <a:defRPr/>
            </a:pPr>
            <a:r>
              <a:rPr lang="en-US" altLang="ko-KR">
                <a:solidFill>
                  <a:srgbClr val="6974DD"/>
                </a:solidFill>
                <a:latin typeface="HY수평선B"/>
                <a:ea typeface="HY수평선B"/>
              </a:rPr>
              <a:t>3.</a:t>
            </a:r>
            <a:r>
              <a:rPr lang="ko-KR" altLang="en-US">
                <a:solidFill>
                  <a:srgbClr val="6974DD"/>
                </a:solidFill>
                <a:latin typeface="HY수평선B"/>
                <a:ea typeface="HY수평선B"/>
              </a:rPr>
              <a:t> 주거문화의 변화</a:t>
            </a:r>
          </a:p>
          <a:p>
            <a:pPr marL="742950" indent="-742950">
              <a:lnSpc>
                <a:spcPct val="200000"/>
              </a:lnSpc>
              <a:defRPr/>
            </a:pPr>
            <a:r>
              <a:rPr lang="en-US" altLang="ko-KR">
                <a:solidFill>
                  <a:srgbClr val="6974DD"/>
                </a:solidFill>
                <a:latin typeface="HY수평선B"/>
                <a:ea typeface="HY수평선B"/>
              </a:rPr>
              <a:t>4.</a:t>
            </a:r>
            <a:r>
              <a:rPr lang="ko-KR" altLang="en-US">
                <a:solidFill>
                  <a:srgbClr val="6974DD"/>
                </a:solidFill>
                <a:latin typeface="HY수평선B"/>
                <a:ea typeface="HY수평선B"/>
              </a:rPr>
              <a:t> 결혼문화의 변화</a:t>
            </a: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1" y="395032"/>
            <a:ext cx="10972798" cy="1143000"/>
          </a:xfrm>
        </p:spPr>
        <p:txBody>
          <a:bodyPr/>
          <a:lstStyle/>
          <a:p>
            <a:pPr>
              <a:defRPr/>
            </a:pPr>
            <a:r>
              <a:rPr lang="ko-KR" altLang="en-US" dirty="0">
                <a:solidFill>
                  <a:srgbClr val="9D5CBB"/>
                </a:solidFill>
                <a:latin typeface="HY수평선B"/>
                <a:ea typeface="HY수평선B"/>
              </a:rPr>
              <a:t>가족구조 변화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altLang="ko-KR">
                <a:solidFill>
                  <a:srgbClr val="502962"/>
                </a:solidFill>
                <a:latin typeface="HY수평선B"/>
                <a:ea typeface="HY수평선B"/>
              </a:rPr>
              <a:t>-</a:t>
            </a:r>
            <a:r>
              <a:rPr lang="ko-KR" altLang="en-US">
                <a:solidFill>
                  <a:srgbClr val="502962"/>
                </a:solidFill>
                <a:latin typeface="HY수평선B"/>
                <a:ea typeface="HY수평선B"/>
              </a:rPr>
              <a:t> 가족구조의 변화</a:t>
            </a:r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048000" y="3182302"/>
            <a:ext cx="6096000" cy="359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635735" y="2400812"/>
            <a:ext cx="7582549" cy="32496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1" y="374980"/>
            <a:ext cx="10972798" cy="1143000"/>
          </a:xfrm>
        </p:spPr>
        <p:txBody>
          <a:bodyPr/>
          <a:lstStyle/>
          <a:p>
            <a:pPr>
              <a:defRPr/>
            </a:pPr>
            <a:r>
              <a:rPr lang="ko-KR" altLang="en-US" dirty="0">
                <a:solidFill>
                  <a:srgbClr val="9D5CBB"/>
                </a:solidFill>
                <a:latin typeface="HY수평선B"/>
                <a:ea typeface="HY수평선B"/>
              </a:rPr>
              <a:t>가정식의 변화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altLang="ko-KR">
                <a:solidFill>
                  <a:srgbClr val="502962"/>
                </a:solidFill>
                <a:latin typeface="HY수평선B"/>
                <a:ea typeface="HY수평선B"/>
              </a:rPr>
              <a:t>-</a:t>
            </a:r>
            <a:r>
              <a:rPr lang="ko-KR" altLang="en-US">
                <a:solidFill>
                  <a:srgbClr val="502962"/>
                </a:solidFill>
                <a:latin typeface="HY수평선B"/>
                <a:ea typeface="HY수평선B"/>
              </a:rPr>
              <a:t> 가정식의 변화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0" y="3182302"/>
            <a:ext cx="6096000" cy="359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936819" y="2631873"/>
            <a:ext cx="3888432" cy="292410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6640283" y="2777158"/>
            <a:ext cx="3614898" cy="24482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922FE9A-1A1F-4DB3-AB9D-9F7FDD1FB76F}"/>
              </a:ext>
            </a:extLst>
          </p:cNvPr>
          <p:cNvSpPr txBox="1">
            <a:spLocks/>
          </p:cNvSpPr>
          <p:nvPr/>
        </p:nvSpPr>
        <p:spPr>
          <a:xfrm>
            <a:off x="609601" y="374980"/>
            <a:ext cx="10972798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ko-KR" altLang="en-US" dirty="0">
                <a:solidFill>
                  <a:srgbClr val="9D5CBB"/>
                </a:solidFill>
                <a:latin typeface="HY수평선B"/>
                <a:ea typeface="HY수평선B"/>
              </a:rPr>
              <a:t>관련영상</a:t>
            </a:r>
          </a:p>
        </p:txBody>
      </p:sp>
      <p:pic>
        <p:nvPicPr>
          <p:cNvPr id="5" name="그림 4">
            <a:hlinkClick r:id="rId2"/>
            <a:extLst>
              <a:ext uri="{FF2B5EF4-FFF2-40B4-BE49-F238E27FC236}">
                <a16:creationId xmlns:a16="http://schemas.microsoft.com/office/drawing/2014/main" id="{930030E5-CEE8-4241-B0BE-68915BB1E5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309" y="1332608"/>
            <a:ext cx="8329382" cy="473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3628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48967" y="384566"/>
            <a:ext cx="10972798" cy="1143000"/>
          </a:xfrm>
        </p:spPr>
        <p:txBody>
          <a:bodyPr/>
          <a:lstStyle/>
          <a:p>
            <a:pPr>
              <a:defRPr/>
            </a:pPr>
            <a:r>
              <a:rPr lang="ko-KR" altLang="en-US" dirty="0">
                <a:solidFill>
                  <a:srgbClr val="9D5CBB"/>
                </a:solidFill>
                <a:latin typeface="HY수평선B"/>
                <a:ea typeface="HY수평선B"/>
              </a:rPr>
              <a:t>주거문화 변화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altLang="ko-KR">
                <a:solidFill>
                  <a:srgbClr val="502962"/>
                </a:solidFill>
                <a:latin typeface="HY수평선B"/>
                <a:ea typeface="HY수평선B"/>
              </a:rPr>
              <a:t>-</a:t>
            </a:r>
            <a:r>
              <a:rPr lang="ko-KR" altLang="en-US">
                <a:solidFill>
                  <a:srgbClr val="502962"/>
                </a:solidFill>
                <a:latin typeface="HY수평선B"/>
                <a:ea typeface="HY수평선B"/>
              </a:rPr>
              <a:t> 주거문화의 변화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0" y="3182302"/>
            <a:ext cx="6096000" cy="359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ko-KR" altLang="en-US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748967" y="2274054"/>
            <a:ext cx="4784876" cy="2975595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6096000" y="3057457"/>
            <a:ext cx="4765908" cy="31797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1" y="247246"/>
            <a:ext cx="10972798" cy="1143000"/>
          </a:xfrm>
        </p:spPr>
        <p:txBody>
          <a:bodyPr/>
          <a:lstStyle/>
          <a:p>
            <a:pPr>
              <a:defRPr/>
            </a:pPr>
            <a:r>
              <a:rPr lang="ko-KR" altLang="en-US" dirty="0">
                <a:solidFill>
                  <a:srgbClr val="9D5CBB"/>
                </a:solidFill>
                <a:latin typeface="HY수평선B"/>
                <a:ea typeface="HY수평선B"/>
              </a:rPr>
              <a:t>결혼문화 변화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862947"/>
            <a:ext cx="10515600" cy="4351338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ko-KR">
                <a:solidFill>
                  <a:srgbClr val="502962"/>
                </a:solidFill>
                <a:latin typeface="HY수평선B"/>
                <a:ea typeface="HY수평선B"/>
              </a:rPr>
              <a:t>-</a:t>
            </a:r>
            <a:r>
              <a:rPr lang="ko-KR" altLang="en-US">
                <a:solidFill>
                  <a:srgbClr val="502962"/>
                </a:solidFill>
                <a:latin typeface="HY수평선B"/>
                <a:ea typeface="HY수평선B"/>
              </a:rPr>
              <a:t> 결혼문화의 변화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0" y="3182302"/>
            <a:ext cx="6096000" cy="359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ko-KR" altLang="en-US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5028659" y="1410882"/>
            <a:ext cx="4591050" cy="45910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3BD5C53C-9B19-415C-B6B8-94AEDDE075AC}"/>
              </a:ext>
            </a:extLst>
          </p:cNvPr>
          <p:cNvSpPr/>
          <p:nvPr/>
        </p:nvSpPr>
        <p:spPr>
          <a:xfrm>
            <a:off x="0" y="-1"/>
            <a:ext cx="12213771" cy="860932"/>
          </a:xfrm>
          <a:prstGeom prst="rect">
            <a:avLst/>
          </a:prstGeom>
          <a:solidFill>
            <a:srgbClr val="64DE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4F2EBF-4938-45B7-8EE5-0FCC9BC096A7}"/>
              </a:ext>
            </a:extLst>
          </p:cNvPr>
          <p:cNvSpPr txBox="1"/>
          <p:nvPr/>
        </p:nvSpPr>
        <p:spPr>
          <a:xfrm>
            <a:off x="4770197" y="211748"/>
            <a:ext cx="26516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CONTENTS</a:t>
            </a:r>
            <a:endParaRPr kumimoji="0" lang="ko-KR" altLang="en-US" sz="28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oPubWorld돋움체 Light" panose="00000300000000000000" pitchFamily="2" charset="-127"/>
              <a:ea typeface="KoPubWorld돋움체 Light" panose="00000300000000000000" pitchFamily="2" charset="-127"/>
              <a:cs typeface="KoPubWorld돋움체 Light" panose="00000300000000000000" pitchFamily="2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58468B3-2CF3-4D53-8244-09E927572F97}"/>
              </a:ext>
            </a:extLst>
          </p:cNvPr>
          <p:cNvSpPr txBox="1"/>
          <p:nvPr/>
        </p:nvSpPr>
        <p:spPr>
          <a:xfrm>
            <a:off x="7908493" y="5842337"/>
            <a:ext cx="43067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000" b="1" i="0" u="none" strike="noStrike" kern="1200" cap="none" spc="0" normalizeH="0" baseline="0" noProof="0" dirty="0">
                <a:ln>
                  <a:noFill/>
                </a:ln>
                <a:solidFill>
                  <a:srgbClr val="64DECF">
                    <a:alpha val="16000"/>
                  </a:srgbClr>
                </a:solidFill>
                <a:effectLst/>
                <a:uLnTx/>
                <a:uFillTx/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CONTENTS</a:t>
            </a:r>
            <a:endParaRPr kumimoji="0" lang="ko-KR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64DECF">
                  <a:alpha val="16000"/>
                </a:srgbClr>
              </a:solidFill>
              <a:effectLst/>
              <a:uLnTx/>
              <a:uFillTx/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5BB21E30-1CD8-46E8-A8F3-29D7BD7E4EFC}"/>
              </a:ext>
            </a:extLst>
          </p:cNvPr>
          <p:cNvGrpSpPr/>
          <p:nvPr/>
        </p:nvGrpSpPr>
        <p:grpSpPr>
          <a:xfrm>
            <a:off x="3066130" y="1754902"/>
            <a:ext cx="5979330" cy="830997"/>
            <a:chOff x="3403338" y="2598003"/>
            <a:chExt cx="5979330" cy="830997"/>
          </a:xfrm>
        </p:grpSpPr>
        <p:grpSp>
          <p:nvGrpSpPr>
            <p:cNvPr id="2" name="그룹 1">
              <a:extLst>
                <a:ext uri="{FF2B5EF4-FFF2-40B4-BE49-F238E27FC236}">
                  <a16:creationId xmlns:a16="http://schemas.microsoft.com/office/drawing/2014/main" id="{B793B6E9-C890-4D5A-A71D-291AA2FC09FB}"/>
                </a:ext>
              </a:extLst>
            </p:cNvPr>
            <p:cNvGrpSpPr/>
            <p:nvPr/>
          </p:nvGrpSpPr>
          <p:grpSpPr>
            <a:xfrm>
              <a:off x="3403338" y="2598003"/>
              <a:ext cx="2843675" cy="830997"/>
              <a:chOff x="3403338" y="2598003"/>
              <a:chExt cx="2843675" cy="830997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084F941-B1A5-42ED-AD78-B0F57A275C9B}"/>
                  </a:ext>
                </a:extLst>
              </p:cNvPr>
              <p:cNvSpPr txBox="1"/>
              <p:nvPr/>
            </p:nvSpPr>
            <p:spPr>
              <a:xfrm>
                <a:off x="3403338" y="2598003"/>
                <a:ext cx="877163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64DECF"/>
                    </a:solidFill>
                    <a:effectLst/>
                    <a:uLnTx/>
                    <a:uFillTx/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01</a:t>
                </a:r>
                <a:endParaRPr kumimoji="0" lang="ko-KR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64DECF"/>
                  </a:solidFill>
                  <a:effectLst/>
                  <a:uLnTx/>
                  <a:uFillTx/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BE13764-1EF0-4A6F-8554-79E11A74BCAB}"/>
                  </a:ext>
                </a:extLst>
              </p:cNvPr>
              <p:cNvSpPr txBox="1"/>
              <p:nvPr/>
            </p:nvSpPr>
            <p:spPr>
              <a:xfrm>
                <a:off x="4182024" y="2667984"/>
                <a:ext cx="206498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ko-KR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HY견고딕" panose="02030600000101010101" pitchFamily="18" charset="-127"/>
                    <a:ea typeface="HY견고딕" panose="02030600000101010101" pitchFamily="18" charset="-127"/>
                    <a:cs typeface="KoPubWorld돋움체 Bold" panose="00000800000000000000" pitchFamily="2" charset="-127"/>
                  </a:rPr>
                  <a:t>일본의 가족제도</a:t>
                </a:r>
                <a:endParaRPr kumimoji="0" lang="ko-KR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HY견고딕" panose="02030600000101010101" pitchFamily="18" charset="-127"/>
                  <a:ea typeface="HY견고딕" panose="02030600000101010101" pitchFamily="18" charset="-127"/>
                  <a:cs typeface="KoPubWorld돋움체 Light" panose="00000300000000000000" pitchFamily="2" charset="-127"/>
                </a:endParaRPr>
              </a:p>
            </p:txBody>
          </p:sp>
        </p:grpSp>
        <p:grpSp>
          <p:nvGrpSpPr>
            <p:cNvPr id="3" name="그룹 2">
              <a:extLst>
                <a:ext uri="{FF2B5EF4-FFF2-40B4-BE49-F238E27FC236}">
                  <a16:creationId xmlns:a16="http://schemas.microsoft.com/office/drawing/2014/main" id="{3A5AF55B-2B72-4D64-9D81-C0FF482732D7}"/>
                </a:ext>
              </a:extLst>
            </p:cNvPr>
            <p:cNvGrpSpPr/>
            <p:nvPr/>
          </p:nvGrpSpPr>
          <p:grpSpPr>
            <a:xfrm>
              <a:off x="6454034" y="2598003"/>
              <a:ext cx="2928634" cy="830997"/>
              <a:chOff x="6454034" y="2598003"/>
              <a:chExt cx="2928634" cy="830997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21C3A4C-9A1E-4998-B64C-27B322E1FB56}"/>
                  </a:ext>
                </a:extLst>
              </p:cNvPr>
              <p:cNvSpPr txBox="1"/>
              <p:nvPr/>
            </p:nvSpPr>
            <p:spPr>
              <a:xfrm>
                <a:off x="6454034" y="2598003"/>
                <a:ext cx="877163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64DECF"/>
                    </a:solidFill>
                    <a:effectLst/>
                    <a:uLnTx/>
                    <a:uFillTx/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02</a:t>
                </a:r>
                <a:endParaRPr kumimoji="0" lang="ko-KR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64DECF"/>
                  </a:solidFill>
                  <a:effectLst/>
                  <a:uLnTx/>
                  <a:uFillTx/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BD65EA8-75FC-4381-8F1B-C7736D8545B7}"/>
                  </a:ext>
                </a:extLst>
              </p:cNvPr>
              <p:cNvSpPr txBox="1"/>
              <p:nvPr/>
            </p:nvSpPr>
            <p:spPr>
              <a:xfrm>
                <a:off x="7232720" y="2667984"/>
                <a:ext cx="214994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ko-KR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HY견고딕" panose="02030600000101010101" pitchFamily="18" charset="-127"/>
                    <a:ea typeface="HY견고딕" panose="02030600000101010101" pitchFamily="18" charset="-127"/>
                    <a:cs typeface="KoPubWorld돋움체 Bold" panose="00000800000000000000" pitchFamily="2" charset="-127"/>
                  </a:rPr>
                  <a:t>일본 가족의 </a:t>
                </a:r>
                <a:endParaRPr kumimoji="0" lang="en-US" altLang="ko-KR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HY견고딕" panose="02030600000101010101" pitchFamily="18" charset="-127"/>
                  <a:ea typeface="HY견고딕" panose="02030600000101010101" pitchFamily="18" charset="-127"/>
                  <a:cs typeface="KoPubWorld돋움체 Bold" panose="00000800000000000000" pitchFamily="2" charset="-127"/>
                </a:endParaRPr>
              </a:p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ko-KR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HY견고딕" panose="02030600000101010101" pitchFamily="18" charset="-127"/>
                    <a:ea typeface="HY견고딕" panose="02030600000101010101" pitchFamily="18" charset="-127"/>
                    <a:cs typeface="KoPubWorld돋움체 Bold" panose="00000800000000000000" pitchFamily="2" charset="-127"/>
                  </a:rPr>
                  <a:t>과거와 현재 비교</a:t>
                </a:r>
                <a:endParaRPr kumimoji="0" lang="en-US" altLang="ko-KR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HY견고딕" panose="02030600000101010101" pitchFamily="18" charset="-127"/>
                  <a:ea typeface="HY견고딕" panose="02030600000101010101" pitchFamily="18" charset="-127"/>
                  <a:cs typeface="KoPubWorld돋움체 Bold" panose="00000800000000000000" pitchFamily="2" charset="-127"/>
                </a:endParaRPr>
              </a:p>
            </p:txBody>
          </p:sp>
        </p:grpSp>
      </p:grp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A510A0C2-7056-4128-9CFF-35AD6D14E6E9}"/>
              </a:ext>
            </a:extLst>
          </p:cNvPr>
          <p:cNvGrpSpPr/>
          <p:nvPr/>
        </p:nvGrpSpPr>
        <p:grpSpPr>
          <a:xfrm>
            <a:off x="3066130" y="3284971"/>
            <a:ext cx="5979330" cy="830997"/>
            <a:chOff x="3403338" y="2598003"/>
            <a:chExt cx="5979330" cy="830997"/>
          </a:xfrm>
        </p:grpSpPr>
        <p:grpSp>
          <p:nvGrpSpPr>
            <p:cNvPr id="17" name="그룹 16">
              <a:extLst>
                <a:ext uri="{FF2B5EF4-FFF2-40B4-BE49-F238E27FC236}">
                  <a16:creationId xmlns:a16="http://schemas.microsoft.com/office/drawing/2014/main" id="{D308CA84-006B-484A-8754-1324C45CC9BF}"/>
                </a:ext>
              </a:extLst>
            </p:cNvPr>
            <p:cNvGrpSpPr/>
            <p:nvPr/>
          </p:nvGrpSpPr>
          <p:grpSpPr>
            <a:xfrm>
              <a:off x="3403338" y="2598003"/>
              <a:ext cx="3100155" cy="830997"/>
              <a:chOff x="3403338" y="2598003"/>
              <a:chExt cx="3100155" cy="830997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0CFC9F3-8653-43AE-9477-2C2433CDFB7C}"/>
                  </a:ext>
                </a:extLst>
              </p:cNvPr>
              <p:cNvSpPr txBox="1"/>
              <p:nvPr/>
            </p:nvSpPr>
            <p:spPr>
              <a:xfrm>
                <a:off x="3403338" y="2598003"/>
                <a:ext cx="877163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64DECF"/>
                    </a:solidFill>
                    <a:effectLst/>
                    <a:uLnTx/>
                    <a:uFillTx/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03</a:t>
                </a:r>
                <a:endParaRPr kumimoji="0" lang="ko-KR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64DECF"/>
                  </a:solidFill>
                  <a:effectLst/>
                  <a:uLnTx/>
                  <a:uFillTx/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05E7C0A-107D-42CB-B9CD-E10345F601C6}"/>
                  </a:ext>
                </a:extLst>
              </p:cNvPr>
              <p:cNvSpPr txBox="1"/>
              <p:nvPr/>
            </p:nvSpPr>
            <p:spPr>
              <a:xfrm>
                <a:off x="4182024" y="2667984"/>
                <a:ext cx="232146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ko-KR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HY견고딕" panose="02030600000101010101" pitchFamily="18" charset="-127"/>
                    <a:ea typeface="HY견고딕" panose="02030600000101010101" pitchFamily="18" charset="-127"/>
                    <a:cs typeface="KoPubWorld돋움체 Bold" panose="00000800000000000000" pitchFamily="2" charset="-127"/>
                  </a:rPr>
                  <a:t>일본의 가족문화를</a:t>
                </a:r>
                <a:endParaRPr kumimoji="0" lang="en-US" altLang="ko-KR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HY견고딕" panose="02030600000101010101" pitchFamily="18" charset="-127"/>
                  <a:ea typeface="HY견고딕" panose="02030600000101010101" pitchFamily="18" charset="-127"/>
                  <a:cs typeface="KoPubWorld돋움체 Bold" panose="00000800000000000000" pitchFamily="2" charset="-127"/>
                </a:endParaRPr>
              </a:p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ko-KR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HY견고딕" panose="02030600000101010101" pitchFamily="18" charset="-127"/>
                    <a:ea typeface="HY견고딕" panose="02030600000101010101" pitchFamily="18" charset="-127"/>
                    <a:cs typeface="KoPubWorld돋움체 Bold" panose="00000800000000000000" pitchFamily="2" charset="-127"/>
                  </a:rPr>
                  <a:t>우리나라와 비교</a:t>
                </a:r>
                <a:endParaRPr kumimoji="0" lang="ko-KR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HY견고딕" panose="02030600000101010101" pitchFamily="18" charset="-127"/>
                  <a:ea typeface="HY견고딕" panose="02030600000101010101" pitchFamily="18" charset="-127"/>
                  <a:cs typeface="KoPubWorld돋움체 Light" panose="00000300000000000000" pitchFamily="2" charset="-127"/>
                </a:endParaRPr>
              </a:p>
            </p:txBody>
          </p:sp>
        </p:grpSp>
        <p:grpSp>
          <p:nvGrpSpPr>
            <p:cNvPr id="18" name="그룹 17">
              <a:extLst>
                <a:ext uri="{FF2B5EF4-FFF2-40B4-BE49-F238E27FC236}">
                  <a16:creationId xmlns:a16="http://schemas.microsoft.com/office/drawing/2014/main" id="{1EB5D733-A69C-4097-BE69-B9D246267EE9}"/>
                </a:ext>
              </a:extLst>
            </p:cNvPr>
            <p:cNvGrpSpPr/>
            <p:nvPr/>
          </p:nvGrpSpPr>
          <p:grpSpPr>
            <a:xfrm>
              <a:off x="6454034" y="2598003"/>
              <a:ext cx="2928634" cy="830997"/>
              <a:chOff x="6454034" y="2598003"/>
              <a:chExt cx="2928634" cy="830997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F74EE2F-A74E-4E1E-9CEB-30D4C6E6FA83}"/>
                  </a:ext>
                </a:extLst>
              </p:cNvPr>
              <p:cNvSpPr txBox="1"/>
              <p:nvPr/>
            </p:nvSpPr>
            <p:spPr>
              <a:xfrm>
                <a:off x="6454034" y="2598003"/>
                <a:ext cx="877163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64DECF"/>
                    </a:solidFill>
                    <a:effectLst/>
                    <a:uLnTx/>
                    <a:uFillTx/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04</a:t>
                </a:r>
                <a:endParaRPr kumimoji="0" lang="ko-KR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64DECF"/>
                  </a:solidFill>
                  <a:effectLst/>
                  <a:uLnTx/>
                  <a:uFillTx/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B3CB60C-CD34-4E14-914C-4591010964E0}"/>
                  </a:ext>
                </a:extLst>
              </p:cNvPr>
              <p:cNvSpPr txBox="1"/>
              <p:nvPr/>
            </p:nvSpPr>
            <p:spPr>
              <a:xfrm>
                <a:off x="7232720" y="2667984"/>
                <a:ext cx="214994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ko-KR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HY견고딕" panose="02030600000101010101" pitchFamily="18" charset="-127"/>
                    <a:ea typeface="HY견고딕" panose="02030600000101010101" pitchFamily="18" charset="-127"/>
                    <a:cs typeface="KoPubWorld돋움체 Bold" panose="00000800000000000000" pitchFamily="2" charset="-127"/>
                  </a:rPr>
                  <a:t>일본 가정의 새해</a:t>
                </a:r>
                <a:endParaRPr kumimoji="0" lang="ko-KR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HY견고딕" panose="02030600000101010101" pitchFamily="18" charset="-127"/>
                  <a:ea typeface="HY견고딕" panose="02030600000101010101" pitchFamily="18" charset="-127"/>
                  <a:cs typeface="KoPubWorld돋움체 Light" panose="00000300000000000000" pitchFamily="2" charset="-127"/>
                </a:endParaRPr>
              </a:p>
            </p:txBody>
          </p:sp>
        </p:grp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DC9EF6B6-F11C-4E49-8ADE-A7CAE59A6F37}"/>
              </a:ext>
            </a:extLst>
          </p:cNvPr>
          <p:cNvSpPr txBox="1"/>
          <p:nvPr/>
        </p:nvSpPr>
        <p:spPr>
          <a:xfrm>
            <a:off x="3066129" y="4891984"/>
            <a:ext cx="8771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800" b="1" i="0" u="none" strike="noStrike" kern="1200" cap="none" spc="0" normalizeH="0" baseline="0" noProof="0" dirty="0">
                <a:ln>
                  <a:noFill/>
                </a:ln>
                <a:solidFill>
                  <a:srgbClr val="64DECF"/>
                </a:solidFill>
                <a:effectLst/>
                <a:uLnTx/>
                <a:uFillTx/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05</a:t>
            </a:r>
            <a:endParaRPr kumimoji="0" lang="ko-KR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64DECF"/>
              </a:solidFill>
              <a:effectLst/>
              <a:uLnTx/>
              <a:uFillTx/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57EB564-D1CA-4C14-B8B5-FF44707F9885}"/>
              </a:ext>
            </a:extLst>
          </p:cNvPr>
          <p:cNvSpPr txBox="1"/>
          <p:nvPr/>
        </p:nvSpPr>
        <p:spPr>
          <a:xfrm>
            <a:off x="3844816" y="4869827"/>
            <a:ext cx="18085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KoPubWorld돋움체 Bold" panose="00000800000000000000" pitchFamily="2" charset="-127"/>
              </a:rPr>
              <a:t>일본 가족의</a:t>
            </a:r>
            <a:endParaRPr kumimoji="0" lang="en-US" altLang="ko-KR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KoPubWorld돋움체 Bold" panose="00000800000000000000" pitchFamily="2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KoPubWorld돋움체 Bold" panose="00000800000000000000" pitchFamily="2" charset="-127"/>
              </a:rPr>
              <a:t>지역별 차이점</a:t>
            </a: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KoPubWorld돋움체 Light" panose="000003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328630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2E2314A2-9FD8-478C-A657-CB38AC7EB2F3}"/>
              </a:ext>
            </a:extLst>
          </p:cNvPr>
          <p:cNvSpPr/>
          <p:nvPr/>
        </p:nvSpPr>
        <p:spPr>
          <a:xfrm>
            <a:off x="0" y="-1"/>
            <a:ext cx="12213771" cy="860932"/>
          </a:xfrm>
          <a:prstGeom prst="rect">
            <a:avLst/>
          </a:prstGeom>
          <a:solidFill>
            <a:srgbClr val="64DE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C8849B-91EA-43A9-BA3E-9BC4D7AA61AD}"/>
              </a:ext>
            </a:extLst>
          </p:cNvPr>
          <p:cNvSpPr txBox="1"/>
          <p:nvPr/>
        </p:nvSpPr>
        <p:spPr>
          <a:xfrm>
            <a:off x="2387082" y="168855"/>
            <a:ext cx="7417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spc="6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KoPubWorld돋움체 Light" panose="00000300000000000000" pitchFamily="2" charset="-127"/>
              </a:rPr>
              <a:t>일본의 가족문화를 우리나라와 비교</a:t>
            </a: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8F14CEE7-96A3-4C09-876D-E1E905D4910C}"/>
              </a:ext>
            </a:extLst>
          </p:cNvPr>
          <p:cNvGrpSpPr/>
          <p:nvPr/>
        </p:nvGrpSpPr>
        <p:grpSpPr>
          <a:xfrm>
            <a:off x="3066129" y="1754902"/>
            <a:ext cx="3166720" cy="1932317"/>
            <a:chOff x="3403337" y="2598003"/>
            <a:chExt cx="3166720" cy="1932317"/>
          </a:xfrm>
        </p:grpSpPr>
        <p:grpSp>
          <p:nvGrpSpPr>
            <p:cNvPr id="8" name="그룹 7">
              <a:extLst>
                <a:ext uri="{FF2B5EF4-FFF2-40B4-BE49-F238E27FC236}">
                  <a16:creationId xmlns:a16="http://schemas.microsoft.com/office/drawing/2014/main" id="{2ECE5EF8-A86C-4AFB-9FD8-1A710C33AC11}"/>
                </a:ext>
              </a:extLst>
            </p:cNvPr>
            <p:cNvGrpSpPr/>
            <p:nvPr/>
          </p:nvGrpSpPr>
          <p:grpSpPr>
            <a:xfrm>
              <a:off x="3403338" y="2598003"/>
              <a:ext cx="3166719" cy="830997"/>
              <a:chOff x="3403338" y="2598003"/>
              <a:chExt cx="3166719" cy="830997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DEFC495-9446-4AA1-B1A6-B3FA166ED081}"/>
                  </a:ext>
                </a:extLst>
              </p:cNvPr>
              <p:cNvSpPr txBox="1"/>
              <p:nvPr/>
            </p:nvSpPr>
            <p:spPr>
              <a:xfrm>
                <a:off x="3403338" y="2598003"/>
                <a:ext cx="877163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4800" b="1" dirty="0">
                    <a:solidFill>
                      <a:srgbClr val="64DECF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01</a:t>
                </a:r>
                <a:endParaRPr lang="ko-KR" altLang="en-US" sz="4800" b="1" dirty="0">
                  <a:solidFill>
                    <a:srgbClr val="64DECF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5F6B5CD-AAB5-4D78-A980-8FF46C2BC3BE}"/>
                  </a:ext>
                </a:extLst>
              </p:cNvPr>
              <p:cNvSpPr txBox="1"/>
              <p:nvPr/>
            </p:nvSpPr>
            <p:spPr>
              <a:xfrm>
                <a:off x="4182024" y="2619453"/>
                <a:ext cx="238803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20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HY견고딕" panose="02030600000101010101" pitchFamily="18" charset="-127"/>
                    <a:ea typeface="HY견고딕" panose="02030600000101010101" pitchFamily="18" charset="-127"/>
                    <a:cs typeface="KoPubWorld돋움체 Bold" panose="00000800000000000000" pitchFamily="2" charset="-127"/>
                  </a:rPr>
                  <a:t>일본과 우리나라의 </a:t>
                </a:r>
                <a:r>
                  <a:rPr lang="ko-KR" altLang="en-US" sz="2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HY견고딕" panose="02030600000101010101" pitchFamily="18" charset="-127"/>
                    <a:ea typeface="HY견고딕" panose="02030600000101010101" pitchFamily="18" charset="-127"/>
                    <a:cs typeface="KoPubWorld돋움체 Bold" panose="00000800000000000000" pitchFamily="2" charset="-127"/>
                  </a:rPr>
                  <a:t>결혼문화</a:t>
                </a:r>
                <a:endParaRPr lang="ko-KR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Y견고딕" panose="02030600000101010101" pitchFamily="18" charset="-127"/>
                  <a:ea typeface="HY견고딕" panose="02030600000101010101" pitchFamily="18" charset="-127"/>
                  <a:cs typeface="KoPubWorld돋움체 Light" panose="00000300000000000000" pitchFamily="2" charset="-127"/>
                </a:endParaRPr>
              </a:p>
            </p:txBody>
          </p:sp>
        </p:grpSp>
        <p:grpSp>
          <p:nvGrpSpPr>
            <p:cNvPr id="9" name="그룹 8">
              <a:extLst>
                <a:ext uri="{FF2B5EF4-FFF2-40B4-BE49-F238E27FC236}">
                  <a16:creationId xmlns:a16="http://schemas.microsoft.com/office/drawing/2014/main" id="{F6689A7F-EF59-42F7-B762-3F947885C410}"/>
                </a:ext>
              </a:extLst>
            </p:cNvPr>
            <p:cNvGrpSpPr/>
            <p:nvPr/>
          </p:nvGrpSpPr>
          <p:grpSpPr>
            <a:xfrm>
              <a:off x="3403337" y="3699323"/>
              <a:ext cx="3166719" cy="830997"/>
              <a:chOff x="3403337" y="3699323"/>
              <a:chExt cx="3166719" cy="830997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9B4EE9F-5203-486D-8513-A5F22CEA9BF9}"/>
                  </a:ext>
                </a:extLst>
              </p:cNvPr>
              <p:cNvSpPr txBox="1"/>
              <p:nvPr/>
            </p:nvSpPr>
            <p:spPr>
              <a:xfrm>
                <a:off x="3403337" y="3699323"/>
                <a:ext cx="877163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4800" b="1" dirty="0">
                    <a:solidFill>
                      <a:srgbClr val="64DECF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02</a:t>
                </a:r>
                <a:endParaRPr lang="ko-KR" altLang="en-US" sz="4800" b="1" dirty="0">
                  <a:solidFill>
                    <a:srgbClr val="64DECF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BB3A0FE-AE70-4AA1-AD3C-41E30431A3E4}"/>
                  </a:ext>
                </a:extLst>
              </p:cNvPr>
              <p:cNvSpPr txBox="1"/>
              <p:nvPr/>
            </p:nvSpPr>
            <p:spPr>
              <a:xfrm>
                <a:off x="4182023" y="3730893"/>
                <a:ext cx="238803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2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HY견고딕" panose="02030600000101010101" pitchFamily="18" charset="-127"/>
                    <a:ea typeface="HY견고딕" panose="02030600000101010101" pitchFamily="18" charset="-127"/>
                    <a:cs typeface="KoPubWorld돋움체 Bold" panose="00000800000000000000" pitchFamily="2" charset="-127"/>
                  </a:rPr>
                  <a:t>일본과 우리나라의 가업문화</a:t>
                </a:r>
                <a:endParaRPr lang="en-US" altLang="ko-KR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Y견고딕" panose="02030600000101010101" pitchFamily="18" charset="-127"/>
                  <a:ea typeface="HY견고딕" panose="02030600000101010101" pitchFamily="18" charset="-127"/>
                  <a:cs typeface="KoPubWorld돋움체 Bold" panose="00000800000000000000" pitchFamily="2" charset="-127"/>
                </a:endParaRPr>
              </a:p>
            </p:txBody>
          </p:sp>
        </p:grp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5FA57036-D586-4EA7-8A0B-3FE0FA7EA1BE}"/>
              </a:ext>
            </a:extLst>
          </p:cNvPr>
          <p:cNvSpPr txBox="1"/>
          <p:nvPr/>
        </p:nvSpPr>
        <p:spPr>
          <a:xfrm>
            <a:off x="3844816" y="3986181"/>
            <a:ext cx="2388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KoPubWorld돋움체 Bold" panose="00000800000000000000" pitchFamily="2" charset="-127"/>
              </a:rPr>
              <a:t>일본과 우리나라의 목욕문화</a:t>
            </a:r>
            <a:endParaRPr lang="ko-KR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  <a:cs typeface="KoPubWorld돋움체 Light" panose="00000300000000000000" pitchFamily="2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F02A66D-E6D2-4611-9A93-150BA6DA6E73}"/>
              </a:ext>
            </a:extLst>
          </p:cNvPr>
          <p:cNvSpPr txBox="1"/>
          <p:nvPr/>
        </p:nvSpPr>
        <p:spPr>
          <a:xfrm>
            <a:off x="3076062" y="3957542"/>
            <a:ext cx="8771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b="1" dirty="0">
                <a:solidFill>
                  <a:srgbClr val="64DEC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03</a:t>
            </a:r>
            <a:endParaRPr lang="ko-KR" altLang="en-US" sz="4800" b="1" dirty="0">
              <a:solidFill>
                <a:srgbClr val="64DECF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B4001DD-69E1-4D89-899E-E407683F22CE}"/>
              </a:ext>
            </a:extLst>
          </p:cNvPr>
          <p:cNvSpPr txBox="1"/>
          <p:nvPr/>
        </p:nvSpPr>
        <p:spPr>
          <a:xfrm>
            <a:off x="3076062" y="5058862"/>
            <a:ext cx="8771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b="1" dirty="0">
                <a:solidFill>
                  <a:srgbClr val="64DEC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04</a:t>
            </a:r>
            <a:endParaRPr lang="ko-KR" altLang="en-US" sz="4800" b="1" dirty="0">
              <a:solidFill>
                <a:srgbClr val="64DECF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6AF07E3-C887-4A5B-9713-BA5504D1574D}"/>
              </a:ext>
            </a:extLst>
          </p:cNvPr>
          <p:cNvSpPr txBox="1"/>
          <p:nvPr/>
        </p:nvSpPr>
        <p:spPr>
          <a:xfrm>
            <a:off x="3844815" y="5058862"/>
            <a:ext cx="2388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KoPubWorld돋움체 Bold" panose="00000800000000000000" pitchFamily="2" charset="-127"/>
              </a:rPr>
              <a:t>일본과 우리나라의 장례문화</a:t>
            </a:r>
            <a:endParaRPr lang="ko-KR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  <a:cs typeface="KoPubWorld돋움체 Light" panose="00000300000000000000" pitchFamily="2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64B09C-15B9-4CC2-B5E0-F9990119B9D4}"/>
              </a:ext>
            </a:extLst>
          </p:cNvPr>
          <p:cNvSpPr txBox="1"/>
          <p:nvPr/>
        </p:nvSpPr>
        <p:spPr>
          <a:xfrm>
            <a:off x="11344470" y="430465"/>
            <a:ext cx="710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bg1">
                    <a:lumMod val="9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윤 정</a:t>
            </a:r>
          </a:p>
        </p:txBody>
      </p:sp>
    </p:spTree>
    <p:extLst>
      <p:ext uri="{BB962C8B-B14F-4D97-AF65-F5344CB8AC3E}">
        <p14:creationId xmlns:p14="http://schemas.microsoft.com/office/powerpoint/2010/main" val="19905941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7E0C7C64-BA66-41B5-92EF-234B447446F6}"/>
              </a:ext>
            </a:extLst>
          </p:cNvPr>
          <p:cNvSpPr/>
          <p:nvPr/>
        </p:nvSpPr>
        <p:spPr>
          <a:xfrm flipV="1">
            <a:off x="557400" y="1001162"/>
            <a:ext cx="11077200" cy="18000"/>
          </a:xfrm>
          <a:prstGeom prst="rect">
            <a:avLst/>
          </a:prstGeom>
          <a:solidFill>
            <a:srgbClr val="64DE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4C7D026F-7041-4E48-9F0A-BAB33B66B4EF}"/>
              </a:ext>
            </a:extLst>
          </p:cNvPr>
          <p:cNvGrpSpPr/>
          <p:nvPr/>
        </p:nvGrpSpPr>
        <p:grpSpPr>
          <a:xfrm>
            <a:off x="2503755" y="264677"/>
            <a:ext cx="6946943" cy="1077218"/>
            <a:chOff x="3819245" y="271010"/>
            <a:chExt cx="3981147" cy="1077218"/>
          </a:xfrm>
        </p:grpSpPr>
        <p:sp>
          <p:nvSpPr>
            <p:cNvPr id="4" name="직사각형 3">
              <a:extLst>
                <a:ext uri="{FF2B5EF4-FFF2-40B4-BE49-F238E27FC236}">
                  <a16:creationId xmlns:a16="http://schemas.microsoft.com/office/drawing/2014/main" id="{EEC10B22-CF70-42D9-87AD-96FE24A4F929}"/>
                </a:ext>
              </a:extLst>
            </p:cNvPr>
            <p:cNvSpPr/>
            <p:nvPr/>
          </p:nvSpPr>
          <p:spPr>
            <a:xfrm>
              <a:off x="4603102" y="271010"/>
              <a:ext cx="3197290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Y견고딕" panose="02030600000101010101" pitchFamily="18" charset="-127"/>
                  <a:ea typeface="HY견고딕" panose="02030600000101010101" pitchFamily="18" charset="-127"/>
                  <a:cs typeface="KoPubWorld돋움체 Light" panose="00000300000000000000" pitchFamily="2" charset="-127"/>
                </a:rPr>
                <a:t>일본과 우리나라의 결혼문화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74AB614-7971-44A1-9634-A1C2705E252E}"/>
                </a:ext>
              </a:extLst>
            </p:cNvPr>
            <p:cNvSpPr txBox="1"/>
            <p:nvPr/>
          </p:nvSpPr>
          <p:spPr>
            <a:xfrm>
              <a:off x="3819245" y="271010"/>
              <a:ext cx="87716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800" b="1" dirty="0">
                  <a:solidFill>
                    <a:srgbClr val="64DECF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01</a:t>
              </a:r>
              <a:endParaRPr lang="ko-KR" altLang="en-US" sz="4800" b="1" dirty="0">
                <a:solidFill>
                  <a:srgbClr val="64DEC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A9D0C256-5924-4FB6-B140-5CFB4E4CB174}"/>
              </a:ext>
            </a:extLst>
          </p:cNvPr>
          <p:cNvSpPr txBox="1"/>
          <p:nvPr/>
        </p:nvSpPr>
        <p:spPr>
          <a:xfrm>
            <a:off x="1139631" y="1310800"/>
            <a:ext cx="35589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ko-KR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KoPubWorld돋움체 Light" panose="00000300000000000000" pitchFamily="2" charset="-127"/>
              </a:rPr>
              <a:t>우리나라의 결혼</a:t>
            </a:r>
          </a:p>
        </p:txBody>
      </p:sp>
      <p:sp>
        <p:nvSpPr>
          <p:cNvPr id="12" name="화살표: 아래쪽 11">
            <a:extLst>
              <a:ext uri="{FF2B5EF4-FFF2-40B4-BE49-F238E27FC236}">
                <a16:creationId xmlns:a16="http://schemas.microsoft.com/office/drawing/2014/main" id="{8B05660D-34EC-48A1-938F-234604A6F6A5}"/>
              </a:ext>
            </a:extLst>
          </p:cNvPr>
          <p:cNvSpPr/>
          <p:nvPr/>
        </p:nvSpPr>
        <p:spPr>
          <a:xfrm>
            <a:off x="2883159" y="2491273"/>
            <a:ext cx="261257" cy="373225"/>
          </a:xfrm>
          <a:prstGeom prst="downArrow">
            <a:avLst/>
          </a:prstGeom>
          <a:solidFill>
            <a:srgbClr val="36D2CE"/>
          </a:solidFill>
          <a:ln>
            <a:solidFill>
              <a:srgbClr val="85EF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D6C33AF-A4A4-40F5-9081-180F782CBC1F}"/>
              </a:ext>
            </a:extLst>
          </p:cNvPr>
          <p:cNvSpPr txBox="1"/>
          <p:nvPr/>
        </p:nvSpPr>
        <p:spPr>
          <a:xfrm>
            <a:off x="2459789" y="2839684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KoPubWorld돋움체 Light" panose="00000300000000000000" pitchFamily="2" charset="-127"/>
              </a:rPr>
              <a:t>결혼식</a:t>
            </a:r>
          </a:p>
        </p:txBody>
      </p:sp>
      <p:sp>
        <p:nvSpPr>
          <p:cNvPr id="14" name="화살표: 아래쪽 13">
            <a:extLst>
              <a:ext uri="{FF2B5EF4-FFF2-40B4-BE49-F238E27FC236}">
                <a16:creationId xmlns:a16="http://schemas.microsoft.com/office/drawing/2014/main" id="{7994A4FD-F724-469E-BDBA-65C82908FE7E}"/>
              </a:ext>
            </a:extLst>
          </p:cNvPr>
          <p:cNvSpPr/>
          <p:nvPr/>
        </p:nvSpPr>
        <p:spPr>
          <a:xfrm>
            <a:off x="2883159" y="3324885"/>
            <a:ext cx="261257" cy="373225"/>
          </a:xfrm>
          <a:prstGeom prst="downArrow">
            <a:avLst/>
          </a:prstGeom>
          <a:solidFill>
            <a:srgbClr val="36D2CE"/>
          </a:solidFill>
          <a:ln>
            <a:solidFill>
              <a:srgbClr val="85EF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106DB9F-896C-45CB-B43A-EE560172832E}"/>
              </a:ext>
            </a:extLst>
          </p:cNvPr>
          <p:cNvSpPr txBox="1"/>
          <p:nvPr/>
        </p:nvSpPr>
        <p:spPr>
          <a:xfrm>
            <a:off x="2305902" y="3721646"/>
            <a:ext cx="14157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KoPubWorld돋움체 Light" panose="00000300000000000000" pitchFamily="2" charset="-127"/>
              </a:rPr>
              <a:t>신혼여행</a:t>
            </a:r>
          </a:p>
        </p:txBody>
      </p:sp>
      <p:sp>
        <p:nvSpPr>
          <p:cNvPr id="17" name="화살표: 아래쪽 16">
            <a:extLst>
              <a:ext uri="{FF2B5EF4-FFF2-40B4-BE49-F238E27FC236}">
                <a16:creationId xmlns:a16="http://schemas.microsoft.com/office/drawing/2014/main" id="{4F5A8B5A-B304-4CC4-9323-3FC3FAD34FD2}"/>
              </a:ext>
            </a:extLst>
          </p:cNvPr>
          <p:cNvSpPr/>
          <p:nvPr/>
        </p:nvSpPr>
        <p:spPr>
          <a:xfrm>
            <a:off x="2883158" y="4207588"/>
            <a:ext cx="261257" cy="373225"/>
          </a:xfrm>
          <a:prstGeom prst="downArrow">
            <a:avLst/>
          </a:prstGeom>
          <a:solidFill>
            <a:srgbClr val="36D2CE"/>
          </a:solidFill>
          <a:ln>
            <a:solidFill>
              <a:srgbClr val="85EF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DE4712D-CD60-411F-9FD0-7C7AE17A22BD}"/>
              </a:ext>
            </a:extLst>
          </p:cNvPr>
          <p:cNvSpPr txBox="1"/>
          <p:nvPr/>
        </p:nvSpPr>
        <p:spPr>
          <a:xfrm>
            <a:off x="2331214" y="4603608"/>
            <a:ext cx="14157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KoPubWorld돋움체 Light" panose="00000300000000000000" pitchFamily="2" charset="-127"/>
              </a:rPr>
              <a:t>혼인신고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FD39D2F-5DE0-4152-A6F9-3B2A2BA136AF}"/>
              </a:ext>
            </a:extLst>
          </p:cNvPr>
          <p:cNvSpPr txBox="1"/>
          <p:nvPr/>
        </p:nvSpPr>
        <p:spPr>
          <a:xfrm>
            <a:off x="7333270" y="1310800"/>
            <a:ext cx="27382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ko-KR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KoPubWorld돋움체 Light" panose="00000300000000000000" pitchFamily="2" charset="-127"/>
              </a:rPr>
              <a:t>일본의 결혼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9B9D071-509E-418E-9156-15908CD2AC1B}"/>
              </a:ext>
            </a:extLst>
          </p:cNvPr>
          <p:cNvSpPr txBox="1"/>
          <p:nvPr/>
        </p:nvSpPr>
        <p:spPr>
          <a:xfrm>
            <a:off x="7509141" y="1981257"/>
            <a:ext cx="2775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KoPubWorld돋움체 Light" panose="00000300000000000000" pitchFamily="2" charset="-127"/>
              </a:rPr>
              <a:t>結納式</a:t>
            </a:r>
            <a:r>
              <a:rPr lang="en-US" altLang="ko-K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KoPubWorld돋움체 Light" panose="00000300000000000000" pitchFamily="2" charset="-127"/>
              </a:rPr>
              <a:t>(</a:t>
            </a:r>
            <a:r>
              <a:rPr lang="ja-JP" alt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ゆいのうしき</a:t>
            </a:r>
            <a:r>
              <a:rPr lang="en-US" altLang="ko-K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KoPubWorld돋움체 Light" panose="00000300000000000000" pitchFamily="2" charset="-127"/>
              </a:rPr>
              <a:t>)</a:t>
            </a:r>
            <a:endParaRPr lang="ko-KR" altLang="en-US" sz="2400" b="1" u="sng" dirty="0">
              <a:solidFill>
                <a:schemeClr val="tx1">
                  <a:lumMod val="65000"/>
                  <a:lumOff val="3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  <a:cs typeface="KoPubWorld돋움체 Light" panose="00000300000000000000" pitchFamily="2" charset="-12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8FDF377-C63D-42E6-A49D-E67745429E4C}"/>
              </a:ext>
            </a:extLst>
          </p:cNvPr>
          <p:cNvSpPr txBox="1"/>
          <p:nvPr/>
        </p:nvSpPr>
        <p:spPr>
          <a:xfrm>
            <a:off x="8188814" y="2839683"/>
            <a:ext cx="14157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KoPubWorld돋움체 Light" panose="00000300000000000000" pitchFamily="2" charset="-127"/>
              </a:rPr>
              <a:t>혼인신고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6D993C5-4650-484F-8DB0-ADC321369778}"/>
              </a:ext>
            </a:extLst>
          </p:cNvPr>
          <p:cNvSpPr txBox="1"/>
          <p:nvPr/>
        </p:nvSpPr>
        <p:spPr>
          <a:xfrm>
            <a:off x="8342702" y="3698109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KoPubWorld돋움체 Light" panose="00000300000000000000" pitchFamily="2" charset="-127"/>
              </a:rPr>
              <a:t>결혼식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5C514FE-2DED-47A4-908F-97DA49B0139A}"/>
              </a:ext>
            </a:extLst>
          </p:cNvPr>
          <p:cNvSpPr txBox="1"/>
          <p:nvPr/>
        </p:nvSpPr>
        <p:spPr>
          <a:xfrm>
            <a:off x="8188815" y="4603608"/>
            <a:ext cx="14157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KoPubWorld돋움체 Light" panose="00000300000000000000" pitchFamily="2" charset="-127"/>
              </a:rPr>
              <a:t>신혼여행</a:t>
            </a:r>
          </a:p>
        </p:txBody>
      </p:sp>
      <p:sp>
        <p:nvSpPr>
          <p:cNvPr id="25" name="화살표: 아래쪽 24">
            <a:extLst>
              <a:ext uri="{FF2B5EF4-FFF2-40B4-BE49-F238E27FC236}">
                <a16:creationId xmlns:a16="http://schemas.microsoft.com/office/drawing/2014/main" id="{FB4348A3-7B12-4ED0-A123-40FAEB16DB0C}"/>
              </a:ext>
            </a:extLst>
          </p:cNvPr>
          <p:cNvSpPr/>
          <p:nvPr/>
        </p:nvSpPr>
        <p:spPr>
          <a:xfrm>
            <a:off x="8786329" y="3345027"/>
            <a:ext cx="261257" cy="373225"/>
          </a:xfrm>
          <a:prstGeom prst="downArrow">
            <a:avLst/>
          </a:prstGeom>
          <a:solidFill>
            <a:srgbClr val="36D2CE"/>
          </a:solidFill>
          <a:ln>
            <a:solidFill>
              <a:srgbClr val="85EF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화살표: 아래쪽 25">
            <a:extLst>
              <a:ext uri="{FF2B5EF4-FFF2-40B4-BE49-F238E27FC236}">
                <a16:creationId xmlns:a16="http://schemas.microsoft.com/office/drawing/2014/main" id="{1E3C9CE5-09D9-4E7E-B16A-C848BD35AAA3}"/>
              </a:ext>
            </a:extLst>
          </p:cNvPr>
          <p:cNvSpPr/>
          <p:nvPr/>
        </p:nvSpPr>
        <p:spPr>
          <a:xfrm>
            <a:off x="8791376" y="2491273"/>
            <a:ext cx="261257" cy="373225"/>
          </a:xfrm>
          <a:prstGeom prst="downArrow">
            <a:avLst/>
          </a:prstGeom>
          <a:solidFill>
            <a:srgbClr val="36D2CE"/>
          </a:solidFill>
          <a:ln>
            <a:solidFill>
              <a:srgbClr val="85EF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화살표: 아래쪽 26">
            <a:extLst>
              <a:ext uri="{FF2B5EF4-FFF2-40B4-BE49-F238E27FC236}">
                <a16:creationId xmlns:a16="http://schemas.microsoft.com/office/drawing/2014/main" id="{C52D1CFF-525C-4599-A41E-F161215DAAF0}"/>
              </a:ext>
            </a:extLst>
          </p:cNvPr>
          <p:cNvSpPr/>
          <p:nvPr/>
        </p:nvSpPr>
        <p:spPr>
          <a:xfrm>
            <a:off x="8786329" y="4197860"/>
            <a:ext cx="261257" cy="373225"/>
          </a:xfrm>
          <a:prstGeom prst="downArrow">
            <a:avLst/>
          </a:prstGeom>
          <a:solidFill>
            <a:srgbClr val="36D2CE"/>
          </a:solidFill>
          <a:ln>
            <a:solidFill>
              <a:srgbClr val="85EF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924B7F7-F0D9-492C-900F-2724DEC7B829}"/>
              </a:ext>
            </a:extLst>
          </p:cNvPr>
          <p:cNvSpPr txBox="1"/>
          <p:nvPr/>
        </p:nvSpPr>
        <p:spPr>
          <a:xfrm>
            <a:off x="2449220" y="1981257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KoPubWorld돋움체 Light" panose="00000300000000000000" pitchFamily="2" charset="-127"/>
              </a:rPr>
              <a:t>상견례</a:t>
            </a:r>
          </a:p>
        </p:txBody>
      </p:sp>
    </p:spTree>
    <p:extLst>
      <p:ext uri="{BB962C8B-B14F-4D97-AF65-F5344CB8AC3E}">
        <p14:creationId xmlns:p14="http://schemas.microsoft.com/office/powerpoint/2010/main" val="2075537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5" grpId="0"/>
      <p:bldP spid="18" grpId="0"/>
      <p:bldP spid="19" grpId="0"/>
      <p:bldP spid="20" grpId="0"/>
      <p:bldP spid="21" grpId="0"/>
      <p:bldP spid="22" grpId="0"/>
      <p:bldP spid="23" grpId="0"/>
      <p:bldP spid="2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29EE120E-29CC-482C-B501-2F496F814747}"/>
              </a:ext>
            </a:extLst>
          </p:cNvPr>
          <p:cNvSpPr/>
          <p:nvPr/>
        </p:nvSpPr>
        <p:spPr>
          <a:xfrm flipV="1">
            <a:off x="557400" y="1001162"/>
            <a:ext cx="11077200" cy="18000"/>
          </a:xfrm>
          <a:prstGeom prst="rect">
            <a:avLst/>
          </a:prstGeom>
          <a:solidFill>
            <a:srgbClr val="64DE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그림 6" descr="화면 캡처 2022-03-28 213652">
            <a:extLst>
              <a:ext uri="{FF2B5EF4-FFF2-40B4-BE49-F238E27FC236}">
                <a16:creationId xmlns:a16="http://schemas.microsoft.com/office/drawing/2014/main" id="{20A9E457-7C1A-48C1-B897-80314BB73C7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073" y="1891061"/>
            <a:ext cx="7285914" cy="4696790"/>
          </a:xfrm>
          <a:prstGeom prst="rect">
            <a:avLst/>
          </a:prstGeom>
        </p:spPr>
      </p:pic>
      <p:pic>
        <p:nvPicPr>
          <p:cNvPr id="8" name="Picture 2" descr="43개의 기모노 아이디어 | 기모노, 키모노, 전통 의상">
            <a:extLst>
              <a:ext uri="{FF2B5EF4-FFF2-40B4-BE49-F238E27FC236}">
                <a16:creationId xmlns:a16="http://schemas.microsoft.com/office/drawing/2014/main" id="{FF8ABD91-DAD0-444A-A572-195E0BFAE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755" y="2794965"/>
            <a:ext cx="2265612" cy="3019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검정 양복 - 검색결과 | 쇼핑하우">
            <a:extLst>
              <a:ext uri="{FF2B5EF4-FFF2-40B4-BE49-F238E27FC236}">
                <a16:creationId xmlns:a16="http://schemas.microsoft.com/office/drawing/2014/main" id="{CB90AC72-EC72-4A4E-9C5D-69F897606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776" y="2803311"/>
            <a:ext cx="2265612" cy="3011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F10E2C0-77EA-4D59-A744-E267102B4D4D}"/>
              </a:ext>
            </a:extLst>
          </p:cNvPr>
          <p:cNvSpPr txBox="1"/>
          <p:nvPr/>
        </p:nvSpPr>
        <p:spPr>
          <a:xfrm>
            <a:off x="1665428" y="1185828"/>
            <a:ext cx="64171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ko-KR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KoPubWorld돋움체 Light" panose="00000300000000000000" pitchFamily="2" charset="-127"/>
              </a:rPr>
              <a:t>結納式</a:t>
            </a:r>
            <a:r>
              <a:rPr lang="en-US" altLang="ko-KR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KoPubWorld돋움체 Light" panose="00000300000000000000" pitchFamily="2" charset="-127"/>
              </a:rPr>
              <a:t>(</a:t>
            </a:r>
            <a:r>
              <a:rPr lang="ja-JP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ゆいのうしき</a:t>
            </a:r>
            <a:r>
              <a:rPr lang="en-US" altLang="ko-KR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KoPubWorld돋움체 Light" panose="00000300000000000000" pitchFamily="2" charset="-127"/>
              </a:rPr>
              <a:t>)-</a:t>
            </a:r>
            <a:r>
              <a:rPr lang="ko-KR" altLang="en-US" sz="3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KoPubWorld돋움체 Light" panose="00000300000000000000" pitchFamily="2" charset="-127"/>
              </a:rPr>
              <a:t>결납식</a:t>
            </a:r>
            <a:endParaRPr lang="ko-KR" altLang="en-US" sz="3600" b="1" u="sng" dirty="0">
              <a:solidFill>
                <a:schemeClr val="tx1">
                  <a:lumMod val="65000"/>
                  <a:lumOff val="3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  <a:cs typeface="KoPubWorld돋움체 Light" panose="00000300000000000000" pitchFamily="2" charset="-127"/>
            </a:endParaRPr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2F59BB0F-5A52-44BA-8C7A-D4A1D97D0F79}"/>
              </a:ext>
            </a:extLst>
          </p:cNvPr>
          <p:cNvGrpSpPr/>
          <p:nvPr/>
        </p:nvGrpSpPr>
        <p:grpSpPr>
          <a:xfrm>
            <a:off x="2503755" y="264677"/>
            <a:ext cx="6946943" cy="1077218"/>
            <a:chOff x="3819245" y="271010"/>
            <a:chExt cx="3981147" cy="1077218"/>
          </a:xfrm>
        </p:grpSpPr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52AB5115-0931-4933-B94C-7BB5BB3BDFC4}"/>
                </a:ext>
              </a:extLst>
            </p:cNvPr>
            <p:cNvSpPr/>
            <p:nvPr/>
          </p:nvSpPr>
          <p:spPr>
            <a:xfrm>
              <a:off x="4603102" y="271010"/>
              <a:ext cx="3197290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Y견고딕" panose="02030600000101010101" pitchFamily="18" charset="-127"/>
                  <a:ea typeface="HY견고딕" panose="02030600000101010101" pitchFamily="18" charset="-127"/>
                  <a:cs typeface="KoPubWorld돋움체 Light" panose="00000300000000000000" pitchFamily="2" charset="-127"/>
                </a:rPr>
                <a:t>일본과 우리나라의 결혼문화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45075DC-3748-44B7-A6B2-29861DE4EED4}"/>
                </a:ext>
              </a:extLst>
            </p:cNvPr>
            <p:cNvSpPr txBox="1"/>
            <p:nvPr/>
          </p:nvSpPr>
          <p:spPr>
            <a:xfrm>
              <a:off x="3819245" y="271010"/>
              <a:ext cx="87716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800" b="1" dirty="0">
                  <a:solidFill>
                    <a:srgbClr val="64DECF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01</a:t>
              </a:r>
              <a:endParaRPr lang="ko-KR" altLang="en-US" sz="4800" b="1" dirty="0">
                <a:solidFill>
                  <a:srgbClr val="64DEC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7110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BF2DFBAB-3FE7-4804-9111-BE60EBA0A78B}"/>
              </a:ext>
            </a:extLst>
          </p:cNvPr>
          <p:cNvSpPr/>
          <p:nvPr/>
        </p:nvSpPr>
        <p:spPr>
          <a:xfrm flipV="1">
            <a:off x="557400" y="1001162"/>
            <a:ext cx="11077200" cy="18000"/>
          </a:xfrm>
          <a:prstGeom prst="rect">
            <a:avLst/>
          </a:prstGeom>
          <a:solidFill>
            <a:srgbClr val="64DE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10DAF1-E460-4589-88F3-B180C629DCC4}"/>
              </a:ext>
            </a:extLst>
          </p:cNvPr>
          <p:cNvSpPr txBox="1"/>
          <p:nvPr/>
        </p:nvSpPr>
        <p:spPr>
          <a:xfrm>
            <a:off x="1167232" y="1296168"/>
            <a:ext cx="21916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ko-KR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KoPubWorld돋움체 Light" panose="00000300000000000000" pitchFamily="2" charset="-127"/>
              </a:rPr>
              <a:t>혼인신고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2A5C5A-A8CC-4310-AB50-8184844A34F3}"/>
              </a:ext>
            </a:extLst>
          </p:cNvPr>
          <p:cNvSpPr txBox="1"/>
          <p:nvPr/>
        </p:nvSpPr>
        <p:spPr>
          <a:xfrm>
            <a:off x="5001692" y="1315314"/>
            <a:ext cx="17812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ko-KR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KoPubWorld돋움체 Light" panose="00000300000000000000" pitchFamily="2" charset="-127"/>
              </a:rPr>
              <a:t>청첩장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2FF6AD1-7DA5-4100-B813-D1339C89C6A9}"/>
              </a:ext>
            </a:extLst>
          </p:cNvPr>
          <p:cNvSpPr txBox="1"/>
          <p:nvPr/>
        </p:nvSpPr>
        <p:spPr>
          <a:xfrm>
            <a:off x="1034126" y="2187213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KoPubWorld돋움체 Light" panose="00000300000000000000" pitchFamily="2" charset="-127"/>
              </a:rPr>
              <a:t>우리나라 → 결혼 후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DFB9C29-A583-43C9-9EE2-82B257D4D050}"/>
              </a:ext>
            </a:extLst>
          </p:cNvPr>
          <p:cNvSpPr txBox="1"/>
          <p:nvPr/>
        </p:nvSpPr>
        <p:spPr>
          <a:xfrm>
            <a:off x="998710" y="3048994"/>
            <a:ext cx="3282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KoPubWorld돋움체 Light" panose="00000300000000000000" pitchFamily="2" charset="-127"/>
              </a:rPr>
              <a:t>일본 → 결혼 전</a:t>
            </a:r>
            <a:r>
              <a:rPr lang="en-US" altLang="ko-K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KoPubWorld돋움체 Light" panose="00000300000000000000" pitchFamily="2" charset="-127"/>
              </a:rPr>
              <a:t>, </a:t>
            </a:r>
            <a:r>
              <a:rPr lang="ko-KR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KoPubWorld돋움체 Light" panose="00000300000000000000" pitchFamily="2" charset="-127"/>
              </a:rPr>
              <a:t>입적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FED7DCD-9596-4329-ACFA-F4501CB1A56B}"/>
              </a:ext>
            </a:extLst>
          </p:cNvPr>
          <p:cNvSpPr txBox="1"/>
          <p:nvPr/>
        </p:nvSpPr>
        <p:spPr>
          <a:xfrm>
            <a:off x="4620178" y="2187213"/>
            <a:ext cx="2544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KoPubWorld돋움체 Light" panose="00000300000000000000" pitchFamily="2" charset="-127"/>
              </a:rPr>
              <a:t>우리나라 → 지인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DCE928-7308-4826-B0CD-372EF1FD6AD4}"/>
              </a:ext>
            </a:extLst>
          </p:cNvPr>
          <p:cNvSpPr txBox="1"/>
          <p:nvPr/>
        </p:nvSpPr>
        <p:spPr>
          <a:xfrm>
            <a:off x="4620178" y="3051177"/>
            <a:ext cx="32624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KoPubWorld돋움체 Light" panose="00000300000000000000" pitchFamily="2" charset="-127"/>
              </a:rPr>
              <a:t>일본 → 최소한의 지인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A9B76D0-54BC-4D48-B49C-A495EE0C3F00}"/>
              </a:ext>
            </a:extLst>
          </p:cNvPr>
          <p:cNvSpPr txBox="1"/>
          <p:nvPr/>
        </p:nvSpPr>
        <p:spPr>
          <a:xfrm>
            <a:off x="8626167" y="1296167"/>
            <a:ext cx="17812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ko-KR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KoPubWorld돋움체 Light" panose="00000300000000000000" pitchFamily="2" charset="-127"/>
              </a:rPr>
              <a:t>축의금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39EF3CA-CEFE-48F0-8615-532BD9BDAB6A}"/>
              </a:ext>
            </a:extLst>
          </p:cNvPr>
          <p:cNvSpPr txBox="1"/>
          <p:nvPr/>
        </p:nvSpPr>
        <p:spPr>
          <a:xfrm>
            <a:off x="8461280" y="3063005"/>
            <a:ext cx="3236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KoPubWorld돋움체 Light" panose="00000300000000000000" pitchFamily="2" charset="-127"/>
              </a:rPr>
              <a:t>일본 → </a:t>
            </a:r>
            <a:r>
              <a:rPr lang="en-US" altLang="ko-K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KoPubWorld돋움체 Light" panose="00000300000000000000" pitchFamily="2" charset="-127"/>
              </a:rPr>
              <a:t>2~3</a:t>
            </a:r>
            <a:r>
              <a:rPr lang="ko-KR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KoPubWorld돋움체 Light" panose="00000300000000000000" pitchFamily="2" charset="-127"/>
              </a:rPr>
              <a:t>만엔 이상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33ED1C8-F33E-431B-8020-E2439E23D7F2}"/>
              </a:ext>
            </a:extLst>
          </p:cNvPr>
          <p:cNvSpPr txBox="1"/>
          <p:nvPr/>
        </p:nvSpPr>
        <p:spPr>
          <a:xfrm>
            <a:off x="8461280" y="2189789"/>
            <a:ext cx="25442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KoPubWorld돋움체 Light" panose="00000300000000000000" pitchFamily="2" charset="-127"/>
              </a:rPr>
              <a:t>우리나라 → 자유</a:t>
            </a:r>
          </a:p>
        </p:txBody>
      </p:sp>
      <p:pic>
        <p:nvPicPr>
          <p:cNvPr id="25" name="Picture 6">
            <a:extLst>
              <a:ext uri="{FF2B5EF4-FFF2-40B4-BE49-F238E27FC236}">
                <a16:creationId xmlns:a16="http://schemas.microsoft.com/office/drawing/2014/main" id="{DAFF1C27-6291-4C26-8024-667051B8A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807" y="1988559"/>
            <a:ext cx="3013368" cy="3881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동방번개] 전능하신 하나님과 예수님은 한 분의 하나님인가?">
            <a:extLst>
              <a:ext uri="{FF2B5EF4-FFF2-40B4-BE49-F238E27FC236}">
                <a16:creationId xmlns:a16="http://schemas.microsoft.com/office/drawing/2014/main" id="{E1C00781-90DA-418D-9B1E-90E294C48E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232" y="2032320"/>
            <a:ext cx="2960943" cy="3881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결혼식 와서 3만원 낸 친구, 그뒤 온 택배에 눈물 쏟았다&quot; | 중앙일보">
            <a:extLst>
              <a:ext uri="{FF2B5EF4-FFF2-40B4-BE49-F238E27FC236}">
                <a16:creationId xmlns:a16="http://schemas.microsoft.com/office/drawing/2014/main" id="{4E6C9966-E99D-46FC-86FB-0C5F50BE8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318" y="2151570"/>
            <a:ext cx="5324475" cy="35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232BF71-2D9C-4547-80A9-4F512CFEC4E2}"/>
              </a:ext>
            </a:extLst>
          </p:cNvPr>
          <p:cNvSpPr txBox="1"/>
          <p:nvPr/>
        </p:nvSpPr>
        <p:spPr>
          <a:xfrm rot="20922834">
            <a:off x="4565633" y="3145109"/>
            <a:ext cx="32624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0" dirty="0">
                <a:solidFill>
                  <a:srgbClr val="00B0F0"/>
                </a:solidFill>
              </a:rPr>
              <a:t>PASS!!</a:t>
            </a:r>
            <a:endParaRPr lang="ko-KR" altLang="en-US" sz="8000" dirty="0">
              <a:solidFill>
                <a:srgbClr val="00B0F0"/>
              </a:solidFill>
            </a:endParaRPr>
          </a:p>
        </p:txBody>
      </p:sp>
      <p:pic>
        <p:nvPicPr>
          <p:cNvPr id="3082" name="Picture 10" descr="일본의 센스있는 디자인 청첩장들">
            <a:extLst>
              <a:ext uri="{FF2B5EF4-FFF2-40B4-BE49-F238E27FC236}">
                <a16:creationId xmlns:a16="http://schemas.microsoft.com/office/drawing/2014/main" id="{A98990D6-F082-467B-A14D-71C1AB921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054" y="2479876"/>
            <a:ext cx="3976707" cy="2649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한국과 다른 일본의 결혼문화 축의금은 얼마? : 네이버 블로그">
            <a:extLst>
              <a:ext uri="{FF2B5EF4-FFF2-40B4-BE49-F238E27FC236}">
                <a16:creationId xmlns:a16="http://schemas.microsoft.com/office/drawing/2014/main" id="{04E86DC4-BD3D-40AB-AC68-71455CC86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148" y="2389911"/>
            <a:ext cx="5448300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일본에서 결혼식에 갈 때 팁! - IKIDANE NIPPON">
            <a:extLst>
              <a:ext uri="{FF2B5EF4-FFF2-40B4-BE49-F238E27FC236}">
                <a16:creationId xmlns:a16="http://schemas.microsoft.com/office/drawing/2014/main" id="{CF2D069F-FC1A-4776-BC32-FBAA29CB4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539" y="3385674"/>
            <a:ext cx="4696733" cy="3132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>
            <a:extLst>
              <a:ext uri="{FF2B5EF4-FFF2-40B4-BE49-F238E27FC236}">
                <a16:creationId xmlns:a16="http://schemas.microsoft.com/office/drawing/2014/main" id="{56342311-5EE7-416A-922D-521D0551D4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394" y="3095796"/>
            <a:ext cx="4621277" cy="3464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그룹 27">
            <a:extLst>
              <a:ext uri="{FF2B5EF4-FFF2-40B4-BE49-F238E27FC236}">
                <a16:creationId xmlns:a16="http://schemas.microsoft.com/office/drawing/2014/main" id="{1CBB8C9A-152D-47AC-B6B4-120F50705532}"/>
              </a:ext>
            </a:extLst>
          </p:cNvPr>
          <p:cNvGrpSpPr/>
          <p:nvPr/>
        </p:nvGrpSpPr>
        <p:grpSpPr>
          <a:xfrm>
            <a:off x="2503755" y="264677"/>
            <a:ext cx="6946943" cy="1077218"/>
            <a:chOff x="3819245" y="271010"/>
            <a:chExt cx="3981147" cy="1077218"/>
          </a:xfrm>
        </p:grpSpPr>
        <p:sp>
          <p:nvSpPr>
            <p:cNvPr id="29" name="직사각형 28">
              <a:extLst>
                <a:ext uri="{FF2B5EF4-FFF2-40B4-BE49-F238E27FC236}">
                  <a16:creationId xmlns:a16="http://schemas.microsoft.com/office/drawing/2014/main" id="{B702C6F4-7379-43F9-95B1-B129F8DB2011}"/>
                </a:ext>
              </a:extLst>
            </p:cNvPr>
            <p:cNvSpPr/>
            <p:nvPr/>
          </p:nvSpPr>
          <p:spPr>
            <a:xfrm>
              <a:off x="4603102" y="271010"/>
              <a:ext cx="3197290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Y견고딕" panose="02030600000101010101" pitchFamily="18" charset="-127"/>
                  <a:ea typeface="HY견고딕" panose="02030600000101010101" pitchFamily="18" charset="-127"/>
                  <a:cs typeface="KoPubWorld돋움체 Light" panose="00000300000000000000" pitchFamily="2" charset="-127"/>
                </a:rPr>
                <a:t>일본과 우리나라의 결혼문화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FFC8FC2-5970-49D5-8D86-1A7C1B76CD8A}"/>
                </a:ext>
              </a:extLst>
            </p:cNvPr>
            <p:cNvSpPr txBox="1"/>
            <p:nvPr/>
          </p:nvSpPr>
          <p:spPr>
            <a:xfrm>
              <a:off x="3819245" y="271010"/>
              <a:ext cx="87716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800" b="1" dirty="0">
                  <a:solidFill>
                    <a:srgbClr val="64DECF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01</a:t>
              </a:r>
              <a:endParaRPr lang="ko-KR" altLang="en-US" sz="4800" b="1" dirty="0">
                <a:solidFill>
                  <a:srgbClr val="64DEC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0592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13" grpId="0"/>
      <p:bldP spid="15" grpId="0"/>
      <p:bldP spid="17" grpId="0"/>
      <p:bldP spid="22" grpId="0"/>
      <p:bldP spid="23" grpId="0"/>
      <p:bldP spid="24" grpId="0"/>
      <p:bldP spid="18" grpId="0"/>
      <p:bldP spid="18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2A024055-A2C8-4D5F-84B1-B9AC36DBCA61}"/>
              </a:ext>
            </a:extLst>
          </p:cNvPr>
          <p:cNvSpPr/>
          <p:nvPr/>
        </p:nvSpPr>
        <p:spPr>
          <a:xfrm flipV="1">
            <a:off x="557400" y="1001162"/>
            <a:ext cx="11077200" cy="18000"/>
          </a:xfrm>
          <a:prstGeom prst="rect">
            <a:avLst/>
          </a:prstGeom>
          <a:solidFill>
            <a:srgbClr val="64DE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1B6018-DF8E-4481-BCDC-670B77695799}"/>
              </a:ext>
            </a:extLst>
          </p:cNvPr>
          <p:cNvSpPr txBox="1"/>
          <p:nvPr/>
        </p:nvSpPr>
        <p:spPr>
          <a:xfrm>
            <a:off x="1179321" y="1236155"/>
            <a:ext cx="13708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ko-KR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KoPubWorld돋움체 Light" panose="00000300000000000000" pitchFamily="2" charset="-127"/>
              </a:rPr>
              <a:t>일본</a:t>
            </a:r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79799CAF-26BC-4219-85E1-D0F1D18DF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633" y="2119511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일본-장편] 고쿠센 1 (ごくせん), 2002 : 네이버 블로그">
            <a:extLst>
              <a:ext uri="{FF2B5EF4-FFF2-40B4-BE49-F238E27FC236}">
                <a16:creationId xmlns:a16="http://schemas.microsoft.com/office/drawing/2014/main" id="{CD50FC9F-6450-4DB9-B161-9A7ED018E7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616" y="2437349"/>
            <a:ext cx="5186225" cy="3419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고쿠센 3 : 네이버 블로그">
            <a:extLst>
              <a:ext uri="{FF2B5EF4-FFF2-40B4-BE49-F238E27FC236}">
                <a16:creationId xmlns:a16="http://schemas.microsoft.com/office/drawing/2014/main" id="{5B44B49C-F9AB-4A85-B46C-3D8DAAFDD4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414" y="1920758"/>
            <a:ext cx="3515265" cy="4452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그룹 9">
            <a:extLst>
              <a:ext uri="{FF2B5EF4-FFF2-40B4-BE49-F238E27FC236}">
                <a16:creationId xmlns:a16="http://schemas.microsoft.com/office/drawing/2014/main" id="{4EE09677-2F92-41C4-B92D-091D144D69EA}"/>
              </a:ext>
            </a:extLst>
          </p:cNvPr>
          <p:cNvGrpSpPr/>
          <p:nvPr/>
        </p:nvGrpSpPr>
        <p:grpSpPr>
          <a:xfrm>
            <a:off x="2503755" y="264677"/>
            <a:ext cx="6946943" cy="830997"/>
            <a:chOff x="3819245" y="271010"/>
            <a:chExt cx="3981147" cy="830997"/>
          </a:xfrm>
        </p:grpSpPr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51CCCAB3-FB76-42AF-9B15-C095643487E1}"/>
                </a:ext>
              </a:extLst>
            </p:cNvPr>
            <p:cNvSpPr/>
            <p:nvPr/>
          </p:nvSpPr>
          <p:spPr>
            <a:xfrm>
              <a:off x="4603102" y="271010"/>
              <a:ext cx="319729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Y견고딕" panose="02030600000101010101" pitchFamily="18" charset="-127"/>
                  <a:ea typeface="HY견고딕" panose="02030600000101010101" pitchFamily="18" charset="-127"/>
                  <a:cs typeface="KoPubWorld돋움체 Light" panose="00000300000000000000" pitchFamily="2" charset="-127"/>
                </a:rPr>
                <a:t>일본과 우리나라의 가업문화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D275490-A2DB-4A97-92DC-088F14E29482}"/>
                </a:ext>
              </a:extLst>
            </p:cNvPr>
            <p:cNvSpPr txBox="1"/>
            <p:nvPr/>
          </p:nvSpPr>
          <p:spPr>
            <a:xfrm>
              <a:off x="3819245" y="271010"/>
              <a:ext cx="50268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800" b="1" dirty="0">
                  <a:solidFill>
                    <a:srgbClr val="64DECF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02</a:t>
              </a:r>
              <a:endParaRPr lang="ko-KR" altLang="en-US" sz="4800" b="1" dirty="0">
                <a:solidFill>
                  <a:srgbClr val="64DEC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0946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44C4F10B-2F68-48B2-9A60-A0A49FC6DD43}"/>
              </a:ext>
            </a:extLst>
          </p:cNvPr>
          <p:cNvSpPr/>
          <p:nvPr/>
        </p:nvSpPr>
        <p:spPr>
          <a:xfrm flipV="1">
            <a:off x="557400" y="1001162"/>
            <a:ext cx="11077200" cy="18000"/>
          </a:xfrm>
          <a:prstGeom prst="rect">
            <a:avLst/>
          </a:prstGeom>
          <a:solidFill>
            <a:srgbClr val="64DE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C92049-FCBF-4BCE-A1C9-D64A920F17E6}"/>
              </a:ext>
            </a:extLst>
          </p:cNvPr>
          <p:cNvSpPr txBox="1"/>
          <p:nvPr/>
        </p:nvSpPr>
        <p:spPr>
          <a:xfrm>
            <a:off x="1179321" y="1236155"/>
            <a:ext cx="35589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ko-KR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KoPubWorld돋움체 Light" panose="00000300000000000000" pitchFamily="2" charset="-127"/>
              </a:rPr>
              <a:t>일본의 가업문화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7C95B2-BEA9-4514-BA8A-60882019C697}"/>
              </a:ext>
            </a:extLst>
          </p:cNvPr>
          <p:cNvSpPr txBox="1"/>
          <p:nvPr/>
        </p:nvSpPr>
        <p:spPr>
          <a:xfrm>
            <a:off x="1179321" y="2054179"/>
            <a:ext cx="33168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町人</a:t>
            </a:r>
            <a:r>
              <a:rPr lang="en-US" altLang="ko-K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KoPubWorld돋움체 Light" panose="00000300000000000000" pitchFamily="2" charset="-127"/>
              </a:rPr>
              <a:t>(</a:t>
            </a:r>
            <a:r>
              <a:rPr lang="ja-JP" alt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ちょうにん</a:t>
            </a:r>
            <a:r>
              <a:rPr lang="en-US" altLang="ko-K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KoPubWorld돋움체 Light" panose="00000300000000000000" pitchFamily="2" charset="-127"/>
              </a:rPr>
              <a:t>)</a:t>
            </a:r>
            <a:endParaRPr lang="ko-KR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  <a:cs typeface="KoPubWorld돋움체 Light" panose="00000300000000000000" pitchFamily="2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46E099-DD7D-4271-876C-6566CF360F85}"/>
              </a:ext>
            </a:extLst>
          </p:cNvPr>
          <p:cNvSpPr txBox="1"/>
          <p:nvPr/>
        </p:nvSpPr>
        <p:spPr>
          <a:xfrm>
            <a:off x="3899193" y="3116007"/>
            <a:ext cx="439361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6000" b="1" i="0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ko-KR" altLang="en-US" sz="6000" b="1" dirty="0">
                <a:solidFill>
                  <a:srgbClr val="00B0F0"/>
                </a:solidFill>
                <a:ea typeface="Arial" panose="020B0604020202020204" pitchFamily="34" charset="0"/>
              </a:rPr>
              <a:t>家制度</a:t>
            </a:r>
            <a:r>
              <a:rPr lang="en-US" altLang="ko-KR" sz="2400" b="1" dirty="0">
                <a:solidFill>
                  <a:srgbClr val="00B0F0"/>
                </a:solidFill>
                <a:ea typeface="Arial" panose="020B0604020202020204" pitchFamily="34" charset="0"/>
              </a:rPr>
              <a:t>(</a:t>
            </a:r>
            <a:r>
              <a:rPr lang="ja-JP" altLang="en-US" sz="2400" b="1" i="0" u="none" strike="noStrike" dirty="0">
                <a:solidFill>
                  <a:srgbClr val="00B0F0"/>
                </a:solidFill>
                <a:effectLst/>
                <a:latin typeface="noto"/>
              </a:rPr>
              <a:t>いえせいど</a:t>
            </a:r>
            <a:r>
              <a:rPr lang="en-US" altLang="ko-KR" sz="2400" b="1" dirty="0">
                <a:solidFill>
                  <a:srgbClr val="00B0F0"/>
                </a:solidFill>
                <a:ea typeface="Arial" panose="020B0604020202020204" pitchFamily="34" charset="0"/>
              </a:rPr>
              <a:t>)</a:t>
            </a:r>
            <a:endParaRPr lang="ko-KR" altLang="en-US" sz="6000" b="1" dirty="0">
              <a:solidFill>
                <a:srgbClr val="00B0F0"/>
              </a:solidFill>
            </a:endParaRPr>
          </a:p>
        </p:txBody>
      </p:sp>
      <p:pic>
        <p:nvPicPr>
          <p:cNvPr id="8" name="그림 7" descr="화면 캡처 2022-03-29 012009">
            <a:extLst>
              <a:ext uri="{FF2B5EF4-FFF2-40B4-BE49-F238E27FC236}">
                <a16:creationId xmlns:a16="http://schemas.microsoft.com/office/drawing/2014/main" id="{CB61B2BB-E389-4263-8C7E-0A355BF81D5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210" y="1528542"/>
            <a:ext cx="7220171" cy="4399935"/>
          </a:xfrm>
          <a:prstGeom prst="rect">
            <a:avLst/>
          </a:prstGeom>
        </p:spPr>
      </p:pic>
      <p:grpSp>
        <p:nvGrpSpPr>
          <p:cNvPr id="11" name="그룹 10">
            <a:extLst>
              <a:ext uri="{FF2B5EF4-FFF2-40B4-BE49-F238E27FC236}">
                <a16:creationId xmlns:a16="http://schemas.microsoft.com/office/drawing/2014/main" id="{3FBBB458-36B2-4836-9243-E4C84BE98486}"/>
              </a:ext>
            </a:extLst>
          </p:cNvPr>
          <p:cNvGrpSpPr/>
          <p:nvPr/>
        </p:nvGrpSpPr>
        <p:grpSpPr>
          <a:xfrm>
            <a:off x="2503755" y="264677"/>
            <a:ext cx="6946943" cy="830997"/>
            <a:chOff x="3819245" y="271010"/>
            <a:chExt cx="3981147" cy="830997"/>
          </a:xfrm>
        </p:grpSpPr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A522FE75-FB94-4156-B59C-2D2E12E70B01}"/>
                </a:ext>
              </a:extLst>
            </p:cNvPr>
            <p:cNvSpPr/>
            <p:nvPr/>
          </p:nvSpPr>
          <p:spPr>
            <a:xfrm>
              <a:off x="4603102" y="271010"/>
              <a:ext cx="319729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Y견고딕" panose="02030600000101010101" pitchFamily="18" charset="-127"/>
                  <a:ea typeface="HY견고딕" panose="02030600000101010101" pitchFamily="18" charset="-127"/>
                  <a:cs typeface="KoPubWorld돋움체 Light" panose="00000300000000000000" pitchFamily="2" charset="-127"/>
                </a:rPr>
                <a:t>일본과 우리나라의 가업문화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08974A7-9AB5-4BAC-9A0D-B58FEC8ABDC6}"/>
                </a:ext>
              </a:extLst>
            </p:cNvPr>
            <p:cNvSpPr txBox="1"/>
            <p:nvPr/>
          </p:nvSpPr>
          <p:spPr>
            <a:xfrm>
              <a:off x="3819245" y="271010"/>
              <a:ext cx="50268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800" b="1" dirty="0">
                  <a:solidFill>
                    <a:srgbClr val="64DECF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02</a:t>
              </a:r>
              <a:endParaRPr lang="ko-KR" altLang="en-US" sz="4800" b="1" dirty="0">
                <a:solidFill>
                  <a:srgbClr val="64DEC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1740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44C4F10B-2F68-48B2-9A60-A0A49FC6DD43}"/>
              </a:ext>
            </a:extLst>
          </p:cNvPr>
          <p:cNvSpPr/>
          <p:nvPr/>
        </p:nvSpPr>
        <p:spPr>
          <a:xfrm flipV="1">
            <a:off x="557400" y="1001162"/>
            <a:ext cx="11077200" cy="18000"/>
          </a:xfrm>
          <a:prstGeom prst="rect">
            <a:avLst/>
          </a:prstGeom>
          <a:solidFill>
            <a:srgbClr val="64DE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C92049-FCBF-4BCE-A1C9-D64A920F17E6}"/>
              </a:ext>
            </a:extLst>
          </p:cNvPr>
          <p:cNvSpPr txBox="1"/>
          <p:nvPr/>
        </p:nvSpPr>
        <p:spPr>
          <a:xfrm>
            <a:off x="1216822" y="1247384"/>
            <a:ext cx="43797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ko-KR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KoPubWorld돋움체 Light" panose="00000300000000000000" pitchFamily="2" charset="-127"/>
              </a:rPr>
              <a:t>우리나라의 가업문화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79E9BE-0A77-4688-84AC-3054FB364410}"/>
              </a:ext>
            </a:extLst>
          </p:cNvPr>
          <p:cNvSpPr txBox="1"/>
          <p:nvPr/>
        </p:nvSpPr>
        <p:spPr>
          <a:xfrm>
            <a:off x="3549475" y="2308020"/>
            <a:ext cx="4537099" cy="752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3200" kern="0" spc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가업승계의 대한 공감대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9615F5F-1F22-498A-A089-7ACE957FA160}"/>
              </a:ext>
            </a:extLst>
          </p:cNvPr>
          <p:cNvSpPr txBox="1"/>
          <p:nvPr/>
        </p:nvSpPr>
        <p:spPr>
          <a:xfrm>
            <a:off x="3760281" y="4709394"/>
            <a:ext cx="4326293" cy="752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3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일제 강점기</a:t>
            </a:r>
            <a:r>
              <a:rPr lang="en-US" altLang="ko-KR" sz="3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/6.25</a:t>
            </a:r>
            <a:r>
              <a:rPr lang="ko-KR" altLang="en-US" sz="3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전쟁</a:t>
            </a:r>
            <a:endParaRPr lang="ko-KR" altLang="en-US" sz="3200" kern="0" spc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26AEAAE-9DFC-4A36-9C01-2B257CFD884F}"/>
              </a:ext>
            </a:extLst>
          </p:cNvPr>
          <p:cNvSpPr txBox="1"/>
          <p:nvPr/>
        </p:nvSpPr>
        <p:spPr>
          <a:xfrm>
            <a:off x="5192818" y="3514033"/>
            <a:ext cx="1047408" cy="752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3200" kern="0" spc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세금</a:t>
            </a:r>
          </a:p>
        </p:txBody>
      </p:sp>
      <p:sp>
        <p:nvSpPr>
          <p:cNvPr id="18" name="곱하기 기호 17">
            <a:extLst>
              <a:ext uri="{FF2B5EF4-FFF2-40B4-BE49-F238E27FC236}">
                <a16:creationId xmlns:a16="http://schemas.microsoft.com/office/drawing/2014/main" id="{4BDAF3D2-10CC-41BC-BE33-E1B992B542C1}"/>
              </a:ext>
            </a:extLst>
          </p:cNvPr>
          <p:cNvSpPr/>
          <p:nvPr/>
        </p:nvSpPr>
        <p:spPr>
          <a:xfrm>
            <a:off x="3965112" y="473011"/>
            <a:ext cx="3916630" cy="664801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BB4283B0-D1E9-4D63-A5E0-806C4422668D}"/>
              </a:ext>
            </a:extLst>
          </p:cNvPr>
          <p:cNvGrpSpPr/>
          <p:nvPr/>
        </p:nvGrpSpPr>
        <p:grpSpPr>
          <a:xfrm>
            <a:off x="2503755" y="264677"/>
            <a:ext cx="6946943" cy="830997"/>
            <a:chOff x="3819245" y="271010"/>
            <a:chExt cx="3981147" cy="830997"/>
          </a:xfrm>
        </p:grpSpPr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E69243E4-251F-4A14-AEA8-BF9FD14C588B}"/>
                </a:ext>
              </a:extLst>
            </p:cNvPr>
            <p:cNvSpPr/>
            <p:nvPr/>
          </p:nvSpPr>
          <p:spPr>
            <a:xfrm>
              <a:off x="4603102" y="271010"/>
              <a:ext cx="319729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Y견고딕" panose="02030600000101010101" pitchFamily="18" charset="-127"/>
                  <a:ea typeface="HY견고딕" panose="02030600000101010101" pitchFamily="18" charset="-127"/>
                  <a:cs typeface="KoPubWorld돋움체 Light" panose="00000300000000000000" pitchFamily="2" charset="-127"/>
                </a:rPr>
                <a:t>일본과 우리나라의 가업문화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65D7ED9-83F9-4DAA-9F61-EAE1B259EC2A}"/>
                </a:ext>
              </a:extLst>
            </p:cNvPr>
            <p:cNvSpPr txBox="1"/>
            <p:nvPr/>
          </p:nvSpPr>
          <p:spPr>
            <a:xfrm>
              <a:off x="3819245" y="271010"/>
              <a:ext cx="50268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800" b="1" dirty="0">
                  <a:solidFill>
                    <a:srgbClr val="64DECF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02</a:t>
              </a:r>
              <a:endParaRPr lang="ko-KR" altLang="en-US" sz="4800" b="1" dirty="0">
                <a:solidFill>
                  <a:srgbClr val="64DEC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347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3" grpId="0"/>
      <p:bldP spid="17" grpId="0"/>
      <p:bldP spid="1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AE41243E-6A89-4DE6-9565-D75834FCA2BB}"/>
              </a:ext>
            </a:extLst>
          </p:cNvPr>
          <p:cNvSpPr/>
          <p:nvPr/>
        </p:nvSpPr>
        <p:spPr>
          <a:xfrm flipV="1">
            <a:off x="557400" y="1001162"/>
            <a:ext cx="11077200" cy="18000"/>
          </a:xfrm>
          <a:prstGeom prst="rect">
            <a:avLst/>
          </a:prstGeom>
          <a:solidFill>
            <a:srgbClr val="64DE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374407-6B3E-4813-B512-106F419C9FF1}"/>
              </a:ext>
            </a:extLst>
          </p:cNvPr>
          <p:cNvSpPr txBox="1"/>
          <p:nvPr/>
        </p:nvSpPr>
        <p:spPr>
          <a:xfrm>
            <a:off x="1139812" y="1164539"/>
            <a:ext cx="35589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ko-KR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KoPubWorld돋움체 Light" panose="00000300000000000000" pitchFamily="2" charset="-127"/>
              </a:rPr>
              <a:t>일본의 목욕문화</a:t>
            </a:r>
          </a:p>
        </p:txBody>
      </p:sp>
      <p:pic>
        <p:nvPicPr>
          <p:cNvPr id="10" name="그림 9" descr="화면 캡처 2022-03-29 031200">
            <a:extLst>
              <a:ext uri="{FF2B5EF4-FFF2-40B4-BE49-F238E27FC236}">
                <a16:creationId xmlns:a16="http://schemas.microsoft.com/office/drawing/2014/main" id="{66A064D8-E734-4554-A49C-08E75DA5E4B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616" y="3192223"/>
            <a:ext cx="5781368" cy="1178104"/>
          </a:xfrm>
          <a:prstGeom prst="rect">
            <a:avLst/>
          </a:prstGeom>
        </p:spPr>
      </p:pic>
      <p:grpSp>
        <p:nvGrpSpPr>
          <p:cNvPr id="11" name="그룹 10">
            <a:extLst>
              <a:ext uri="{FF2B5EF4-FFF2-40B4-BE49-F238E27FC236}">
                <a16:creationId xmlns:a16="http://schemas.microsoft.com/office/drawing/2014/main" id="{C0E8650B-7A7F-4D69-90D5-6460A52D36CC}"/>
              </a:ext>
            </a:extLst>
          </p:cNvPr>
          <p:cNvGrpSpPr/>
          <p:nvPr/>
        </p:nvGrpSpPr>
        <p:grpSpPr>
          <a:xfrm>
            <a:off x="2503755" y="264677"/>
            <a:ext cx="6946943" cy="830997"/>
            <a:chOff x="3819245" y="271010"/>
            <a:chExt cx="3981147" cy="830997"/>
          </a:xfrm>
        </p:grpSpPr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03C5BC5C-2409-43D9-A6EF-28EE72B4C137}"/>
                </a:ext>
              </a:extLst>
            </p:cNvPr>
            <p:cNvSpPr/>
            <p:nvPr/>
          </p:nvSpPr>
          <p:spPr>
            <a:xfrm>
              <a:off x="4603102" y="271010"/>
              <a:ext cx="319729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Y견고딕" panose="02030600000101010101" pitchFamily="18" charset="-127"/>
                  <a:ea typeface="HY견고딕" panose="02030600000101010101" pitchFamily="18" charset="-127"/>
                  <a:cs typeface="KoPubWorld돋움체 Light" panose="00000300000000000000" pitchFamily="2" charset="-127"/>
                </a:rPr>
                <a:t>일본과 우리나라의 목욕문화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86271ED-8F50-474B-9B58-A9A8D6B35D89}"/>
                </a:ext>
              </a:extLst>
            </p:cNvPr>
            <p:cNvSpPr txBox="1"/>
            <p:nvPr/>
          </p:nvSpPr>
          <p:spPr>
            <a:xfrm>
              <a:off x="3819245" y="271010"/>
              <a:ext cx="50268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800" b="1" dirty="0">
                  <a:solidFill>
                    <a:srgbClr val="64DECF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03</a:t>
              </a:r>
              <a:endParaRPr lang="ko-KR" altLang="en-US" sz="4800" b="1" dirty="0">
                <a:solidFill>
                  <a:srgbClr val="64DEC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</p:grpSp>
      <p:pic>
        <p:nvPicPr>
          <p:cNvPr id="3" name="그림 2">
            <a:hlinkClick r:id="rId3" action="ppaction://hlinkfile"/>
            <a:extLst>
              <a:ext uri="{FF2B5EF4-FFF2-40B4-BE49-F238E27FC236}">
                <a16:creationId xmlns:a16="http://schemas.microsoft.com/office/drawing/2014/main" id="{30862FFA-8DDB-402B-819C-C6938D924D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419" y="1750468"/>
            <a:ext cx="8321761" cy="4656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529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24072" y="2604475"/>
            <a:ext cx="4703042" cy="1062531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42249" y="3960344"/>
            <a:ext cx="3939165" cy="413704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-341364" y="4697741"/>
            <a:ext cx="2760227" cy="2692524"/>
            <a:chOff x="-512046" y="7046611"/>
            <a:chExt cx="4140341" cy="4038786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-512046" y="7046611"/>
              <a:ext cx="4140341" cy="4038786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4140810" y="3684789"/>
            <a:ext cx="3908856" cy="117235"/>
            <a:chOff x="6211215" y="5527182"/>
            <a:chExt cx="5863284" cy="175853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11215" y="5527182"/>
              <a:ext cx="5863284" cy="175853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0190636" y="-621583"/>
            <a:ext cx="3611312" cy="3156948"/>
            <a:chOff x="15285954" y="-932374"/>
            <a:chExt cx="5416968" cy="4735422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285954" y="-932374"/>
              <a:ext cx="5416968" cy="4735422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0956660" y="1881604"/>
            <a:ext cx="598474" cy="2281909"/>
            <a:chOff x="16434989" y="2822406"/>
            <a:chExt cx="897711" cy="3422863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434989" y="2822406"/>
              <a:ext cx="897711" cy="3422863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835896" y="3046679"/>
            <a:ext cx="812056" cy="1231324"/>
            <a:chOff x="1253844" y="4570018"/>
            <a:chExt cx="1218084" cy="1846986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53844" y="4570018"/>
              <a:ext cx="1218084" cy="184698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593004" y="375100"/>
            <a:ext cx="1488603" cy="1452091"/>
            <a:chOff x="889505" y="562650"/>
            <a:chExt cx="2232905" cy="2178136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89505" y="562650"/>
              <a:ext cx="2232905" cy="2178136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3461" y="782082"/>
            <a:ext cx="1045252" cy="693006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27728" y="2528858"/>
            <a:ext cx="898179" cy="344965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25188" y="2955696"/>
            <a:ext cx="897001" cy="274008"/>
          </a:xfrm>
          <a:prstGeom prst="rect">
            <a:avLst/>
          </a:prstGeom>
        </p:spPr>
      </p:pic>
      <p:pic>
        <p:nvPicPr>
          <p:cNvPr id="8" name="Object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75010" y="2528858"/>
            <a:ext cx="898179" cy="344753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46477" y="2528858"/>
            <a:ext cx="1091189" cy="344965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137525" y="2528858"/>
            <a:ext cx="1091189" cy="344965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122477" y="4574490"/>
            <a:ext cx="995531" cy="344965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120877" y="5014966"/>
            <a:ext cx="2171319" cy="262073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81592" y="2902703"/>
            <a:ext cx="1426241" cy="117235"/>
            <a:chOff x="272387" y="4354054"/>
            <a:chExt cx="2139362" cy="175853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 rot="5400000">
              <a:off x="272387" y="4354054"/>
              <a:ext cx="2139362" cy="175853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0985932" y="5720070"/>
            <a:ext cx="327696" cy="1249464"/>
            <a:chOff x="16478898" y="8580105"/>
            <a:chExt cx="491544" cy="1874196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6478898" y="8580105"/>
              <a:ext cx="491544" cy="1874196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2832822" y="2902703"/>
            <a:ext cx="1426241" cy="117235"/>
            <a:chOff x="4249233" y="4354054"/>
            <a:chExt cx="2139362" cy="175853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 rot="5400000">
              <a:off x="4249233" y="4354054"/>
              <a:ext cx="2139362" cy="175853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5484053" y="2902703"/>
            <a:ext cx="1426241" cy="117235"/>
            <a:chOff x="8226079" y="4354054"/>
            <a:chExt cx="2139362" cy="175853"/>
          </a:xfrm>
        </p:grpSpPr>
        <p:pic>
          <p:nvPicPr>
            <p:cNvPr id="23" name="Object 22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 rot="5400000">
              <a:off x="8226079" y="4354054"/>
              <a:ext cx="2139362" cy="175853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8135284" y="2902703"/>
            <a:ext cx="1426241" cy="117235"/>
            <a:chOff x="12202925" y="4354054"/>
            <a:chExt cx="2139362" cy="175853"/>
          </a:xfrm>
        </p:grpSpPr>
        <p:pic>
          <p:nvPicPr>
            <p:cNvPr id="26" name="Object 25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 rot="5400000">
              <a:off x="12202925" y="4354054"/>
              <a:ext cx="2139362" cy="175853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81592" y="4948333"/>
            <a:ext cx="1426241" cy="117235"/>
            <a:chOff x="272387" y="7422498"/>
            <a:chExt cx="2139362" cy="175853"/>
          </a:xfrm>
        </p:grpSpPr>
        <p:pic>
          <p:nvPicPr>
            <p:cNvPr id="29" name="Object 28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 rot="5400000">
              <a:off x="272387" y="7422498"/>
              <a:ext cx="2139362" cy="175853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1663" y="457767"/>
            <a:ext cx="3223004" cy="827410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672178" y="1241788"/>
            <a:ext cx="5945910" cy="108671"/>
            <a:chOff x="1008267" y="1862681"/>
            <a:chExt cx="8918865" cy="163007"/>
          </a:xfrm>
        </p:grpSpPr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-10800000">
              <a:off x="1008267" y="1862681"/>
              <a:ext cx="8918865" cy="163007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5699216" y="1619673"/>
            <a:ext cx="5608563" cy="2346678"/>
            <a:chOff x="8548823" y="2429509"/>
            <a:chExt cx="8412845" cy="3520017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548823" y="2429509"/>
              <a:ext cx="8412845" cy="3520017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5675978" y="4173971"/>
            <a:ext cx="5608563" cy="2346678"/>
            <a:chOff x="8513966" y="6260956"/>
            <a:chExt cx="8412845" cy="3520017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513966" y="6260956"/>
              <a:ext cx="8412845" cy="3520017"/>
            </a:xfrm>
            <a:prstGeom prst="rect">
              <a:avLst/>
            </a:prstGeom>
          </p:spPr>
        </p:pic>
      </p:grpSp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87222" y="4297850"/>
            <a:ext cx="4225377" cy="1447074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17697" y="5793537"/>
            <a:ext cx="3639363" cy="520825"/>
          </a:xfrm>
          <a:prstGeom prst="rect">
            <a:avLst/>
          </a:prstGeom>
        </p:spPr>
      </p:pic>
      <p:pic>
        <p:nvPicPr>
          <p:cNvPr id="14" name="Object 1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19050" y="1767101"/>
            <a:ext cx="4225377" cy="1447074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976630" y="3225690"/>
            <a:ext cx="3217581" cy="496444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952606" y="1438598"/>
            <a:ext cx="4114286" cy="2351021"/>
            <a:chOff x="1428908" y="2157897"/>
            <a:chExt cx="6171429" cy="3526531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28908" y="2157897"/>
              <a:ext cx="6171429" cy="3526531"/>
            </a:xfrm>
            <a:prstGeom prst="rect">
              <a:avLst/>
            </a:prstGeom>
          </p:spPr>
        </p:pic>
      </p:grpSp>
      <p:pic>
        <p:nvPicPr>
          <p:cNvPr id="19" name="Object 18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068936" y="6620958"/>
            <a:ext cx="2678090" cy="282050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952606" y="3692072"/>
            <a:ext cx="4114286" cy="2860408"/>
            <a:chOff x="1428908" y="5538108"/>
            <a:chExt cx="6171429" cy="4290612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428908" y="5538108"/>
              <a:ext cx="6171429" cy="429061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7886" y="566438"/>
            <a:ext cx="3223004" cy="827410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672178" y="1241788"/>
            <a:ext cx="5066633" cy="108671"/>
            <a:chOff x="1008267" y="1862681"/>
            <a:chExt cx="7599950" cy="163007"/>
          </a:xfrm>
        </p:grpSpPr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-10800000">
              <a:off x="1008267" y="1862681"/>
              <a:ext cx="7599950" cy="163007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341005" y="2420559"/>
            <a:ext cx="2464171" cy="2403729"/>
            <a:chOff x="511507" y="3630838"/>
            <a:chExt cx="3696257" cy="3605594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1507" y="3630838"/>
              <a:ext cx="3696257" cy="3605594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2608241" y="2785596"/>
            <a:ext cx="1609287" cy="54048"/>
            <a:chOff x="3912361" y="4178394"/>
            <a:chExt cx="2413930" cy="81072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-1500000">
              <a:off x="3912361" y="4178394"/>
              <a:ext cx="2413930" cy="81072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2632925" y="4496665"/>
            <a:ext cx="1609287" cy="54048"/>
            <a:chOff x="3949388" y="6744998"/>
            <a:chExt cx="2413930" cy="81072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1200000">
              <a:off x="3949388" y="6744998"/>
              <a:ext cx="2413930" cy="81072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4086744" y="1681586"/>
            <a:ext cx="1790914" cy="1746986"/>
            <a:chOff x="6130115" y="2522378"/>
            <a:chExt cx="2686371" cy="2620479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130115" y="2522378"/>
              <a:ext cx="2686371" cy="2620479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4086744" y="3950796"/>
            <a:ext cx="1790914" cy="1746986"/>
            <a:chOff x="6130115" y="5926193"/>
            <a:chExt cx="2686371" cy="2620479"/>
          </a:xfrm>
        </p:grpSpPr>
        <p:pic>
          <p:nvPicPr>
            <p:cNvPr id="19" name="Object 18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130115" y="5926193"/>
              <a:ext cx="2686371" cy="2620479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5823691" y="4427873"/>
            <a:ext cx="1609287" cy="54048"/>
            <a:chOff x="8735537" y="6641810"/>
            <a:chExt cx="2413930" cy="81072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-1500000">
              <a:off x="8735537" y="6641810"/>
              <a:ext cx="2413930" cy="81072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5612009" y="1765605"/>
            <a:ext cx="1609287" cy="54048"/>
            <a:chOff x="8418014" y="2648407"/>
            <a:chExt cx="2413930" cy="81072"/>
          </a:xfrm>
        </p:grpSpPr>
        <p:pic>
          <p:nvPicPr>
            <p:cNvPr id="25" name="Object 24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-1500000">
              <a:off x="8418014" y="2648407"/>
              <a:ext cx="2413930" cy="81072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5846627" y="2891288"/>
            <a:ext cx="1609287" cy="54048"/>
            <a:chOff x="8769940" y="4336932"/>
            <a:chExt cx="2413930" cy="81072"/>
          </a:xfrm>
        </p:grpSpPr>
        <p:pic>
          <p:nvPicPr>
            <p:cNvPr id="28" name="Object 2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1080000">
              <a:off x="8769940" y="4336932"/>
              <a:ext cx="2413930" cy="81072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5593611" y="5670757"/>
            <a:ext cx="1609287" cy="54048"/>
            <a:chOff x="8390417" y="8506135"/>
            <a:chExt cx="2413930" cy="81072"/>
          </a:xfrm>
        </p:grpSpPr>
        <p:pic>
          <p:nvPicPr>
            <p:cNvPr id="31" name="Object 30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1080000">
              <a:off x="8390417" y="8506135"/>
              <a:ext cx="2413930" cy="81072"/>
            </a:xfrm>
            <a:prstGeom prst="rect">
              <a:avLst/>
            </a:prstGeom>
          </p:spPr>
        </p:pic>
      </p:grpSp>
      <p:pic>
        <p:nvPicPr>
          <p:cNvPr id="33" name="Object 3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958424" y="3236863"/>
            <a:ext cx="3756563" cy="827915"/>
          </a:xfrm>
          <a:prstGeom prst="rect">
            <a:avLst/>
          </a:prstGeom>
        </p:spPr>
      </p:pic>
      <p:pic>
        <p:nvPicPr>
          <p:cNvPr id="34" name="Object 3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430116" y="4458262"/>
            <a:ext cx="3205391" cy="895976"/>
          </a:xfrm>
          <a:prstGeom prst="rect">
            <a:avLst/>
          </a:prstGeom>
        </p:spPr>
      </p:pic>
      <p:grpSp>
        <p:nvGrpSpPr>
          <p:cNvPr id="1011" name="그룹 1011"/>
          <p:cNvGrpSpPr/>
          <p:nvPr/>
        </p:nvGrpSpPr>
        <p:grpSpPr>
          <a:xfrm>
            <a:off x="7961971" y="314344"/>
            <a:ext cx="3524772" cy="1364398"/>
            <a:chOff x="11942957" y="471516"/>
            <a:chExt cx="5287158" cy="2046597"/>
          </a:xfrm>
        </p:grpSpPr>
        <p:pic>
          <p:nvPicPr>
            <p:cNvPr id="36" name="Object 35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942957" y="471516"/>
              <a:ext cx="5287158" cy="2046597"/>
            </a:xfrm>
            <a:prstGeom prst="rect">
              <a:avLst/>
            </a:prstGeom>
          </p:spPr>
        </p:pic>
      </p:grpSp>
      <p:grpSp>
        <p:nvGrpSpPr>
          <p:cNvPr id="1012" name="그룹 1012"/>
          <p:cNvGrpSpPr/>
          <p:nvPr/>
        </p:nvGrpSpPr>
        <p:grpSpPr>
          <a:xfrm>
            <a:off x="7961971" y="1892154"/>
            <a:ext cx="3524772" cy="1325850"/>
            <a:chOff x="11942957" y="2838230"/>
            <a:chExt cx="5287158" cy="1988775"/>
          </a:xfrm>
        </p:grpSpPr>
        <p:pic>
          <p:nvPicPr>
            <p:cNvPr id="39" name="Object 38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942957" y="2838230"/>
              <a:ext cx="5287158" cy="1988775"/>
            </a:xfrm>
            <a:prstGeom prst="rect">
              <a:avLst/>
            </a:prstGeom>
          </p:spPr>
        </p:pic>
      </p:grpSp>
      <p:grpSp>
        <p:nvGrpSpPr>
          <p:cNvPr id="1013" name="그룹 1013"/>
          <p:cNvGrpSpPr/>
          <p:nvPr/>
        </p:nvGrpSpPr>
        <p:grpSpPr>
          <a:xfrm>
            <a:off x="7108912" y="1323435"/>
            <a:ext cx="1609287" cy="54048"/>
            <a:chOff x="10663368" y="1985152"/>
            <a:chExt cx="2413930" cy="81072"/>
          </a:xfrm>
        </p:grpSpPr>
        <p:pic>
          <p:nvPicPr>
            <p:cNvPr id="42" name="Object 4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-720000">
              <a:off x="10663368" y="1985152"/>
              <a:ext cx="2413930" cy="81072"/>
            </a:xfrm>
            <a:prstGeom prst="rect">
              <a:avLst/>
            </a:prstGeom>
          </p:spPr>
        </p:pic>
      </p:grpSp>
      <p:grpSp>
        <p:nvGrpSpPr>
          <p:cNvPr id="1014" name="그룹 1014"/>
          <p:cNvGrpSpPr/>
          <p:nvPr/>
        </p:nvGrpSpPr>
        <p:grpSpPr>
          <a:xfrm>
            <a:off x="7259360" y="2951935"/>
            <a:ext cx="1609287" cy="54048"/>
            <a:chOff x="10889040" y="4427902"/>
            <a:chExt cx="2413930" cy="81072"/>
          </a:xfrm>
        </p:grpSpPr>
        <p:pic>
          <p:nvPicPr>
            <p:cNvPr id="45" name="Object 44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-600000">
              <a:off x="10889040" y="4427902"/>
              <a:ext cx="2413930" cy="81072"/>
            </a:xfrm>
            <a:prstGeom prst="rect">
              <a:avLst/>
            </a:prstGeom>
          </p:spPr>
        </p:pic>
      </p:grpSp>
      <p:grpSp>
        <p:nvGrpSpPr>
          <p:cNvPr id="1015" name="그룹 1015"/>
          <p:cNvGrpSpPr/>
          <p:nvPr/>
        </p:nvGrpSpPr>
        <p:grpSpPr>
          <a:xfrm>
            <a:off x="7157328" y="4169043"/>
            <a:ext cx="1609287" cy="54048"/>
            <a:chOff x="10735992" y="6253564"/>
            <a:chExt cx="2413930" cy="81072"/>
          </a:xfrm>
        </p:grpSpPr>
        <p:pic>
          <p:nvPicPr>
            <p:cNvPr id="48" name="Object 4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735992" y="6253564"/>
              <a:ext cx="2413930" cy="81072"/>
            </a:xfrm>
            <a:prstGeom prst="rect">
              <a:avLst/>
            </a:prstGeom>
          </p:spPr>
        </p:pic>
      </p:grpSp>
      <p:grpSp>
        <p:nvGrpSpPr>
          <p:cNvPr id="1016" name="그룹 1016"/>
          <p:cNvGrpSpPr/>
          <p:nvPr/>
        </p:nvGrpSpPr>
        <p:grpSpPr>
          <a:xfrm>
            <a:off x="7116657" y="5973100"/>
            <a:ext cx="1609287" cy="54048"/>
            <a:chOff x="10674986" y="8959650"/>
            <a:chExt cx="2413930" cy="81072"/>
          </a:xfrm>
        </p:grpSpPr>
        <p:pic>
          <p:nvPicPr>
            <p:cNvPr id="51" name="Object 50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674986" y="8959650"/>
              <a:ext cx="2413930" cy="81072"/>
            </a:xfrm>
            <a:prstGeom prst="rect">
              <a:avLst/>
            </a:prstGeom>
          </p:spPr>
        </p:pic>
      </p:grpSp>
      <p:grpSp>
        <p:nvGrpSpPr>
          <p:cNvPr id="1017" name="그룹 1017"/>
          <p:cNvGrpSpPr/>
          <p:nvPr/>
        </p:nvGrpSpPr>
        <p:grpSpPr>
          <a:xfrm>
            <a:off x="8247125" y="5099861"/>
            <a:ext cx="3333687" cy="1292939"/>
            <a:chOff x="12370686" y="7649792"/>
            <a:chExt cx="5000531" cy="1939408"/>
          </a:xfrm>
        </p:grpSpPr>
        <p:pic>
          <p:nvPicPr>
            <p:cNvPr id="54" name="Object 53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2370686" y="7649792"/>
              <a:ext cx="5000531" cy="1939408"/>
            </a:xfrm>
            <a:prstGeom prst="rect">
              <a:avLst/>
            </a:prstGeom>
          </p:spPr>
        </p:pic>
      </p:grpSp>
      <p:grpSp>
        <p:nvGrpSpPr>
          <p:cNvPr id="1018" name="그룹 1018"/>
          <p:cNvGrpSpPr/>
          <p:nvPr/>
        </p:nvGrpSpPr>
        <p:grpSpPr>
          <a:xfrm>
            <a:off x="8165321" y="3392215"/>
            <a:ext cx="3306249" cy="1396267"/>
            <a:chOff x="12247981" y="5088322"/>
            <a:chExt cx="4959373" cy="2094401"/>
          </a:xfrm>
        </p:grpSpPr>
        <p:pic>
          <p:nvPicPr>
            <p:cNvPr id="57" name="Object 56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2247981" y="5088322"/>
              <a:ext cx="4959373" cy="2094401"/>
            </a:xfrm>
            <a:prstGeom prst="rect">
              <a:avLst/>
            </a:prstGeom>
          </p:spPr>
        </p:pic>
      </p:grpSp>
      <p:pic>
        <p:nvPicPr>
          <p:cNvPr id="59" name="Object 58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474696" y="2191294"/>
            <a:ext cx="3205391" cy="895976"/>
          </a:xfrm>
          <a:prstGeom prst="rect">
            <a:avLst/>
          </a:prstGeom>
        </p:spPr>
      </p:pic>
      <p:pic>
        <p:nvPicPr>
          <p:cNvPr id="60" name="Object 59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530922" y="5377716"/>
            <a:ext cx="3388548" cy="896585"/>
          </a:xfrm>
          <a:prstGeom prst="rect">
            <a:avLst/>
          </a:prstGeom>
        </p:spPr>
      </p:pic>
      <p:pic>
        <p:nvPicPr>
          <p:cNvPr id="61" name="Object 60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7323298" y="740495"/>
            <a:ext cx="3205391" cy="496444"/>
          </a:xfrm>
          <a:prstGeom prst="rect">
            <a:avLst/>
          </a:prstGeom>
        </p:spPr>
      </p:pic>
      <p:pic>
        <p:nvPicPr>
          <p:cNvPr id="62" name="Object 61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7221179" y="2374846"/>
            <a:ext cx="3348930" cy="496749"/>
          </a:xfrm>
          <a:prstGeom prst="rect">
            <a:avLst/>
          </a:prstGeom>
        </p:spPr>
      </p:pic>
      <p:pic>
        <p:nvPicPr>
          <p:cNvPr id="63" name="Object 62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7326206" y="3967044"/>
            <a:ext cx="3348930" cy="4967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0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0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0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0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0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0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0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0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0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0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0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0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0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0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0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0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0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0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0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0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0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0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0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0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0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0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0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0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0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0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2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4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8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6901651" y="550383"/>
            <a:ext cx="2464171" cy="2403729"/>
            <a:chOff x="10352475" y="825574"/>
            <a:chExt cx="3696257" cy="360559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352475" y="825574"/>
              <a:ext cx="3696257" cy="360559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6901651" y="3835639"/>
            <a:ext cx="2464171" cy="2403729"/>
            <a:chOff x="10352475" y="5753458"/>
            <a:chExt cx="3696257" cy="3605594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352475" y="5753458"/>
              <a:ext cx="3696257" cy="3605594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5989" y="405623"/>
            <a:ext cx="3223004" cy="827410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672178" y="1241788"/>
            <a:ext cx="5945910" cy="108671"/>
            <a:chOff x="1008267" y="1862681"/>
            <a:chExt cx="8918865" cy="163007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-10800000">
              <a:off x="1008267" y="1862681"/>
              <a:ext cx="8918865" cy="163007"/>
            </a:xfrm>
            <a:prstGeom prst="rect">
              <a:avLst/>
            </a:prstGeom>
          </p:spPr>
        </p:pic>
      </p:grpSp>
      <p:pic>
        <p:nvPicPr>
          <p:cNvPr id="12" name="Object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63184" y="1446776"/>
            <a:ext cx="1609297" cy="592615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672178" y="1911534"/>
            <a:ext cx="4778609" cy="3615814"/>
            <a:chOff x="1008267" y="2867301"/>
            <a:chExt cx="7167914" cy="5423721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08267" y="2867301"/>
              <a:ext cx="7167914" cy="5423721"/>
            </a:xfrm>
            <a:prstGeom prst="rect">
              <a:avLst/>
            </a:prstGeom>
          </p:spPr>
        </p:pic>
      </p:grpSp>
      <p:pic>
        <p:nvPicPr>
          <p:cNvPr id="16" name="Object 1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52760" y="5572021"/>
            <a:ext cx="2194453" cy="297128"/>
          </a:xfrm>
          <a:prstGeom prst="rect">
            <a:avLst/>
          </a:prstGeom>
        </p:spPr>
      </p:pic>
      <p:pic>
        <p:nvPicPr>
          <p:cNvPr id="17" name="Object 16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605052" y="405623"/>
            <a:ext cx="2721174" cy="808109"/>
          </a:xfrm>
          <a:prstGeom prst="rect">
            <a:avLst/>
          </a:prstGeom>
        </p:spPr>
      </p:pic>
      <p:pic>
        <p:nvPicPr>
          <p:cNvPr id="18" name="Object 17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751774" y="4734653"/>
            <a:ext cx="852085" cy="585427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9083040" y="1998518"/>
            <a:ext cx="2464171" cy="2403729"/>
            <a:chOff x="13624559" y="2997777"/>
            <a:chExt cx="3696257" cy="3605594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624559" y="2997777"/>
              <a:ext cx="3696257" cy="3605594"/>
            </a:xfrm>
            <a:prstGeom prst="rect">
              <a:avLst/>
            </a:prstGeom>
          </p:spPr>
        </p:pic>
      </p:grpSp>
      <p:pic>
        <p:nvPicPr>
          <p:cNvPr id="22" name="Object 21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9938007" y="2942625"/>
            <a:ext cx="869695" cy="5854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5767788" y="3608499"/>
            <a:ext cx="2464171" cy="2403729"/>
            <a:chOff x="8651681" y="5412748"/>
            <a:chExt cx="3696257" cy="360559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51681" y="5412748"/>
              <a:ext cx="3696257" cy="3605594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4784" y="457767"/>
            <a:ext cx="3454617" cy="827410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672178" y="1241788"/>
            <a:ext cx="5945910" cy="108671"/>
            <a:chOff x="1008267" y="1862681"/>
            <a:chExt cx="8918865" cy="163007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-10800000">
              <a:off x="1008267" y="1862681"/>
              <a:ext cx="8918865" cy="163007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5699216" y="1592566"/>
            <a:ext cx="5640771" cy="1494339"/>
            <a:chOff x="8548823" y="2388848"/>
            <a:chExt cx="8461157" cy="2241509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548823" y="2388848"/>
              <a:ext cx="8461157" cy="2241509"/>
            </a:xfrm>
            <a:prstGeom prst="rect">
              <a:avLst/>
            </a:prstGeom>
          </p:spPr>
        </p:pic>
      </p:grpSp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52496" y="1897841"/>
            <a:ext cx="3379420" cy="927063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98862" y="4396404"/>
            <a:ext cx="1704186" cy="670053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953227" y="1793860"/>
            <a:ext cx="4114286" cy="3357257"/>
            <a:chOff x="1429840" y="2690790"/>
            <a:chExt cx="6171429" cy="5035886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29840" y="2690790"/>
              <a:ext cx="6171429" cy="5035886"/>
            </a:xfrm>
            <a:prstGeom prst="rect">
              <a:avLst/>
            </a:prstGeom>
          </p:spPr>
        </p:pic>
      </p:grpSp>
      <p:pic>
        <p:nvPicPr>
          <p:cNvPr id="17" name="Object 1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896302" y="5111769"/>
            <a:ext cx="2194453" cy="297128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8821489" y="3428572"/>
            <a:ext cx="2464171" cy="2403729"/>
            <a:chOff x="13232232" y="5142857"/>
            <a:chExt cx="3696257" cy="3605594"/>
          </a:xfrm>
        </p:grpSpPr>
        <p:pic>
          <p:nvPicPr>
            <p:cNvPr id="19" name="Object 18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232232" y="5142857"/>
              <a:ext cx="3696257" cy="3605594"/>
            </a:xfrm>
            <a:prstGeom prst="rect">
              <a:avLst/>
            </a:prstGeom>
          </p:spPr>
        </p:pic>
      </p:grpSp>
      <p:pic>
        <p:nvPicPr>
          <p:cNvPr id="21" name="Object 20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9000382" y="4431119"/>
            <a:ext cx="2232459" cy="5953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6163810" y="1310359"/>
            <a:ext cx="2464171" cy="2403729"/>
            <a:chOff x="9245714" y="1965538"/>
            <a:chExt cx="3696257" cy="360559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45714" y="1965538"/>
              <a:ext cx="3696257" cy="360559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6095239" y="3996700"/>
            <a:ext cx="2464171" cy="2403729"/>
            <a:chOff x="9142857" y="5995050"/>
            <a:chExt cx="3696257" cy="3605594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42857" y="5995050"/>
              <a:ext cx="3696257" cy="3605594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8835387" y="1268901"/>
            <a:ext cx="2464171" cy="2403729"/>
            <a:chOff x="13253080" y="1903351"/>
            <a:chExt cx="3696257" cy="3605594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253080" y="1903351"/>
              <a:ext cx="3696257" cy="3605594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8835387" y="3996700"/>
            <a:ext cx="2464171" cy="2403729"/>
            <a:chOff x="13253080" y="5995050"/>
            <a:chExt cx="3696257" cy="3605594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253080" y="5995050"/>
              <a:ext cx="3696257" cy="3605594"/>
            </a:xfrm>
            <a:prstGeom prst="rect">
              <a:avLst/>
            </a:prstGeom>
          </p:spPr>
        </p:pic>
      </p:grpSp>
      <p:pic>
        <p:nvPicPr>
          <p:cNvPr id="14" name="Object 1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66756" y="457767"/>
            <a:ext cx="3454617" cy="827410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672178" y="1241788"/>
            <a:ext cx="5945910" cy="108671"/>
            <a:chOff x="1008267" y="1862681"/>
            <a:chExt cx="8918865" cy="163007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-10800000">
              <a:off x="1008267" y="1862681"/>
              <a:ext cx="8918865" cy="163007"/>
            </a:xfrm>
            <a:prstGeom prst="rect">
              <a:avLst/>
            </a:prstGeom>
          </p:spPr>
        </p:pic>
      </p:grpSp>
      <p:pic>
        <p:nvPicPr>
          <p:cNvPr id="18" name="Object 1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291861" y="4916840"/>
            <a:ext cx="1724504" cy="663146"/>
          </a:xfrm>
          <a:prstGeom prst="rect">
            <a:avLst/>
          </a:prstGeom>
        </p:spPr>
      </p:pic>
      <p:pic>
        <p:nvPicPr>
          <p:cNvPr id="19" name="Object 1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57138" y="2156777"/>
            <a:ext cx="1740758" cy="661927"/>
          </a:xfrm>
          <a:prstGeom prst="rect">
            <a:avLst/>
          </a:prstGeom>
        </p:spPr>
      </p:pic>
      <p:grpSp>
        <p:nvGrpSpPr>
          <p:cNvPr id="1006" name="그룹 1006"/>
          <p:cNvGrpSpPr/>
          <p:nvPr/>
        </p:nvGrpSpPr>
        <p:grpSpPr>
          <a:xfrm>
            <a:off x="753768" y="2164834"/>
            <a:ext cx="4546825" cy="3384859"/>
            <a:chOff x="1130651" y="3247251"/>
            <a:chExt cx="6820238" cy="5077288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 rot="-16200000">
              <a:off x="1130651" y="3247251"/>
              <a:ext cx="6820238" cy="5077288"/>
            </a:xfrm>
            <a:prstGeom prst="rect">
              <a:avLst/>
            </a:prstGeom>
          </p:spPr>
        </p:pic>
      </p:grpSp>
      <p:pic>
        <p:nvPicPr>
          <p:cNvPr id="23" name="Object 2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023699" y="6249302"/>
            <a:ext cx="1941068" cy="261813"/>
          </a:xfrm>
          <a:prstGeom prst="rect">
            <a:avLst/>
          </a:prstGeom>
        </p:spPr>
      </p:pic>
      <p:pic>
        <p:nvPicPr>
          <p:cNvPr id="24" name="Object 23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751773" y="4982380"/>
            <a:ext cx="1353923" cy="662333"/>
          </a:xfrm>
          <a:prstGeom prst="rect">
            <a:avLst/>
          </a:prstGeom>
        </p:spPr>
      </p:pic>
      <p:pic>
        <p:nvPicPr>
          <p:cNvPr id="25" name="Object 24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9474876" y="2131597"/>
            <a:ext cx="1370177" cy="6619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테마">
  <a:themeElements>
    <a:clrScheme name="파랑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227</Words>
  <Application>Microsoft Office PowerPoint</Application>
  <PresentationFormat>와이드스크린</PresentationFormat>
  <Paragraphs>92</Paragraphs>
  <Slides>27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27</vt:i4>
      </vt:variant>
    </vt:vector>
  </HeadingPairs>
  <TitlesOfParts>
    <vt:vector size="37" baseType="lpstr">
      <vt:lpstr>HY수평선B</vt:lpstr>
      <vt:lpstr>KoPubWorld돋움체 Bold</vt:lpstr>
      <vt:lpstr>KoPubWorld돋움체 Light</vt:lpstr>
      <vt:lpstr>noto</vt:lpstr>
      <vt:lpstr>Arial</vt:lpstr>
      <vt:lpstr>HY견고딕</vt:lpstr>
      <vt:lpstr>Wingdings</vt:lpstr>
      <vt:lpstr>맑은 고딕</vt:lpstr>
      <vt:lpstr>Office 테마</vt:lpstr>
      <vt:lpstr>1_Office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일본 과거와 현재 비교</vt:lpstr>
      <vt:lpstr>목차소개</vt:lpstr>
      <vt:lpstr>가족구조 변화</vt:lpstr>
      <vt:lpstr>가정식의 변화</vt:lpstr>
      <vt:lpstr>PowerPoint 프레젠테이션</vt:lpstr>
      <vt:lpstr>주거문화 변화</vt:lpstr>
      <vt:lpstr>결혼문화 변화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윤 정</dc:creator>
  <cp:lastModifiedBy>윤 정</cp:lastModifiedBy>
  <cp:revision>7</cp:revision>
  <dcterms:created xsi:type="dcterms:W3CDTF">2022-03-31T15:04:44Z</dcterms:created>
  <dcterms:modified xsi:type="dcterms:W3CDTF">2022-04-01T08:43:20Z</dcterms:modified>
</cp:coreProperties>
</file>