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83" r:id="rId4"/>
    <p:sldId id="284" r:id="rId5"/>
    <p:sldId id="287" r:id="rId6"/>
    <p:sldId id="286" r:id="rId7"/>
    <p:sldId id="288" r:id="rId8"/>
    <p:sldId id="291" r:id="rId9"/>
    <p:sldId id="295" r:id="rId10"/>
    <p:sldId id="289" r:id="rId11"/>
    <p:sldId id="282" r:id="rId12"/>
    <p:sldId id="293" r:id="rId13"/>
    <p:sldId id="290" r:id="rId14"/>
    <p:sldId id="292" r:id="rId15"/>
    <p:sldId id="294" r:id="rId16"/>
    <p:sldId id="299" r:id="rId17"/>
    <p:sldId id="296" r:id="rId18"/>
    <p:sldId id="297" r:id="rId19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 용민" initials="전용" lastIdx="2" clrIdx="0">
    <p:extLst>
      <p:ext uri="{19B8F6BF-5375-455C-9EA6-DF929625EA0E}">
        <p15:presenceInfo xmlns:p15="http://schemas.microsoft.com/office/powerpoint/2012/main" userId="74b8e35f6a39ed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3366"/>
    <a:srgbClr val="CC0000"/>
    <a:srgbClr val="B1C1D0"/>
    <a:srgbClr val="009900"/>
    <a:srgbClr val="38AF38"/>
    <a:srgbClr val="00CC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9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97F1C2-6B28-4DB5-BE5F-601F56F622F7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2022-04-10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BB36D49-A489-451E-90C3-B583FC93C418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1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F105DB2-FD3E-441D-8B7E-7AE83ECE27B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94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10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133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11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1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12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67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13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348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14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671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15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571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16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12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17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153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18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07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2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3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47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4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237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5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81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6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7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279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8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463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9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64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블록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1">
              <a:latin typeface="맑은 고딕" panose="020B0503020000020004" pitchFamily="50" charset="-127"/>
            </a:endParaRPr>
          </a:p>
        </p:txBody>
      </p:sp>
      <p:grpSp>
        <p:nvGrpSpPr>
          <p:cNvPr id="7" name="위쪽 그래픽" descr="위쪽 테두리 디자인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직사각형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23" name="아래쪽 그래픽" descr="아래쪽 테두리 디자인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직사각형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1"/>
              <a:t>클릭하여 마스터 부제목 스타일 편집</a:t>
            </a: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77DD7-81D9-4AB7-B292-4FB3F6317DE2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CD2E8-EA2B-4A72-A8BA-4395DCCFDF68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73092-098F-4B39-AFE6-0D11619AAE97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C6E159-5FA6-4399-81A7-7DBED6AC7B56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816E5DF-CBAF-434E-B9B2-FF14EEB407C2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B319E7-1EFB-4F78-A837-CFF844E9F578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B63CF1-B3A0-4638-8019-D0CC8F56DC44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E7C15-F9F6-403A-B300-60C8876E515F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아래쪽 그래픽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4F4A5-021D-405B-BD16-2997DF00FCAC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 descr="테두리 디자인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1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9C07B-46AA-4F41-AD3D-7CD700FDA6CA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 descr="테두리 디자인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1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1"/>
              <a:t>그림을 추가하려면 아이콘을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6E02FA-4B10-413A-8842-A317FEFBD743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아래쪽 그래픽" descr="아래쪽 테두리 디자인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위쪽 그래픽" descr="위쪽 테두리 디자인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직사각형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047F1A0-5500-476F-9DB7-8520D97BF955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Jnp-U7Q-rQ" TargetMode="External"/><Relationship Id="rId3" Type="http://schemas.openxmlformats.org/officeDocument/2006/relationships/hyperlink" Target="https://ja.wikipedia.org/wiki/%E6%97%A5%E6%9C%AC%E8%BB%8D" TargetMode="External"/><Relationship Id="rId7" Type="http://schemas.openxmlformats.org/officeDocument/2006/relationships/hyperlink" Target="https://news.naver.com/main/read.naver?mode=LSD&amp;mid=shm&amp;sid1=104&amp;oid=022&amp;aid=000272024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5%A4%A7%E6%AD%A3%E3%83%87%E3%83%A2%E3%82%AF%E3%83%A9%E3%82%B7%E3%83%BC" TargetMode="External"/><Relationship Id="rId5" Type="http://schemas.openxmlformats.org/officeDocument/2006/relationships/hyperlink" Target="https://ja.wikipedia.org/wiki/%E5%A4%A7%E6%97%A5%E6%9C%AC%E5%B8%9D%E5%9B%BD%E6%B5%B7%E8%BB%8D" TargetMode="External"/><Relationship Id="rId4" Type="http://schemas.openxmlformats.org/officeDocument/2006/relationships/hyperlink" Target="https://ja.wikipedia.org/wiki/%E5%A4%A7%E6%97%A5%E6%9C%AC%E5%B8%9D%E5%9B%BD%E9%99%B8%E8%BB%8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9756" y="4894312"/>
            <a:ext cx="6912768" cy="1091952"/>
          </a:xfrm>
        </p:spPr>
        <p:txBody>
          <a:bodyPr rtlCol="0">
            <a:normAutofit/>
          </a:bodyPr>
          <a:lstStyle/>
          <a:p>
            <a:pPr algn="ctr" rtl="0"/>
            <a:r>
              <a:rPr lang="ko-KR" altLang="en-US" dirty="0">
                <a:solidFill>
                  <a:srgbClr val="008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dirty="0">
                <a:solidFill>
                  <a:srgbClr val="003366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군대의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역사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ko-KR" altLang="en-US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694813" y="5085184"/>
            <a:ext cx="2304256" cy="78221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학과 </a:t>
            </a:r>
            <a:r>
              <a:rPr lang="en-US" altLang="ko-KR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1600" dirty="0" err="1">
                <a:latin typeface="HY엽서L" panose="02030600000101010101" pitchFamily="18" charset="-127"/>
                <a:ea typeface="HY엽서L" panose="02030600000101010101" pitchFamily="18" charset="-127"/>
              </a:rPr>
              <a:t>일본어일본학과</a:t>
            </a:r>
            <a:endParaRPr lang="en-US" altLang="ko-KR" sz="16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rtl="0"/>
            <a:r>
              <a:rPr lang="ko-KR" altLang="en-US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학번 </a:t>
            </a:r>
            <a:r>
              <a:rPr lang="en-US" altLang="ko-KR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: 21*0211*</a:t>
            </a:r>
          </a:p>
          <a:p>
            <a:pPr rtl="0"/>
            <a:r>
              <a:rPr lang="ko-KR" altLang="en-US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이름 </a:t>
            </a:r>
            <a:r>
              <a:rPr lang="en-US" altLang="ko-KR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전</a:t>
            </a:r>
            <a:r>
              <a:rPr lang="en-US" altLang="ko-KR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*</a:t>
            </a:r>
            <a:r>
              <a:rPr lang="ko-KR" altLang="en-US" sz="1600" dirty="0">
                <a:latin typeface="HY엽서L" panose="02030600000101010101" pitchFamily="18" charset="-127"/>
                <a:ea typeface="HY엽서L" panose="02030600000101010101" pitchFamily="18" charset="-127"/>
              </a:rPr>
              <a:t>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77C64-16F6-4BA5-92B6-68C57F28BDC6}"/>
              </a:ext>
            </a:extLst>
          </p:cNvPr>
          <p:cNvSpPr txBox="1"/>
          <p:nvPr/>
        </p:nvSpPr>
        <p:spPr>
          <a:xfrm>
            <a:off x="369780" y="705532"/>
            <a:ext cx="32403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b="1" dirty="0">
                <a:latin typeface="Impact" panose="020B0806030902050204" pitchFamily="34" charset="0"/>
              </a:rPr>
              <a:t>日本の自衛隊の歴史</a:t>
            </a:r>
            <a:endParaRPr lang="ko-KR" altLang="en-US" sz="2400" dirty="0">
              <a:latin typeface="Impact" panose="020B080603090205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18D4C46-92C3-4F03-A5C3-C0C5032F5FAB}"/>
              </a:ext>
            </a:extLst>
          </p:cNvPr>
          <p:cNvSpPr/>
          <p:nvPr/>
        </p:nvSpPr>
        <p:spPr>
          <a:xfrm>
            <a:off x="9694813" y="5013176"/>
            <a:ext cx="2218520" cy="854224"/>
          </a:xfrm>
          <a:prstGeom prst="rect">
            <a:avLst/>
          </a:prstGeom>
          <a:noFill/>
          <a:ln w="25400" cmpd="tri"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159361-1524-4D58-A918-1AA643745A79}"/>
              </a:ext>
            </a:extLst>
          </p:cNvPr>
          <p:cNvSpPr txBox="1"/>
          <p:nvPr/>
        </p:nvSpPr>
        <p:spPr>
          <a:xfrm>
            <a:off x="9163570" y="705532"/>
            <a:ext cx="2619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accent1">
                    <a:lumMod val="50000"/>
                  </a:scheme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 사회와 관광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1AD2B32-427C-49AA-8721-0305FA608ED4}"/>
              </a:ext>
            </a:extLst>
          </p:cNvPr>
          <p:cNvCxnSpPr/>
          <p:nvPr/>
        </p:nvCxnSpPr>
        <p:spPr>
          <a:xfrm>
            <a:off x="9202808" y="705532"/>
            <a:ext cx="2508229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95997B5-223D-4E0A-A432-2C8579722B82}"/>
              </a:ext>
            </a:extLst>
          </p:cNvPr>
          <p:cNvCxnSpPr/>
          <p:nvPr/>
        </p:nvCxnSpPr>
        <p:spPr>
          <a:xfrm>
            <a:off x="9202807" y="1196752"/>
            <a:ext cx="2508229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JPN JGSDF 1">
            <a:extLst>
              <a:ext uri="{FF2B5EF4-FFF2-40B4-BE49-F238E27FC236}">
                <a16:creationId xmlns:a16="http://schemas.microsoft.com/office/drawing/2014/main" id="{EC03D801-AA77-4C15-89EC-5CF0BB09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34" y="2155127"/>
            <a:ext cx="3137555" cy="20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PN JMSDF 1">
            <a:extLst>
              <a:ext uri="{FF2B5EF4-FFF2-40B4-BE49-F238E27FC236}">
                <a16:creationId xmlns:a16="http://schemas.microsoft.com/office/drawing/2014/main" id="{739C758D-1A5E-4C50-847B-177C7577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2" y="2155126"/>
            <a:ext cx="3140695" cy="20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PN JASDF 10">
            <a:extLst>
              <a:ext uri="{FF2B5EF4-FFF2-40B4-BE49-F238E27FC236}">
                <a16:creationId xmlns:a16="http://schemas.microsoft.com/office/drawing/2014/main" id="{1BFA946F-537C-4CCC-9835-47ABAD0E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07" y="2155129"/>
            <a:ext cx="3137552" cy="20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8D99682E-70E8-4C77-8CD1-5311CFC77F7E}"/>
              </a:ext>
            </a:extLst>
          </p:cNvPr>
          <p:cNvCxnSpPr>
            <a:cxnSpLocks/>
          </p:cNvCxnSpPr>
          <p:nvPr/>
        </p:nvCxnSpPr>
        <p:spPr>
          <a:xfrm>
            <a:off x="405781" y="705532"/>
            <a:ext cx="2880319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0646549-DDD4-42FB-BD80-95D8EB57C3AA}"/>
              </a:ext>
            </a:extLst>
          </p:cNvPr>
          <p:cNvCxnSpPr>
            <a:cxnSpLocks/>
          </p:cNvCxnSpPr>
          <p:nvPr/>
        </p:nvCxnSpPr>
        <p:spPr>
          <a:xfrm>
            <a:off x="405780" y="1124744"/>
            <a:ext cx="2880320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3">
            <a:extLst>
              <a:ext uri="{FF2B5EF4-FFF2-40B4-BE49-F238E27FC236}">
                <a16:creationId xmlns:a16="http://schemas.microsoft.com/office/drawing/2014/main" id="{3B53777B-03E1-4F60-A409-07A75A83AE85}"/>
              </a:ext>
            </a:extLst>
          </p:cNvPr>
          <p:cNvSpPr txBox="1">
            <a:spLocks/>
          </p:cNvSpPr>
          <p:nvPr/>
        </p:nvSpPr>
        <p:spPr>
          <a:xfrm>
            <a:off x="1269876" y="5085184"/>
            <a:ext cx="5832648" cy="57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>
                <a:solidFill>
                  <a:srgbClr val="008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종전 후 자위대 </a:t>
            </a:r>
            <a:r>
              <a:rPr lang="ko-KR" altLang="en-US" sz="4000" dirty="0" err="1">
                <a:solidFill>
                  <a:srgbClr val="008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창설기</a:t>
            </a:r>
            <a:endParaRPr lang="ko-KR" altLang="en-US" sz="4000" dirty="0">
              <a:solidFill>
                <a:srgbClr val="008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2" name="내용 개체 틀 13">
            <a:extLst>
              <a:ext uri="{FF2B5EF4-FFF2-40B4-BE49-F238E27FC236}">
                <a16:creationId xmlns:a16="http://schemas.microsoft.com/office/drawing/2014/main" id="{21B7A12E-0274-4DCC-BE0C-A385BBEDF88E}"/>
              </a:ext>
            </a:extLst>
          </p:cNvPr>
          <p:cNvSpPr txBox="1">
            <a:spLocks/>
          </p:cNvSpPr>
          <p:nvPr/>
        </p:nvSpPr>
        <p:spPr>
          <a:xfrm>
            <a:off x="837828" y="4365104"/>
            <a:ext cx="122413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800" dirty="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</a:t>
            </a:r>
            <a:endParaRPr lang="ko-KR" altLang="en-US" sz="4800" dirty="0">
              <a:solidFill>
                <a:srgbClr val="008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078" name="Picture 6" descr="일본 자위대 함선·항공기 유사시 한반도 상륙할 수도 - 시사저널">
            <a:extLst>
              <a:ext uri="{FF2B5EF4-FFF2-40B4-BE49-F238E27FC236}">
                <a16:creationId xmlns:a16="http://schemas.microsoft.com/office/drawing/2014/main" id="{E108181C-615C-4426-9B89-BE66260F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7" y="836712"/>
            <a:ext cx="4972570" cy="33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2">
            <a:extLst>
              <a:ext uri="{FF2B5EF4-FFF2-40B4-BE49-F238E27FC236}">
                <a16:creationId xmlns:a16="http://schemas.microsoft.com/office/drawing/2014/main" id="{C40C3B2F-D59D-4DCB-8169-B15BD45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5976664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종전 후 자위대 </a:t>
            </a:r>
            <a:r>
              <a:rPr lang="ko-KR" altLang="en-US" sz="4000" dirty="0" err="1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창설기</a:t>
            </a:r>
            <a:endParaRPr lang="ko-KR" altLang="en-US" sz="4000" dirty="0">
              <a:solidFill>
                <a:srgbClr val="008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0DA2AAF0-C470-46CA-B43E-C11FC5378762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8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C01333-7705-4D5F-A54F-A9EC0DABA473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95918E8A-C67B-406D-B54B-6A215F90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124" y="2398419"/>
            <a:ext cx="7657889" cy="504056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-US" altLang="ko-KR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1945</a:t>
            </a: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r>
              <a:rPr lang="en-US" altLang="ko-KR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무조건 항복을 선언</a:t>
            </a:r>
            <a:r>
              <a:rPr lang="en-US" altLang="ko-KR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평화헌법으로 전쟁 금지</a:t>
            </a:r>
          </a:p>
        </p:txBody>
      </p:sp>
      <p:sp>
        <p:nvSpPr>
          <p:cNvPr id="6" name="내용 개체 틀 13">
            <a:extLst>
              <a:ext uri="{FF2B5EF4-FFF2-40B4-BE49-F238E27FC236}">
                <a16:creationId xmlns:a16="http://schemas.microsoft.com/office/drawing/2014/main" id="{71817281-ED19-4F62-AF0F-F6B4DBCAB798}"/>
              </a:ext>
            </a:extLst>
          </p:cNvPr>
          <p:cNvSpPr txBox="1">
            <a:spLocks/>
          </p:cNvSpPr>
          <p:nvPr/>
        </p:nvSpPr>
        <p:spPr>
          <a:xfrm>
            <a:off x="549796" y="3861048"/>
            <a:ext cx="6505761" cy="5040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일본군은 해체되었지만 해군 소해부대는 잔여</a:t>
            </a:r>
          </a:p>
        </p:txBody>
      </p:sp>
      <p:sp>
        <p:nvSpPr>
          <p:cNvPr id="7" name="내용 개체 틀 13">
            <a:extLst>
              <a:ext uri="{FF2B5EF4-FFF2-40B4-BE49-F238E27FC236}">
                <a16:creationId xmlns:a16="http://schemas.microsoft.com/office/drawing/2014/main" id="{85ECECFE-C7FD-4EF8-AA26-E33986AA060B}"/>
              </a:ext>
            </a:extLst>
          </p:cNvPr>
          <p:cNvSpPr txBox="1">
            <a:spLocks/>
          </p:cNvSpPr>
          <p:nvPr/>
        </p:nvSpPr>
        <p:spPr>
          <a:xfrm>
            <a:off x="3150473" y="5503404"/>
            <a:ext cx="6396192" cy="5040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1950</a:t>
            </a: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r>
              <a:rPr lang="en-US" altLang="ko-KR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한국전쟁 발발로 경찰예비대 창설</a:t>
            </a:r>
          </a:p>
        </p:txBody>
      </p:sp>
      <p:pic>
        <p:nvPicPr>
          <p:cNvPr id="1026" name="Picture 2" descr="국제]평화헌법이 뭐길래...70돌 앞두고 중대기로 | YTN">
            <a:extLst>
              <a:ext uri="{FF2B5EF4-FFF2-40B4-BE49-F238E27FC236}">
                <a16:creationId xmlns:a16="http://schemas.microsoft.com/office/drawing/2014/main" id="{4E5FE698-B9E9-4E20-B455-745D92AD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862309"/>
            <a:ext cx="2829438" cy="15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경찰예비대(일본) - 나무위키">
            <a:extLst>
              <a:ext uri="{FF2B5EF4-FFF2-40B4-BE49-F238E27FC236}">
                <a16:creationId xmlns:a16="http://schemas.microsoft.com/office/drawing/2014/main" id="{478A513D-3B8E-471F-BF4B-CFA84054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43" y="4752861"/>
            <a:ext cx="1859143" cy="15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F268C93-83B6-49F6-8D53-3FB924FA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3297733"/>
            <a:ext cx="2520280" cy="18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10D390-AA14-4CF3-8F77-F6969A8CB7C9}"/>
              </a:ext>
            </a:extLst>
          </p:cNvPr>
          <p:cNvSpPr/>
          <p:nvPr/>
        </p:nvSpPr>
        <p:spPr>
          <a:xfrm>
            <a:off x="3502124" y="2076719"/>
            <a:ext cx="7657889" cy="1082790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F8BADCC-32D3-4D49-883E-DA969B33BF94}"/>
              </a:ext>
            </a:extLst>
          </p:cNvPr>
          <p:cNvSpPr/>
          <p:nvPr/>
        </p:nvSpPr>
        <p:spPr>
          <a:xfrm>
            <a:off x="549795" y="3524139"/>
            <a:ext cx="6624737" cy="1068071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D81644E-8749-423A-8908-BCF42453E6EA}"/>
              </a:ext>
            </a:extLst>
          </p:cNvPr>
          <p:cNvSpPr/>
          <p:nvPr/>
        </p:nvSpPr>
        <p:spPr>
          <a:xfrm>
            <a:off x="3216220" y="5301208"/>
            <a:ext cx="6264697" cy="871900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2">
            <a:extLst>
              <a:ext uri="{FF2B5EF4-FFF2-40B4-BE49-F238E27FC236}">
                <a16:creationId xmlns:a16="http://schemas.microsoft.com/office/drawing/2014/main" id="{C40C3B2F-D59D-4DCB-8169-B15BD45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5976664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종전 후 자위대 </a:t>
            </a:r>
            <a:r>
              <a:rPr lang="ko-KR" altLang="en-US" sz="4000" dirty="0" err="1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창설기</a:t>
            </a:r>
            <a:endParaRPr lang="ko-KR" altLang="en-US" sz="4000" dirty="0">
              <a:solidFill>
                <a:srgbClr val="008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0DA2AAF0-C470-46CA-B43E-C11FC5378762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8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C01333-7705-4D5F-A54F-A9EC0DABA473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4D97E9AC-1D17-4C38-97EA-4BCF0D1C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264" y="3436921"/>
            <a:ext cx="2232248" cy="504056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자위대의 역할</a:t>
            </a:r>
          </a:p>
        </p:txBody>
      </p:sp>
      <p:sp>
        <p:nvSpPr>
          <p:cNvPr id="7" name="내용 개체 틀 13">
            <a:extLst>
              <a:ext uri="{FF2B5EF4-FFF2-40B4-BE49-F238E27FC236}">
                <a16:creationId xmlns:a16="http://schemas.microsoft.com/office/drawing/2014/main" id="{5515A6E0-A3AD-416E-8A0C-F2DE8527E78A}"/>
              </a:ext>
            </a:extLst>
          </p:cNvPr>
          <p:cNvSpPr txBox="1">
            <a:spLocks/>
          </p:cNvSpPr>
          <p:nvPr/>
        </p:nvSpPr>
        <p:spPr>
          <a:xfrm>
            <a:off x="1251875" y="2211236"/>
            <a:ext cx="2232248" cy="5040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연합작전</a:t>
            </a:r>
          </a:p>
        </p:txBody>
      </p:sp>
      <p:sp>
        <p:nvSpPr>
          <p:cNvPr id="11" name="내용 개체 틀 13">
            <a:extLst>
              <a:ext uri="{FF2B5EF4-FFF2-40B4-BE49-F238E27FC236}">
                <a16:creationId xmlns:a16="http://schemas.microsoft.com/office/drawing/2014/main" id="{A5E7C191-459C-4213-85D3-D8AB350C0FD0}"/>
              </a:ext>
            </a:extLst>
          </p:cNvPr>
          <p:cNvSpPr txBox="1">
            <a:spLocks/>
          </p:cNvSpPr>
          <p:nvPr/>
        </p:nvSpPr>
        <p:spPr>
          <a:xfrm>
            <a:off x="1251875" y="4941168"/>
            <a:ext cx="2232248" cy="5040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해상강국</a:t>
            </a:r>
          </a:p>
        </p:txBody>
      </p:sp>
      <p:sp>
        <p:nvSpPr>
          <p:cNvPr id="12" name="내용 개체 틀 13">
            <a:extLst>
              <a:ext uri="{FF2B5EF4-FFF2-40B4-BE49-F238E27FC236}">
                <a16:creationId xmlns:a16="http://schemas.microsoft.com/office/drawing/2014/main" id="{A1A81C5D-9C95-4D27-B447-B5E5DC55F28D}"/>
              </a:ext>
            </a:extLst>
          </p:cNvPr>
          <p:cNvSpPr txBox="1">
            <a:spLocks/>
          </p:cNvSpPr>
          <p:nvPr/>
        </p:nvSpPr>
        <p:spPr>
          <a:xfrm>
            <a:off x="8488678" y="3429000"/>
            <a:ext cx="2232248" cy="5040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008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대소련전선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F5D23DFE-9018-4708-9340-6C762FB9602E}"/>
              </a:ext>
            </a:extLst>
          </p:cNvPr>
          <p:cNvSpPr/>
          <p:nvPr/>
        </p:nvSpPr>
        <p:spPr>
          <a:xfrm>
            <a:off x="1245998" y="2017501"/>
            <a:ext cx="2340261" cy="835436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D627CD2-DBD1-4567-9C5A-D132E36E7090}"/>
              </a:ext>
            </a:extLst>
          </p:cNvPr>
          <p:cNvSpPr/>
          <p:nvPr/>
        </p:nvSpPr>
        <p:spPr>
          <a:xfrm>
            <a:off x="1197868" y="4725144"/>
            <a:ext cx="2340261" cy="835436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A168314-07F6-4AB8-BF8B-4B99A4233F0B}"/>
              </a:ext>
            </a:extLst>
          </p:cNvPr>
          <p:cNvSpPr/>
          <p:nvPr/>
        </p:nvSpPr>
        <p:spPr>
          <a:xfrm>
            <a:off x="8434671" y="3263310"/>
            <a:ext cx="2340261" cy="835436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sp>
        <p:nvSpPr>
          <p:cNvPr id="16" name="순서도: 판단 15">
            <a:extLst>
              <a:ext uri="{FF2B5EF4-FFF2-40B4-BE49-F238E27FC236}">
                <a16:creationId xmlns:a16="http://schemas.microsoft.com/office/drawing/2014/main" id="{111FB936-8CEA-449F-99BC-86AFD1534EB0}"/>
              </a:ext>
            </a:extLst>
          </p:cNvPr>
          <p:cNvSpPr/>
          <p:nvPr/>
        </p:nvSpPr>
        <p:spPr>
          <a:xfrm>
            <a:off x="4330216" y="2274748"/>
            <a:ext cx="3096344" cy="2812560"/>
          </a:xfrm>
          <a:prstGeom prst="flowChartDecision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8AF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61A18895-D8E3-4A0D-AF87-2A585455DBDC}"/>
              </a:ext>
            </a:extLst>
          </p:cNvPr>
          <p:cNvSpPr txBox="1">
            <a:spLocks/>
          </p:cNvSpPr>
          <p:nvPr/>
        </p:nvSpPr>
        <p:spPr>
          <a:xfrm>
            <a:off x="3450653" y="4797152"/>
            <a:ext cx="4305709" cy="119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800" dirty="0">
                <a:solidFill>
                  <a:srgbClr val="FF99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탈냉전 이후             현대 일본 자위대</a:t>
            </a:r>
          </a:p>
        </p:txBody>
      </p:sp>
      <p:sp>
        <p:nvSpPr>
          <p:cNvPr id="6" name="내용 개체 틀 13">
            <a:extLst>
              <a:ext uri="{FF2B5EF4-FFF2-40B4-BE49-F238E27FC236}">
                <a16:creationId xmlns:a16="http://schemas.microsoft.com/office/drawing/2014/main" id="{480D9FE0-C15B-4E05-9CA2-69E673B7543D}"/>
              </a:ext>
            </a:extLst>
          </p:cNvPr>
          <p:cNvSpPr txBox="1">
            <a:spLocks/>
          </p:cNvSpPr>
          <p:nvPr/>
        </p:nvSpPr>
        <p:spPr>
          <a:xfrm>
            <a:off x="5112605" y="620688"/>
            <a:ext cx="98180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solidFill>
                  <a:srgbClr val="FF99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04</a:t>
            </a:r>
            <a:endParaRPr lang="ko-KR" altLang="en-US" sz="3600" dirty="0">
              <a:solidFill>
                <a:srgbClr val="FF99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098" name="Picture 2" descr="gsdf">
            <a:extLst>
              <a:ext uri="{FF2B5EF4-FFF2-40B4-BE49-F238E27FC236}">
                <a16:creationId xmlns:a16="http://schemas.microsoft.com/office/drawing/2014/main" id="{38E4DE5A-8D8E-4B71-81AE-FB7AC07D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142379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sdf">
            <a:extLst>
              <a:ext uri="{FF2B5EF4-FFF2-40B4-BE49-F238E27FC236}">
                <a16:creationId xmlns:a16="http://schemas.microsoft.com/office/drawing/2014/main" id="{924D7F69-70F9-4B79-82E5-F62740C5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42" y="14363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B00B92B-7395-42C0-B23F-668880B82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56" y="1396738"/>
            <a:ext cx="4301633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2">
            <a:extLst>
              <a:ext uri="{FF2B5EF4-FFF2-40B4-BE49-F238E27FC236}">
                <a16:creationId xmlns:a16="http://schemas.microsoft.com/office/drawing/2014/main" id="{C40C3B2F-D59D-4DCB-8169-B15BD45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8280920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FF99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탈냉전 이후 현대 일본 자위대</a:t>
            </a: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0DA2AAF0-C470-46CA-B43E-C11FC5378762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FF99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04</a:t>
            </a:r>
            <a:endParaRPr lang="ko-KR" altLang="en-US" sz="4000" dirty="0">
              <a:solidFill>
                <a:srgbClr val="FF99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C01333-7705-4D5F-A54F-A9EC0DABA473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FF99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407EF8D-945A-4540-B47E-57515818D16C}"/>
              </a:ext>
            </a:extLst>
          </p:cNvPr>
          <p:cNvSpPr/>
          <p:nvPr/>
        </p:nvSpPr>
        <p:spPr>
          <a:xfrm>
            <a:off x="1917948" y="1983076"/>
            <a:ext cx="3531754" cy="3828017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AFC37-CFB8-4731-8E7E-EEBABDD4839E}"/>
              </a:ext>
            </a:extLst>
          </p:cNvPr>
          <p:cNvSpPr txBox="1"/>
          <p:nvPr/>
        </p:nvSpPr>
        <p:spPr>
          <a:xfrm>
            <a:off x="2690666" y="3968736"/>
            <a:ext cx="19863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FF99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일본의 우경화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C6CD1-6B46-4C76-997A-96EF72F86C35}"/>
              </a:ext>
            </a:extLst>
          </p:cNvPr>
          <p:cNvSpPr txBox="1"/>
          <p:nvPr/>
        </p:nvSpPr>
        <p:spPr>
          <a:xfrm>
            <a:off x="7102524" y="4040745"/>
            <a:ext cx="19863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FF99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집단적 자위권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2DC81-392C-4CE6-A4BA-3399CC76E00A}"/>
              </a:ext>
            </a:extLst>
          </p:cNvPr>
          <p:cNvSpPr txBox="1"/>
          <p:nvPr/>
        </p:nvSpPr>
        <p:spPr>
          <a:xfrm>
            <a:off x="2224916" y="4704886"/>
            <a:ext cx="291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FF99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거듭된 경제불황 등으로 우경화가 가속됨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4E700-F25E-4FF8-937B-6BD8F2C12CF2}"/>
              </a:ext>
            </a:extLst>
          </p:cNvPr>
          <p:cNvSpPr txBox="1"/>
          <p:nvPr/>
        </p:nvSpPr>
        <p:spPr>
          <a:xfrm>
            <a:off x="6598468" y="4704886"/>
            <a:ext cx="308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FF99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아베 신조는 평화헌법을 집단적 자위권으로 해석</a:t>
            </a:r>
          </a:p>
        </p:txBody>
      </p:sp>
      <p:pic>
        <p:nvPicPr>
          <p:cNvPr id="2050" name="Picture 2" descr="일본에서 태어나 다행”이라는 젊은이들, 우경화 징조일까">
            <a:extLst>
              <a:ext uri="{FF2B5EF4-FFF2-40B4-BE49-F238E27FC236}">
                <a16:creationId xmlns:a16="http://schemas.microsoft.com/office/drawing/2014/main" id="{B9FA754D-E74F-48A0-9F69-6B12BAE7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17" y="2223116"/>
            <a:ext cx="2917816" cy="16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F641FF8-F8C9-40C0-9A4B-39059F6C9073}"/>
              </a:ext>
            </a:extLst>
          </p:cNvPr>
          <p:cNvSpPr/>
          <p:nvPr/>
        </p:nvSpPr>
        <p:spPr>
          <a:xfrm>
            <a:off x="6381822" y="1983076"/>
            <a:ext cx="3531754" cy="3828017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9900"/>
              </a:solidFill>
            </a:endParaRPr>
          </a:p>
        </p:txBody>
      </p:sp>
      <p:pic>
        <p:nvPicPr>
          <p:cNvPr id="2052" name="Picture 4" descr="집단적 자위권 논란, 경향신문만 딜레마 정확히 봤다 - 미디어스">
            <a:extLst>
              <a:ext uri="{FF2B5EF4-FFF2-40B4-BE49-F238E27FC236}">
                <a16:creationId xmlns:a16="http://schemas.microsoft.com/office/drawing/2014/main" id="{86031B90-F971-4FF7-9270-DE03F714D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75" y="2220874"/>
            <a:ext cx="2599815" cy="18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2">
            <a:extLst>
              <a:ext uri="{FF2B5EF4-FFF2-40B4-BE49-F238E27FC236}">
                <a16:creationId xmlns:a16="http://schemas.microsoft.com/office/drawing/2014/main" id="{C40C3B2F-D59D-4DCB-8169-B15BD45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8280920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FF99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탈냉전 이후 현대 일본 자위대</a:t>
            </a: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0DA2AAF0-C470-46CA-B43E-C11FC5378762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FF99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04</a:t>
            </a:r>
            <a:endParaRPr lang="ko-KR" altLang="en-US" sz="4000" dirty="0">
              <a:solidFill>
                <a:srgbClr val="FF99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C01333-7705-4D5F-A54F-A9EC0DABA473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FF99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E47199-7FE4-4516-B193-B3E88CD459DF}"/>
              </a:ext>
            </a:extLst>
          </p:cNvPr>
          <p:cNvSpPr txBox="1"/>
          <p:nvPr/>
        </p:nvSpPr>
        <p:spPr>
          <a:xfrm>
            <a:off x="4294212" y="5517232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https://youtu.be/fHLEaXlMBww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B581EB-51E2-4C17-93D0-4238AAA3F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00" y="1844824"/>
            <a:ext cx="6984776" cy="35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C7329CEB-8BC9-49FC-B094-3F3211280406}"/>
              </a:ext>
            </a:extLst>
          </p:cNvPr>
          <p:cNvSpPr/>
          <p:nvPr/>
        </p:nvSpPr>
        <p:spPr>
          <a:xfrm>
            <a:off x="3502124" y="1286186"/>
            <a:ext cx="4511375" cy="4285627"/>
          </a:xfrm>
          <a:prstGeom prst="flowChartDecision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9053E329-8BA1-4A8A-9378-6793BA37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434" y="3068960"/>
            <a:ext cx="3674753" cy="1332148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ko-KR" altLang="en-US" sz="3600" dirty="0">
                <a:solidFill>
                  <a:schemeClr val="tx1">
                    <a:lumMod val="5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755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2">
            <a:extLst>
              <a:ext uri="{FF2B5EF4-FFF2-40B4-BE49-F238E27FC236}">
                <a16:creationId xmlns:a16="http://schemas.microsoft.com/office/drawing/2014/main" id="{C40C3B2F-D59D-4DCB-8169-B15BD45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8280920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출처</a:t>
            </a: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0DA2AAF0-C470-46CA-B43E-C11FC5378762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05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C01333-7705-4D5F-A54F-A9EC0DABA473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D1B604-0C32-45E4-B45D-635CBC709F1F}"/>
              </a:ext>
            </a:extLst>
          </p:cNvPr>
          <p:cNvSpPr txBox="1"/>
          <p:nvPr/>
        </p:nvSpPr>
        <p:spPr>
          <a:xfrm>
            <a:off x="405781" y="1844824"/>
            <a:ext cx="10758196" cy="452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일본군 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위키피디아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https://ja.wikipedia.org/wiki/%E6%97%A5%E6%9C%AC%E8%BB%8D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대일본제국육군 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위키피디아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https://ja.wikipedia.org/wiki/%E5%A4%A7%E6%97%A5%E6%9C%AC%E5%B8%9D%E5%9B%BD%E9%99%B8%E8%BB%8D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대일본제국해군 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위키피디아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https://ja.wikipedia.org/wiki/%E5%A4%A7%E6%97%A5%E6%9C%AC%E5%B8%9D%E5%9B%BD%E6%B5%B7%E8%BB%8D</a:t>
            </a:r>
            <a:endParaRPr lang="en-US" altLang="ko-KR" sz="1400" u="sng" kern="0" spc="0" dirty="0">
              <a:solidFill>
                <a:schemeClr val="tx1">
                  <a:lumMod val="50000"/>
                </a:schemeClr>
              </a:solidFill>
              <a:effectLst/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 err="1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다이쇼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데모크라시 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위키피디아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https://ja.wikipedia.org/wiki/%E5%A4%A7%E6%AD%A3%E3%83%87%E3%83%A2%E3%82%AF%E3%83%A9%E3%82%B7%E3%83%BC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“미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 방위협력지침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日 집단자위권 행사 용인”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세계일보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2014.10.08.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오후 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7:18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https://news.naver.com/main/read.naver?mode=LSD&amp;mid=shm&amp;sid1=104&amp;oid=022&amp;aid=0002720249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일제패망史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제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편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전쟁국가 일본의 탄생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(ft.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관동대지진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 err="1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쇼와금융공황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대공황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관동군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제국주의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태평양전쟁</a:t>
            </a:r>
            <a:r>
              <a:rPr lang="en-US" altLang="ko-KR" sz="1400" kern="0" spc="0" dirty="0">
                <a:solidFill>
                  <a:schemeClr val="tx1">
                    <a:lumMod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https://www.youtube.com/watch?v=9Jnp-U7Q-rQ</a:t>
            </a: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chemeClr val="tx1">
                  <a:lumMod val="50000"/>
                </a:schemeClr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2">
            <a:extLst>
              <a:ext uri="{FF2B5EF4-FFF2-40B4-BE49-F238E27FC236}">
                <a16:creationId xmlns:a16="http://schemas.microsoft.com/office/drawing/2014/main" id="{C40C3B2F-D59D-4DCB-8169-B15BD45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8280920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출처</a:t>
            </a: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0DA2AAF0-C470-46CA-B43E-C11FC5378762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05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C01333-7705-4D5F-A54F-A9EC0DABA473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D1B604-0C32-45E4-B45D-635CBC709F1F}"/>
              </a:ext>
            </a:extLst>
          </p:cNvPr>
          <p:cNvSpPr txBox="1"/>
          <p:nvPr/>
        </p:nvSpPr>
        <p:spPr>
          <a:xfrm>
            <a:off x="261764" y="1844824"/>
            <a:ext cx="11233248" cy="3976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2740" marR="0" indent="-16637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네이버 지식백과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세계 대공황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시사상식사전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pmg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지식엔진연구소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32740" marR="0" indent="-16637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네이버 지식백과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스무트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홀리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관세법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한국근현대사사전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32740" marR="0" indent="-16637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네이버 지식백과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다이쇼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데모크라시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두산백과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두피디아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66370" marR="0" indent="-16637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 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네이버 지식백과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5.15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사건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역사 용어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박삼헌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 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네이버 지식백과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] 2·26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사건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키워드로 여는 일본의 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2009. 3. 26.,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김용안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장형익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"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독일 군사사상과 제도가 일본 육군의 근대화에 미친 영향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."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군사연구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-.137 (2014): 423-444. (RISS)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성희엽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"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일본의 근대국가형성에 관한 학제적 연구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."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국내박사학위논문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부경대학교 대학원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2012.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부산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p186-198 (RISS)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서민교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徐民敎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). "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전후 일본의 방위 구상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."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일본비평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6.1 (2014): p228-230 (RISS)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 노병호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"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전전 일본의 군부정치와 帷幄上奏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."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日本硏究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0.55 (2013): p35-37 (RISS)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66370" marR="0" indent="-16637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3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643648" y="2744924"/>
            <a:ext cx="1384696" cy="936104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000" dirty="0">
                <a:ea typeface="맑은 고딕" panose="020B0503020000020004" pitchFamily="50" charset="-127"/>
              </a:rPr>
              <a:t>목차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2710036" y="1844824"/>
            <a:ext cx="3168352" cy="136815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2800" dirty="0">
                <a:solidFill>
                  <a:srgbClr val="CC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일본의 근대화와 일본군 창설</a:t>
            </a: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124AA6A3-EC83-4016-9158-3FC46B70E2BA}"/>
              </a:ext>
            </a:extLst>
          </p:cNvPr>
          <p:cNvSpPr txBox="1">
            <a:spLocks/>
          </p:cNvSpPr>
          <p:nvPr/>
        </p:nvSpPr>
        <p:spPr>
          <a:xfrm>
            <a:off x="2349996" y="1268760"/>
            <a:ext cx="98180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solidFill>
                  <a:srgbClr val="CC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3600" dirty="0">
              <a:solidFill>
                <a:srgbClr val="CC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내용 개체 틀 13">
            <a:extLst>
              <a:ext uri="{FF2B5EF4-FFF2-40B4-BE49-F238E27FC236}">
                <a16:creationId xmlns:a16="http://schemas.microsoft.com/office/drawing/2014/main" id="{B78D723F-D652-44FF-8F01-55B338F0A422}"/>
              </a:ext>
            </a:extLst>
          </p:cNvPr>
          <p:cNvSpPr txBox="1">
            <a:spLocks/>
          </p:cNvSpPr>
          <p:nvPr/>
        </p:nvSpPr>
        <p:spPr>
          <a:xfrm>
            <a:off x="2710036" y="4656005"/>
            <a:ext cx="6051268" cy="570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solidFill>
                  <a:srgbClr val="003366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제국 군국주의</a:t>
            </a:r>
          </a:p>
        </p:txBody>
      </p:sp>
      <p:sp>
        <p:nvSpPr>
          <p:cNvPr id="12" name="내용 개체 틀 13">
            <a:extLst>
              <a:ext uri="{FF2B5EF4-FFF2-40B4-BE49-F238E27FC236}">
                <a16:creationId xmlns:a16="http://schemas.microsoft.com/office/drawing/2014/main" id="{0580948E-FF30-48D2-B6EF-EA2F8D0D93AA}"/>
              </a:ext>
            </a:extLst>
          </p:cNvPr>
          <p:cNvSpPr txBox="1">
            <a:spLocks/>
          </p:cNvSpPr>
          <p:nvPr/>
        </p:nvSpPr>
        <p:spPr>
          <a:xfrm>
            <a:off x="2349996" y="4079942"/>
            <a:ext cx="98180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3600" dirty="0">
              <a:solidFill>
                <a:srgbClr val="0033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내용 개체 틀 13">
            <a:extLst>
              <a:ext uri="{FF2B5EF4-FFF2-40B4-BE49-F238E27FC236}">
                <a16:creationId xmlns:a16="http://schemas.microsoft.com/office/drawing/2014/main" id="{5BFCFEC6-627B-4ACF-905E-814058CED7C3}"/>
              </a:ext>
            </a:extLst>
          </p:cNvPr>
          <p:cNvSpPr txBox="1">
            <a:spLocks/>
          </p:cNvSpPr>
          <p:nvPr/>
        </p:nvSpPr>
        <p:spPr>
          <a:xfrm>
            <a:off x="7102523" y="1844823"/>
            <a:ext cx="4305709" cy="57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solidFill>
                  <a:srgbClr val="008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종전 후 자위대 </a:t>
            </a:r>
            <a:r>
              <a:rPr lang="ko-KR" altLang="en-US" sz="2800" dirty="0" err="1">
                <a:solidFill>
                  <a:srgbClr val="008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창설기</a:t>
            </a:r>
            <a:endParaRPr lang="ko-KR" altLang="en-US" sz="2800" dirty="0">
              <a:solidFill>
                <a:srgbClr val="008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4694BE08-4656-402D-9BED-27941E28CB90}"/>
              </a:ext>
            </a:extLst>
          </p:cNvPr>
          <p:cNvSpPr txBox="1">
            <a:spLocks/>
          </p:cNvSpPr>
          <p:nvPr/>
        </p:nvSpPr>
        <p:spPr>
          <a:xfrm>
            <a:off x="6742484" y="1268760"/>
            <a:ext cx="98180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3600" dirty="0">
              <a:solidFill>
                <a:srgbClr val="008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내용 개체 틀 13">
            <a:extLst>
              <a:ext uri="{FF2B5EF4-FFF2-40B4-BE49-F238E27FC236}">
                <a16:creationId xmlns:a16="http://schemas.microsoft.com/office/drawing/2014/main" id="{263889B6-4473-4300-BBD5-4066BFC03FB8}"/>
              </a:ext>
            </a:extLst>
          </p:cNvPr>
          <p:cNvSpPr txBox="1">
            <a:spLocks/>
          </p:cNvSpPr>
          <p:nvPr/>
        </p:nvSpPr>
        <p:spPr>
          <a:xfrm>
            <a:off x="7102523" y="4656006"/>
            <a:ext cx="4305709" cy="119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solidFill>
                  <a:srgbClr val="FF99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탈냉전 이후            현대 일본 자위대</a:t>
            </a:r>
          </a:p>
        </p:txBody>
      </p:sp>
      <p:sp>
        <p:nvSpPr>
          <p:cNvPr id="18" name="내용 개체 틀 13">
            <a:extLst>
              <a:ext uri="{FF2B5EF4-FFF2-40B4-BE49-F238E27FC236}">
                <a16:creationId xmlns:a16="http://schemas.microsoft.com/office/drawing/2014/main" id="{42F08987-5A1B-422E-A0F7-5D6B86C0A9BC}"/>
              </a:ext>
            </a:extLst>
          </p:cNvPr>
          <p:cNvSpPr txBox="1">
            <a:spLocks/>
          </p:cNvSpPr>
          <p:nvPr/>
        </p:nvSpPr>
        <p:spPr>
          <a:xfrm>
            <a:off x="6742484" y="4079942"/>
            <a:ext cx="98180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dirty="0">
                <a:solidFill>
                  <a:srgbClr val="FF99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04</a:t>
            </a:r>
            <a:endParaRPr lang="ko-KR" altLang="en-US" sz="3600" dirty="0">
              <a:solidFill>
                <a:srgbClr val="FF99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오른쪽 중괄호 21">
            <a:extLst>
              <a:ext uri="{FF2B5EF4-FFF2-40B4-BE49-F238E27FC236}">
                <a16:creationId xmlns:a16="http://schemas.microsoft.com/office/drawing/2014/main" id="{28A2E6F6-9970-4CC6-AADF-C882A9E7AB3E}"/>
              </a:ext>
            </a:extLst>
          </p:cNvPr>
          <p:cNvSpPr/>
          <p:nvPr/>
        </p:nvSpPr>
        <p:spPr>
          <a:xfrm>
            <a:off x="1907277" y="1821024"/>
            <a:ext cx="360040" cy="2760104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0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C7329CEB-8BC9-49FC-B094-3F3211280406}"/>
              </a:ext>
            </a:extLst>
          </p:cNvPr>
          <p:cNvSpPr/>
          <p:nvPr/>
        </p:nvSpPr>
        <p:spPr>
          <a:xfrm>
            <a:off x="3502124" y="1286186"/>
            <a:ext cx="4511375" cy="4285627"/>
          </a:xfrm>
          <a:prstGeom prst="flowChartDecision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8AF38"/>
              </a:solidFill>
            </a:endParaRPr>
          </a:p>
        </p:txBody>
      </p:sp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9053E329-8BA1-4A8A-9378-6793BA37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180" y="2996952"/>
            <a:ext cx="3674753" cy="1332148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ko-KR" altLang="en-US" sz="36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일본의 근대화와 일본군 창설</a:t>
            </a:r>
          </a:p>
        </p:txBody>
      </p:sp>
      <p:sp>
        <p:nvSpPr>
          <p:cNvPr id="10" name="내용 개체 틀 13">
            <a:extLst>
              <a:ext uri="{FF2B5EF4-FFF2-40B4-BE49-F238E27FC236}">
                <a16:creationId xmlns:a16="http://schemas.microsoft.com/office/drawing/2014/main" id="{3864950A-A786-4DA8-832B-00B62E007A9D}"/>
              </a:ext>
            </a:extLst>
          </p:cNvPr>
          <p:cNvSpPr txBox="1">
            <a:spLocks/>
          </p:cNvSpPr>
          <p:nvPr/>
        </p:nvSpPr>
        <p:spPr>
          <a:xfrm>
            <a:off x="5122891" y="1988840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0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별: 꼭짓점 4개 10">
            <a:extLst>
              <a:ext uri="{FF2B5EF4-FFF2-40B4-BE49-F238E27FC236}">
                <a16:creationId xmlns:a16="http://schemas.microsoft.com/office/drawing/2014/main" id="{03C7C014-A651-4274-A1DD-FE4B127C9F1E}"/>
              </a:ext>
            </a:extLst>
          </p:cNvPr>
          <p:cNvSpPr/>
          <p:nvPr/>
        </p:nvSpPr>
        <p:spPr>
          <a:xfrm>
            <a:off x="6599713" y="2563786"/>
            <a:ext cx="317241" cy="279918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별: 꼭짓점 4개 11">
            <a:extLst>
              <a:ext uri="{FF2B5EF4-FFF2-40B4-BE49-F238E27FC236}">
                <a16:creationId xmlns:a16="http://schemas.microsoft.com/office/drawing/2014/main" id="{2AAE6AF3-DD6D-4D10-ABFE-E19FCAC6798C}"/>
              </a:ext>
            </a:extLst>
          </p:cNvPr>
          <p:cNvSpPr/>
          <p:nvPr/>
        </p:nvSpPr>
        <p:spPr>
          <a:xfrm>
            <a:off x="4839748" y="4328936"/>
            <a:ext cx="317241" cy="279918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05780" y="764704"/>
            <a:ext cx="5328592" cy="720080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근대화 과정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1899022" y="2690692"/>
            <a:ext cx="2850260" cy="483369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쿠로후네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사건</a:t>
            </a:r>
          </a:p>
        </p:txBody>
      </p:sp>
      <p:sp>
        <p:nvSpPr>
          <p:cNvPr id="4" name="내용 개체 틀 13">
            <a:extLst>
              <a:ext uri="{FF2B5EF4-FFF2-40B4-BE49-F238E27FC236}">
                <a16:creationId xmlns:a16="http://schemas.microsoft.com/office/drawing/2014/main" id="{974D1588-5341-4AB8-AA19-407BD8C66184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0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2E0ED84-DBC8-4EAD-BCF7-9E39803A46D1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694A77-B8D7-4FF5-88D8-746F27F6587B}"/>
              </a:ext>
            </a:extLst>
          </p:cNvPr>
          <p:cNvSpPr/>
          <p:nvPr/>
        </p:nvSpPr>
        <p:spPr>
          <a:xfrm>
            <a:off x="1899022" y="2631558"/>
            <a:ext cx="2850260" cy="542503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5EBD577-F4EA-4286-8A2F-6754AEFEA397}"/>
              </a:ext>
            </a:extLst>
          </p:cNvPr>
          <p:cNvSpPr/>
          <p:nvPr/>
        </p:nvSpPr>
        <p:spPr>
          <a:xfrm>
            <a:off x="1211567" y="1894113"/>
            <a:ext cx="4312156" cy="4071539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13">
            <a:extLst>
              <a:ext uri="{FF2B5EF4-FFF2-40B4-BE49-F238E27FC236}">
                <a16:creationId xmlns:a16="http://schemas.microsoft.com/office/drawing/2014/main" id="{B8032CC0-D5B2-468B-ADDC-6EBA004A5A27}"/>
              </a:ext>
            </a:extLst>
          </p:cNvPr>
          <p:cNvSpPr txBox="1">
            <a:spLocks/>
          </p:cNvSpPr>
          <p:nvPr/>
        </p:nvSpPr>
        <p:spPr>
          <a:xfrm>
            <a:off x="1211566" y="3428137"/>
            <a:ext cx="4312156" cy="194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1853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미국 페리 제독이 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시모다항에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입항하여          에도 막부와 불평등조약을   맺음 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0" name="내용 개체 틀 13">
            <a:extLst>
              <a:ext uri="{FF2B5EF4-FFF2-40B4-BE49-F238E27FC236}">
                <a16:creationId xmlns:a16="http://schemas.microsoft.com/office/drawing/2014/main" id="{7080CD62-C29F-4727-8327-C78E9AB70092}"/>
              </a:ext>
            </a:extLst>
          </p:cNvPr>
          <p:cNvSpPr txBox="1">
            <a:spLocks/>
          </p:cNvSpPr>
          <p:nvPr/>
        </p:nvSpPr>
        <p:spPr>
          <a:xfrm>
            <a:off x="7352558" y="2690692"/>
            <a:ext cx="2850260" cy="48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각 번의 근대화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0CE1E5A-E4E6-420E-A9DD-5ADBE90DED41}"/>
              </a:ext>
            </a:extLst>
          </p:cNvPr>
          <p:cNvSpPr/>
          <p:nvPr/>
        </p:nvSpPr>
        <p:spPr>
          <a:xfrm>
            <a:off x="7352558" y="2631558"/>
            <a:ext cx="2850260" cy="542503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1EF13AC-2CA4-4A38-A5E0-F38AFAF9E912}"/>
              </a:ext>
            </a:extLst>
          </p:cNvPr>
          <p:cNvSpPr/>
          <p:nvPr/>
        </p:nvSpPr>
        <p:spPr>
          <a:xfrm>
            <a:off x="6665103" y="1894113"/>
            <a:ext cx="4312156" cy="4071539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3EC4381F-DCE6-45B5-A5E5-9816E45CD2CC}"/>
              </a:ext>
            </a:extLst>
          </p:cNvPr>
          <p:cNvSpPr txBox="1">
            <a:spLocks/>
          </p:cNvSpPr>
          <p:nvPr/>
        </p:nvSpPr>
        <p:spPr>
          <a:xfrm>
            <a:off x="6665102" y="3428137"/>
            <a:ext cx="4312156" cy="194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쿠로후네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사건으로 막부의   권위가 추락한다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             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각 번에서는 서양 총포를     수입하여 신식군대로 개선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6C8254CA-C987-40EF-BDEF-028150B5AC9B}"/>
              </a:ext>
            </a:extLst>
          </p:cNvPr>
          <p:cNvSpPr/>
          <p:nvPr/>
        </p:nvSpPr>
        <p:spPr>
          <a:xfrm>
            <a:off x="5734372" y="3428137"/>
            <a:ext cx="720080" cy="576920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 animBg="1"/>
      <p:bldP spid="9" grpId="0" animBg="1"/>
      <p:bldP spid="12" grpId="0"/>
      <p:bldP spid="10" grpId="0"/>
      <p:bldP spid="11" grpId="0" animBg="1"/>
      <p:bldP spid="15" grpId="0" animBg="1"/>
      <p:bldP spid="1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05780" y="764704"/>
            <a:ext cx="5328592" cy="720080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근대화 과정</a:t>
            </a:r>
          </a:p>
        </p:txBody>
      </p:sp>
      <p:sp>
        <p:nvSpPr>
          <p:cNvPr id="4" name="내용 개체 틀 13">
            <a:extLst>
              <a:ext uri="{FF2B5EF4-FFF2-40B4-BE49-F238E27FC236}">
                <a16:creationId xmlns:a16="http://schemas.microsoft.com/office/drawing/2014/main" id="{974D1588-5341-4AB8-AA19-407BD8C66184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0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2E0ED84-DBC8-4EAD-BCF7-9E39803A46D1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5A56136-F42C-4AB6-9D41-92564F905653}"/>
              </a:ext>
            </a:extLst>
          </p:cNvPr>
          <p:cNvSpPr/>
          <p:nvPr/>
        </p:nvSpPr>
        <p:spPr>
          <a:xfrm>
            <a:off x="765820" y="1772816"/>
            <a:ext cx="10225136" cy="41523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야스꾸니신사, 오무라 마스지로 Yasukuni Shrine 靖國神社 大村益次郎 | Japan &gt; Tokyo &gt; Chiyoda 일본 &gt;  도쿄도 &gt; 치요다구 日本 &gt; 東京都 &gt; 千代田区 | 두피디아 포토커뮤니티">
            <a:extLst>
              <a:ext uri="{FF2B5EF4-FFF2-40B4-BE49-F238E27FC236}">
                <a16:creationId xmlns:a16="http://schemas.microsoft.com/office/drawing/2014/main" id="{67C30A63-7CBD-4FF1-9927-EFD602D2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1844824"/>
            <a:ext cx="25922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내용 개체 틀 13">
            <a:extLst>
              <a:ext uri="{FF2B5EF4-FFF2-40B4-BE49-F238E27FC236}">
                <a16:creationId xmlns:a16="http://schemas.microsoft.com/office/drawing/2014/main" id="{8C50F340-E202-4A54-B002-07DB27093F55}"/>
              </a:ext>
            </a:extLst>
          </p:cNvPr>
          <p:cNvSpPr txBox="1">
            <a:spLocks/>
          </p:cNvSpPr>
          <p:nvPr/>
        </p:nvSpPr>
        <p:spPr>
          <a:xfrm>
            <a:off x="981844" y="2075226"/>
            <a:ext cx="6696744" cy="36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- 1871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메이지 정부는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어친병을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창설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‘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오무라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마스지로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’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는 군제 개혁을 주창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국민개병제를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실시하여 봉건 제도를 뿌리뽑고 중앙집권을 하고자 하였음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마스지로는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1869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년에 암살당함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‘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야마가타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아리토모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’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가 사상을 계승</a:t>
            </a: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05780" y="764704"/>
            <a:ext cx="5328592" cy="720080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근대화 과정</a:t>
            </a:r>
          </a:p>
        </p:txBody>
      </p:sp>
      <p:sp>
        <p:nvSpPr>
          <p:cNvPr id="4" name="내용 개체 틀 13">
            <a:extLst>
              <a:ext uri="{FF2B5EF4-FFF2-40B4-BE49-F238E27FC236}">
                <a16:creationId xmlns:a16="http://schemas.microsoft.com/office/drawing/2014/main" id="{974D1588-5341-4AB8-AA19-407BD8C66184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01</a:t>
            </a:r>
            <a:endParaRPr lang="ko-KR" altLang="en-US" sz="40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2E0ED84-DBC8-4EAD-BCF7-9E39803A46D1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E24CE0E-0C5B-464D-9E33-686100105D19}"/>
              </a:ext>
            </a:extLst>
          </p:cNvPr>
          <p:cNvSpPr/>
          <p:nvPr/>
        </p:nvSpPr>
        <p:spPr>
          <a:xfrm>
            <a:off x="765820" y="1892108"/>
            <a:ext cx="10185613" cy="181256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15D370D-79D8-4836-A917-01F531703FB0}"/>
              </a:ext>
            </a:extLst>
          </p:cNvPr>
          <p:cNvSpPr/>
          <p:nvPr/>
        </p:nvSpPr>
        <p:spPr>
          <a:xfrm>
            <a:off x="765820" y="4005064"/>
            <a:ext cx="10185613" cy="181256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C0000"/>
              </a:solidFill>
            </a:endParaRPr>
          </a:p>
        </p:txBody>
      </p:sp>
      <p:pic>
        <p:nvPicPr>
          <p:cNvPr id="1026" name="Picture 2" descr="일본 육군 사진 모음 4">
            <a:extLst>
              <a:ext uri="{FF2B5EF4-FFF2-40B4-BE49-F238E27FC236}">
                <a16:creationId xmlns:a16="http://schemas.microsoft.com/office/drawing/2014/main" id="{881D726C-D95E-4BAE-A1A0-2EFC9DB4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0" y="2070824"/>
            <a:ext cx="1960595" cy="14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いわゆるラスボスっぽい「日本海軍連合艦隊旗艦」 その最後が軽巡「大淀」だったワケ | 乗りものニュース">
            <a:extLst>
              <a:ext uri="{FF2B5EF4-FFF2-40B4-BE49-F238E27FC236}">
                <a16:creationId xmlns:a16="http://schemas.microsoft.com/office/drawing/2014/main" id="{55C6187C-952A-4088-97C6-06071304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4149080"/>
            <a:ext cx="2304256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내용 개체 틀 13">
            <a:extLst>
              <a:ext uri="{FF2B5EF4-FFF2-40B4-BE49-F238E27FC236}">
                <a16:creationId xmlns:a16="http://schemas.microsoft.com/office/drawing/2014/main" id="{6926E482-0F07-478A-B3F6-BE9C5D20D7D1}"/>
              </a:ext>
            </a:extLst>
          </p:cNvPr>
          <p:cNvSpPr txBox="1">
            <a:spLocks/>
          </p:cNvSpPr>
          <p:nvPr/>
        </p:nvSpPr>
        <p:spPr>
          <a:xfrm>
            <a:off x="981844" y="2075226"/>
            <a:ext cx="7488832" cy="145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일본 육군은 독일의 군사교리 채용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독일의 </a:t>
            </a:r>
            <a:r>
              <a:rPr lang="ko-KR" altLang="en-US" dirty="0" err="1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멕켈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소령을 초청하여 군사고문으로 임명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독일식 사단으로 편제 개편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4" name="내용 개체 틀 13">
            <a:extLst>
              <a:ext uri="{FF2B5EF4-FFF2-40B4-BE49-F238E27FC236}">
                <a16:creationId xmlns:a16="http://schemas.microsoft.com/office/drawing/2014/main" id="{0B38A4B9-469F-423A-BCEF-FBBD01FA6CBD}"/>
              </a:ext>
            </a:extLst>
          </p:cNvPr>
          <p:cNvSpPr txBox="1">
            <a:spLocks/>
          </p:cNvSpPr>
          <p:nvPr/>
        </p:nvSpPr>
        <p:spPr>
          <a:xfrm>
            <a:off x="3533259" y="4173290"/>
            <a:ext cx="7488832" cy="145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- 1872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 해군성을 설치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처음에는 독자적인 군령권을 갖지 못함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- 1893</a:t>
            </a:r>
            <a:r>
              <a:rPr lang="ko-KR" altLang="en-US" dirty="0">
                <a:solidFill>
                  <a:srgbClr val="C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년에 군령부를 설치하여 독립</a:t>
            </a:r>
            <a:endParaRPr lang="en-US" altLang="ko-KR" dirty="0">
              <a:solidFill>
                <a:srgbClr val="C0000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0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3">
            <a:extLst>
              <a:ext uri="{FF2B5EF4-FFF2-40B4-BE49-F238E27FC236}">
                <a16:creationId xmlns:a16="http://schemas.microsoft.com/office/drawing/2014/main" id="{9053E329-8BA1-4A8A-9378-6793BA37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431" y="2791508"/>
            <a:ext cx="3674753" cy="1332148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ko-KR" altLang="en-US" sz="3600" dirty="0">
                <a:solidFill>
                  <a:srgbClr val="003366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 제국의    군국주의</a:t>
            </a:r>
          </a:p>
        </p:txBody>
      </p:sp>
      <p:sp>
        <p:nvSpPr>
          <p:cNvPr id="10" name="내용 개체 틀 13">
            <a:extLst>
              <a:ext uri="{FF2B5EF4-FFF2-40B4-BE49-F238E27FC236}">
                <a16:creationId xmlns:a16="http://schemas.microsoft.com/office/drawing/2014/main" id="{3864950A-A786-4DA8-832B-00B62E007A9D}"/>
              </a:ext>
            </a:extLst>
          </p:cNvPr>
          <p:cNvSpPr txBox="1">
            <a:spLocks/>
          </p:cNvSpPr>
          <p:nvPr/>
        </p:nvSpPr>
        <p:spPr>
          <a:xfrm>
            <a:off x="1189222" y="3046910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33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순서도: 판단 6">
            <a:extLst>
              <a:ext uri="{FF2B5EF4-FFF2-40B4-BE49-F238E27FC236}">
                <a16:creationId xmlns:a16="http://schemas.microsoft.com/office/drawing/2014/main" id="{E24339C8-CD93-4138-9344-1B83A01670C6}"/>
              </a:ext>
            </a:extLst>
          </p:cNvPr>
          <p:cNvSpPr/>
          <p:nvPr/>
        </p:nvSpPr>
        <p:spPr>
          <a:xfrm>
            <a:off x="5408571" y="3046910"/>
            <a:ext cx="384073" cy="382088"/>
          </a:xfrm>
          <a:prstGeom prst="flowChartDecision">
            <a:avLst/>
          </a:prstGeom>
          <a:solidFill>
            <a:srgbClr val="003366"/>
          </a:solidFill>
          <a:ln w="254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8DE9384-424F-4DC8-AB38-A9B06DA5F162}"/>
              </a:ext>
            </a:extLst>
          </p:cNvPr>
          <p:cNvCxnSpPr>
            <a:cxnSpLocks/>
          </p:cNvCxnSpPr>
          <p:nvPr/>
        </p:nvCxnSpPr>
        <p:spPr>
          <a:xfrm>
            <a:off x="5608328" y="3239402"/>
            <a:ext cx="1699662" cy="0"/>
          </a:xfrm>
          <a:prstGeom prst="line">
            <a:avLst/>
          </a:prstGeom>
          <a:ln w="38100">
            <a:solidFill>
              <a:srgbClr val="003366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B5D70404-DD07-4068-BD03-B2D6C7D94E34}"/>
              </a:ext>
            </a:extLst>
          </p:cNvPr>
          <p:cNvSpPr/>
          <p:nvPr/>
        </p:nvSpPr>
        <p:spPr>
          <a:xfrm>
            <a:off x="3339488" y="1073018"/>
            <a:ext cx="4522237" cy="4329406"/>
          </a:xfrm>
          <a:prstGeom prst="ellips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C3C3E2A-365F-48EF-B607-FCE456D12160}"/>
              </a:ext>
            </a:extLst>
          </p:cNvPr>
          <p:cNvCxnSpPr>
            <a:cxnSpLocks/>
          </p:cNvCxnSpPr>
          <p:nvPr/>
        </p:nvCxnSpPr>
        <p:spPr>
          <a:xfrm flipH="1" flipV="1">
            <a:off x="4723500" y="2351314"/>
            <a:ext cx="884828" cy="904756"/>
          </a:xfrm>
          <a:prstGeom prst="line">
            <a:avLst/>
          </a:prstGeom>
          <a:ln w="34925">
            <a:solidFill>
              <a:srgbClr val="003366"/>
            </a:solidFill>
            <a:headEnd type="diamon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2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5D3EEF4-6AAD-458F-8B60-5FD8906068F4}"/>
              </a:ext>
            </a:extLst>
          </p:cNvPr>
          <p:cNvCxnSpPr>
            <a:cxnSpLocks/>
          </p:cNvCxnSpPr>
          <p:nvPr/>
        </p:nvCxnSpPr>
        <p:spPr>
          <a:xfrm>
            <a:off x="477788" y="3702776"/>
            <a:ext cx="11218374" cy="66675"/>
          </a:xfrm>
          <a:prstGeom prst="line">
            <a:avLst/>
          </a:prstGeom>
          <a:ln w="38100">
            <a:solidFill>
              <a:srgbClr val="003366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9D3C8-9488-4891-8094-7B885B083FF9}"/>
              </a:ext>
            </a:extLst>
          </p:cNvPr>
          <p:cNvCxnSpPr/>
          <p:nvPr/>
        </p:nvCxnSpPr>
        <p:spPr>
          <a:xfrm>
            <a:off x="2785920" y="3323147"/>
            <a:ext cx="0" cy="379629"/>
          </a:xfrm>
          <a:prstGeom prst="line">
            <a:avLst/>
          </a:prstGeom>
          <a:ln w="38100">
            <a:solidFill>
              <a:srgbClr val="003366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A211926-E9AE-4F64-97C1-0E010C759FD0}"/>
              </a:ext>
            </a:extLst>
          </p:cNvPr>
          <p:cNvCxnSpPr/>
          <p:nvPr/>
        </p:nvCxnSpPr>
        <p:spPr>
          <a:xfrm>
            <a:off x="6034076" y="3723832"/>
            <a:ext cx="0" cy="379629"/>
          </a:xfrm>
          <a:prstGeom prst="line">
            <a:avLst/>
          </a:prstGeom>
          <a:ln w="38100">
            <a:solidFill>
              <a:srgbClr val="0033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F0F4107-81D1-413B-9B6B-44DBC05D9AC4}"/>
              </a:ext>
            </a:extLst>
          </p:cNvPr>
          <p:cNvCxnSpPr/>
          <p:nvPr/>
        </p:nvCxnSpPr>
        <p:spPr>
          <a:xfrm>
            <a:off x="9010736" y="3344203"/>
            <a:ext cx="0" cy="379629"/>
          </a:xfrm>
          <a:prstGeom prst="line">
            <a:avLst/>
          </a:prstGeom>
          <a:ln w="38100">
            <a:solidFill>
              <a:srgbClr val="003366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내용 개체 틀 13">
            <a:extLst>
              <a:ext uri="{FF2B5EF4-FFF2-40B4-BE49-F238E27FC236}">
                <a16:creationId xmlns:a16="http://schemas.microsoft.com/office/drawing/2014/main" id="{3947795C-5277-4E1E-BCC2-AD766147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543" y="2161675"/>
            <a:ext cx="2744661" cy="128635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ko-KR" altLang="en-US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제 </a:t>
            </a:r>
            <a:r>
              <a:rPr lang="en-US" altLang="ko-KR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1</a:t>
            </a:r>
            <a:r>
              <a:rPr lang="ko-KR" altLang="en-US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차 세계대전이       일어나자 일본은          전쟁특수를 누림</a:t>
            </a:r>
            <a:r>
              <a:rPr lang="en-US" altLang="ko-KR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dirty="0">
              <a:solidFill>
                <a:srgbClr val="003366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9" name="내용 개체 틀 13">
            <a:extLst>
              <a:ext uri="{FF2B5EF4-FFF2-40B4-BE49-F238E27FC236}">
                <a16:creationId xmlns:a16="http://schemas.microsoft.com/office/drawing/2014/main" id="{F42D120C-947C-42DE-A78D-F5E2882328A6}"/>
              </a:ext>
            </a:extLst>
          </p:cNvPr>
          <p:cNvSpPr txBox="1">
            <a:spLocks/>
          </p:cNvSpPr>
          <p:nvPr/>
        </p:nvSpPr>
        <p:spPr>
          <a:xfrm>
            <a:off x="4605587" y="4365104"/>
            <a:ext cx="2856977" cy="12863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종전 후 수출하락</a:t>
            </a:r>
            <a:r>
              <a:rPr lang="en-US" altLang="ko-KR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세계 대공황이 일어 일본 경제는 무너짐</a:t>
            </a:r>
            <a:r>
              <a:rPr lang="en-US" altLang="ko-KR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dirty="0">
              <a:solidFill>
                <a:srgbClr val="003366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0" name="내용 개체 틀 13">
            <a:extLst>
              <a:ext uri="{FF2B5EF4-FFF2-40B4-BE49-F238E27FC236}">
                <a16:creationId xmlns:a16="http://schemas.microsoft.com/office/drawing/2014/main" id="{CB0C3CDF-E51C-4E55-B9EF-0C78D0E41416}"/>
              </a:ext>
            </a:extLst>
          </p:cNvPr>
          <p:cNvSpPr txBox="1">
            <a:spLocks/>
          </p:cNvSpPr>
          <p:nvPr/>
        </p:nvSpPr>
        <p:spPr>
          <a:xfrm>
            <a:off x="6454452" y="2492896"/>
            <a:ext cx="5112568" cy="8884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err="1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다이쇼</a:t>
            </a:r>
            <a:r>
              <a:rPr lang="ko-KR" altLang="en-US" dirty="0">
                <a:solidFill>
                  <a:srgbClr val="003366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데모크라시로 임명된 정치인 대신 군부가 정치를 장악</a:t>
            </a:r>
          </a:p>
        </p:txBody>
      </p:sp>
      <p:sp>
        <p:nvSpPr>
          <p:cNvPr id="21" name="제목 12">
            <a:extLst>
              <a:ext uri="{FF2B5EF4-FFF2-40B4-BE49-F238E27FC236}">
                <a16:creationId xmlns:a16="http://schemas.microsoft.com/office/drawing/2014/main" id="{77368E59-9C08-4A75-A867-DF01499C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5628296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</a:t>
            </a:r>
            <a:r>
              <a:rPr lang="ko-KR" altLang="en-US" sz="400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제국의 군국주의</a:t>
            </a:r>
            <a:endParaRPr lang="ko-KR" altLang="en-US" sz="4000" dirty="0">
              <a:solidFill>
                <a:srgbClr val="0033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내용 개체 틀 13">
            <a:extLst>
              <a:ext uri="{FF2B5EF4-FFF2-40B4-BE49-F238E27FC236}">
                <a16:creationId xmlns:a16="http://schemas.microsoft.com/office/drawing/2014/main" id="{F57FA89C-9303-4368-A3A9-6D9365D1C7B8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33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BE1AA0E-113C-4708-84DC-AB28183A11DC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00336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1929년 대공황의 잘 알려지지 않은 10가지 : 네이버 블로그">
            <a:extLst>
              <a:ext uri="{FF2B5EF4-FFF2-40B4-BE49-F238E27FC236}">
                <a16:creationId xmlns:a16="http://schemas.microsoft.com/office/drawing/2014/main" id="{0C164C56-E521-41C6-A89E-B756BFFC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43" y="420817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일본은 어떻게 군국주의 국가가 되었나?&lt;5&gt;">
            <a:extLst>
              <a:ext uri="{FF2B5EF4-FFF2-40B4-BE49-F238E27FC236}">
                <a16:creationId xmlns:a16="http://schemas.microsoft.com/office/drawing/2014/main" id="{7D217443-2B70-4062-9D5A-FCEAE235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5" y="4047091"/>
            <a:ext cx="2951298" cy="18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2">
            <a:extLst>
              <a:ext uri="{FF2B5EF4-FFF2-40B4-BE49-F238E27FC236}">
                <a16:creationId xmlns:a16="http://schemas.microsoft.com/office/drawing/2014/main" id="{77368E59-9C08-4A75-A867-DF01499C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4704"/>
            <a:ext cx="5628296" cy="72008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 </a:t>
            </a:r>
            <a:r>
              <a:rPr lang="ko-KR" altLang="en-US" sz="400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제국의 군국주의</a:t>
            </a:r>
            <a:endParaRPr lang="ko-KR" altLang="en-US" sz="4000" dirty="0">
              <a:solidFill>
                <a:srgbClr val="0033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내용 개체 틀 13">
            <a:extLst>
              <a:ext uri="{FF2B5EF4-FFF2-40B4-BE49-F238E27FC236}">
                <a16:creationId xmlns:a16="http://schemas.microsoft.com/office/drawing/2014/main" id="{F57FA89C-9303-4368-A3A9-6D9365D1C7B8}"/>
              </a:ext>
            </a:extLst>
          </p:cNvPr>
          <p:cNvSpPr txBox="1">
            <a:spLocks/>
          </p:cNvSpPr>
          <p:nvPr/>
        </p:nvSpPr>
        <p:spPr>
          <a:xfrm>
            <a:off x="10225173" y="836712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33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02</a:t>
            </a:r>
            <a:endParaRPr lang="ko-KR" altLang="en-US" sz="4000" dirty="0">
              <a:solidFill>
                <a:srgbClr val="0033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BE1AA0E-113C-4708-84DC-AB28183A11DC}"/>
              </a:ext>
            </a:extLst>
          </p:cNvPr>
          <p:cNvCxnSpPr/>
          <p:nvPr/>
        </p:nvCxnSpPr>
        <p:spPr>
          <a:xfrm>
            <a:off x="499290" y="1556792"/>
            <a:ext cx="10758196" cy="0"/>
          </a:xfrm>
          <a:prstGeom prst="line">
            <a:avLst/>
          </a:prstGeom>
          <a:ln w="38100">
            <a:solidFill>
              <a:srgbClr val="00336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7B05CA-3F94-49BB-8481-64516E0CEADE}"/>
              </a:ext>
            </a:extLst>
          </p:cNvPr>
          <p:cNvSpPr txBox="1"/>
          <p:nvPr/>
        </p:nvSpPr>
        <p:spPr>
          <a:xfrm>
            <a:off x="4232365" y="5589240"/>
            <a:ext cx="360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https://youtu.be/9Jnp-U7Q-rQ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A8BD69-C228-4A49-84BA-578C8D99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1664471"/>
            <a:ext cx="6696744" cy="37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줄무늬 테두리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664_TF02801098" id="{FC961549-F731-4B9C-9FDC-A89AEC5CA0F0}" vid="{699D4F08-1FFC-41C7-98CF-3A2C8B29512D}"/>
    </a:ext>
  </a:extLst>
</a:theme>
</file>

<file path=ppt/theme/theme2.xml><?xml version="1.0" encoding="utf-8"?>
<a:theme xmlns:a="http://schemas.openxmlformats.org/drawingml/2006/main" name="Office 테마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검은색 줄무늬 테두리 프레젠테이션(와이드스크린)</Template>
  <TotalTime>362</TotalTime>
  <Words>765</Words>
  <Application>Microsoft Office PowerPoint</Application>
  <PresentationFormat>사용자 지정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HY견명조</vt:lpstr>
      <vt:lpstr>HY엽서L</vt:lpstr>
      <vt:lpstr>HY엽서M</vt:lpstr>
      <vt:lpstr>맑은 고딕</vt:lpstr>
      <vt:lpstr>함초롬바탕</vt:lpstr>
      <vt:lpstr>휴먼매직체</vt:lpstr>
      <vt:lpstr>휴먼모음T</vt:lpstr>
      <vt:lpstr>휴먼옛체</vt:lpstr>
      <vt:lpstr>Arial</vt:lpstr>
      <vt:lpstr>Euphemia</vt:lpstr>
      <vt:lpstr>Impact</vt:lpstr>
      <vt:lpstr>줄무늬 테두리 16x9</vt:lpstr>
      <vt:lpstr>일본 군대의 역사 </vt:lpstr>
      <vt:lpstr>목차</vt:lpstr>
      <vt:lpstr>PowerPoint 프레젠테이션</vt:lpstr>
      <vt:lpstr>◆ 일본의 근대화 과정</vt:lpstr>
      <vt:lpstr>◆ 일본의 근대화 과정</vt:lpstr>
      <vt:lpstr>◆ 일본의 근대화 과정</vt:lpstr>
      <vt:lpstr>PowerPoint 프레젠테이션</vt:lpstr>
      <vt:lpstr>◆ 일본 제국의 군국주의</vt:lpstr>
      <vt:lpstr>◆ 일본 제국의 군국주의</vt:lpstr>
      <vt:lpstr>PowerPoint 프레젠테이션</vt:lpstr>
      <vt:lpstr>◆ 종전 후 자위대 창설기</vt:lpstr>
      <vt:lpstr>◆ 종전 후 자위대 창설기</vt:lpstr>
      <vt:lpstr>PowerPoint 프레젠테이션</vt:lpstr>
      <vt:lpstr>◆ 탈냉전 이후 현대 일본 자위대</vt:lpstr>
      <vt:lpstr>◆ 탈냉전 이후 현대 일본 자위대</vt:lpstr>
      <vt:lpstr>PowerPoint 프레젠테이션</vt:lpstr>
      <vt:lpstr>◆ 출처</vt:lpstr>
      <vt:lpstr>◆ 출처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군대 日本の自衛隊。</dc:title>
  <dc:creator>Office</dc:creator>
  <cp:lastModifiedBy>전 용민</cp:lastModifiedBy>
  <cp:revision>126</cp:revision>
  <dcterms:created xsi:type="dcterms:W3CDTF">2022-03-23T13:26:41Z</dcterms:created>
  <dcterms:modified xsi:type="dcterms:W3CDTF">2022-04-10T12:42:56Z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