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84" r:id="rId7"/>
    <p:sldId id="260" r:id="rId8"/>
    <p:sldId id="285" r:id="rId9"/>
    <p:sldId id="261" r:id="rId10"/>
    <p:sldId id="262" r:id="rId11"/>
    <p:sldId id="263" r:id="rId12"/>
    <p:sldId id="264" r:id="rId13"/>
    <p:sldId id="277" r:id="rId14"/>
    <p:sldId id="278" r:id="rId15"/>
    <p:sldId id="265" r:id="rId16"/>
    <p:sldId id="279" r:id="rId17"/>
    <p:sldId id="266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7A5F6-2A11-45D3-8603-AA85C8ED3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5FE415-6286-4AF7-83A2-C12A9E80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458179-F332-4B02-BB05-68C88262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19F9A4-C9B3-41C6-A7CC-68E811A3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9C23A5-80EA-41F1-B719-A804DC8F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60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9B3B2-BD05-4357-8F98-A67D1EBB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D2D56C-C2A9-4779-A8A8-860802A7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157F7B-C2EB-46AA-B89B-0BBAA9F8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48C5EF-C687-4C3B-B8F8-41C0412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520F9A-8F70-4A3E-8577-4143408D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05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DD5FE0-BC69-46DE-A365-346159E83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8653B2-030D-4E2E-B91D-582ED334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EB1201-302F-4818-BC6D-5844059A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3E8F7-676A-498B-A13B-38297755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507345-55A6-4E0B-9A29-4CD44674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6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C8885E-1261-4E47-91EC-98C66261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440195-29E3-4139-ABEA-D3E6DB046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50BD83-BEEB-4C72-9AFA-A97B1D43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F26879-2DB2-42EC-BC40-FE72B8D1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15D610-98FF-440D-BFD4-09D0B7CB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5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8ACA6-F4FA-42B0-BBDA-40A0116F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BDD4D0-06F3-4EC2-A87B-22BD5D31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5D558B-2865-491E-B761-36051E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64E744-1193-4B55-935D-7468DEDD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8BAD36-9305-454F-B8D5-748C57AE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59FE9-01DD-4BAD-814E-4902A8E7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0C72B4-D6BC-4B28-A2F7-03F7DAE2A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C1EA27-064A-43AA-A196-D236376DA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53F5D0-1A4B-4A47-950E-B3AB1A63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09FC2E-F21A-4735-8CEA-FFB2B2FF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3CB5C8-EEC5-4963-AA49-4B824EF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91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50C62D-50F3-4E69-9EE5-A7F10BAD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558603-6ED3-4271-A67E-7907C1BF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DD49DA-355A-4FD0-96A1-CFB166A18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58B5388-C720-4E5F-8568-456EC0C6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95456E0-5D9F-4159-945D-F7A7D94C3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07B664-3B5A-4FDA-B0D0-DC636861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B415BA3-0ECF-4888-AF5E-D5E63AF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1040DE3-1CE1-4531-BBC0-62E76813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1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7A8C6C-6EFC-49F7-A68D-667F2CF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AA09D5-501D-4F8E-AA3B-ADE1E4DF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4ABA66-685F-4550-BC93-C21BC1BD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2875E16-FCB7-42F1-90A9-35BD1D22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3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59B0A4-7A55-4321-9800-01815DF7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CB5797A-0623-4E34-B978-1212694F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CF200A-D23E-43D2-9290-1A4B2023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4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FAC7E4-F0D1-4486-91E0-12836A8C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090C5F-F2D5-4B67-99BD-FAAE2893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E4F2E50-9A0F-4577-A003-8D2256D5D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C8B5D4-CBDB-44F9-B2A0-B7F28716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C0506B-EC57-4420-A872-36ECFD4A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E6C5D2-CE8D-449E-A0DC-C1BFC060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07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6FE100-1C59-4ED9-A9AC-718CD8CB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7571D9-93F6-4677-97F5-1916541E2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86CF4A-16B4-4997-8AED-4DDEBFBFA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B25119-8E64-4AC0-84AD-7AFBA15C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D7C26A-8FC2-49B4-A90C-A7D56F20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9106BA-90E0-4570-9565-3EDF40E6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07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C1773C-671B-4827-8593-7CA82870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9FA919-0488-45CC-B9E7-5E7B9EC90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6F522C-BB55-4D0F-A182-EE99165A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191C-2AD9-490E-B8D5-E2F2047C3F8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7C8134-F998-46B8-B85F-D2F5EBC70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F8DC86-9A6C-4D90-B235-D8A758D6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45F0-418D-4BDD-985B-BDA03EE94A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0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ko.wikipedia.org/wiki/%EC%9D%BC%EB%B3%B8%EC%9D%98_%ED%96%89%EC%A0%95%EA%B8%B0%EA%B4%8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89BA0ED-6655-4AF6-BAF5-AFF3EB373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altLang="ko-KR" sz="4400">
                <a:solidFill>
                  <a:schemeClr val="tx2"/>
                </a:solidFill>
              </a:rPr>
              <a:t>&lt;</a:t>
            </a:r>
            <a:r>
              <a:rPr lang="ko-KR" altLang="en-US" sz="4400">
                <a:solidFill>
                  <a:schemeClr val="tx2"/>
                </a:solidFill>
              </a:rPr>
              <a:t>일본 정치와 경제</a:t>
            </a:r>
            <a:r>
              <a:rPr lang="en-US" altLang="ko-KR" sz="4400">
                <a:solidFill>
                  <a:schemeClr val="tx2"/>
                </a:solidFill>
              </a:rPr>
              <a:t>&gt;</a:t>
            </a:r>
            <a:br>
              <a:rPr lang="en-US" altLang="ko-KR" sz="4400">
                <a:solidFill>
                  <a:schemeClr val="tx2"/>
                </a:solidFill>
              </a:rPr>
            </a:br>
            <a:r>
              <a:rPr lang="ko-KR" altLang="en-US" sz="4400">
                <a:solidFill>
                  <a:schemeClr val="tx2"/>
                </a:solidFill>
              </a:rPr>
              <a:t> </a:t>
            </a:r>
            <a:br>
              <a:rPr lang="en-US" altLang="ko-KR" sz="4400">
                <a:solidFill>
                  <a:schemeClr val="tx2"/>
                </a:solidFill>
              </a:rPr>
            </a:br>
            <a:r>
              <a:rPr lang="ko-KR" altLang="en-US" sz="4400">
                <a:solidFill>
                  <a:schemeClr val="tx2"/>
                </a:solidFill>
              </a:rPr>
              <a:t>일본의 행정 기관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CAA411-E023-4388-B18B-A11C4492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endParaRPr lang="en-US" altLang="ko-KR" sz="1500">
              <a:solidFill>
                <a:schemeClr val="tx2"/>
              </a:solidFill>
            </a:endParaRPr>
          </a:p>
          <a:p>
            <a:r>
              <a:rPr lang="ko-KR" altLang="en-US" sz="1500" b="1">
                <a:solidFill>
                  <a:schemeClr val="tx2"/>
                </a:solidFill>
              </a:rPr>
              <a:t>일본어 일본학과 </a:t>
            </a:r>
            <a:r>
              <a:rPr lang="en-US" altLang="ko-KR" sz="1500" b="1">
                <a:solidFill>
                  <a:schemeClr val="tx2"/>
                </a:solidFill>
              </a:rPr>
              <a:t>21801915 </a:t>
            </a:r>
            <a:r>
              <a:rPr lang="ko-KR" altLang="en-US" sz="1500" b="1">
                <a:solidFill>
                  <a:schemeClr val="tx2"/>
                </a:solidFill>
              </a:rPr>
              <a:t>김경수</a:t>
            </a:r>
          </a:p>
        </p:txBody>
      </p:sp>
    </p:spTree>
    <p:extLst>
      <p:ext uri="{BB962C8B-B14F-4D97-AF65-F5344CB8AC3E}">
        <p14:creationId xmlns:p14="http://schemas.microsoft.com/office/powerpoint/2010/main" val="35410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FAD723-F0E6-48DD-9034-1EA2823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외무성 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15E0D14-1C58-4E5F-B8DB-4823819EA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평화롭고</a:t>
            </a:r>
            <a:r>
              <a:rPr lang="en-US" altLang="ko-KR" sz="2200" dirty="0"/>
              <a:t>, </a:t>
            </a:r>
            <a:r>
              <a:rPr lang="ko-KR" altLang="en-US" sz="2200" dirty="0"/>
              <a:t>안전한 국제사회 유지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주체적이고</a:t>
            </a:r>
            <a:r>
              <a:rPr lang="en-US" altLang="ko-KR" sz="2200" dirty="0"/>
              <a:t>, </a:t>
            </a:r>
            <a:r>
              <a:rPr lang="ko-KR" altLang="en-US" sz="2200" dirty="0"/>
              <a:t>적극적인 취조 양호한 국제환경 정비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조화로운 대외 관계 유지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국제사회 </a:t>
            </a:r>
            <a:r>
              <a:rPr lang="ko-KR" altLang="en-US" sz="2200" dirty="0" err="1"/>
              <a:t>일본국</a:t>
            </a:r>
            <a:r>
              <a:rPr lang="en-US" altLang="ko-KR" sz="2200" dirty="0"/>
              <a:t>, </a:t>
            </a:r>
            <a:r>
              <a:rPr lang="ko-KR" altLang="en-US" sz="2200" dirty="0"/>
              <a:t>일본국민 이익 증진</a:t>
            </a:r>
            <a:endParaRPr lang="en-US" altLang="ko-KR" sz="2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0BA434-C30C-41D1-3F72-443BBE70E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5" r="8484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632E9C0-6354-40EB-80D6-EC74992E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 dirty="0" err="1"/>
              <a:t>재무성</a:t>
            </a:r>
            <a:r>
              <a:rPr lang="ko-KR" altLang="en-US" sz="5400" dirty="0"/>
              <a:t> 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61ABFA-57E8-4983-A482-7271487B9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안전한 재정의 확보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적정하고</a:t>
            </a:r>
            <a:r>
              <a:rPr lang="en-US" altLang="ko-KR" sz="2200" dirty="0"/>
              <a:t>, </a:t>
            </a:r>
            <a:r>
              <a:rPr lang="ko-KR" altLang="en-US" sz="2200" dirty="0"/>
              <a:t>공평한 과세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세금업무 운영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국고 관리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외국 통화 안정 확보 등</a:t>
            </a:r>
            <a:endParaRPr lang="en-US" altLang="ko-KR" sz="2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B3EC9AB-492E-72BF-8232-D48445654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5" r="1756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7242D4-F494-4775-AA98-3E5B2C7B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 dirty="0" err="1"/>
              <a:t>문부과학성</a:t>
            </a:r>
            <a:r>
              <a:rPr lang="ko-KR" altLang="en-US" sz="5400" dirty="0"/>
              <a:t> 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1AE798-E579-4916-B2CC-8E003C86D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교육의 진흥</a:t>
            </a:r>
            <a:r>
              <a:rPr lang="en-US" altLang="ko-KR" sz="2200" dirty="0"/>
              <a:t>, </a:t>
            </a:r>
            <a:r>
              <a:rPr lang="ko-KR" altLang="en-US" sz="2200" dirty="0"/>
              <a:t>평생학습의 확진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풍부한 인간성 갖춘 인재 확보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학술</a:t>
            </a:r>
            <a:r>
              <a:rPr lang="en-US" altLang="ko-KR" sz="2200" dirty="0"/>
              <a:t>, </a:t>
            </a:r>
            <a:r>
              <a:rPr lang="ko-KR" altLang="en-US" sz="2200" dirty="0"/>
              <a:t>스포츠 및 문화의 진흥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과학기술의 종합적 진흥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종교 관련 행정 사무</a:t>
            </a:r>
            <a:endParaRPr lang="en-US" altLang="ko-KR" sz="2200" dirty="0"/>
          </a:p>
          <a:p>
            <a:pPr latinLnBrk="0"/>
            <a:endParaRPr lang="en-US" altLang="ko-KR" sz="2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15D0925-97CE-95AF-7873-6831E23CD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4" r="-2" b="904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7242D4-F494-4775-AA98-3E5B2C7B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후생노동성 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1AE798-E579-4916-B2CC-8E003C86D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국민 생활의 보장 및 향상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사회복지</a:t>
            </a:r>
            <a:r>
              <a:rPr lang="en-US" altLang="ko-KR" sz="2200" dirty="0"/>
              <a:t>, </a:t>
            </a:r>
            <a:r>
              <a:rPr lang="ko-KR" altLang="en-US" sz="2200" dirty="0"/>
              <a:t>사회보장 및 공중위생 향상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노동환경의 정비 및 직업 확보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귀환 원호</a:t>
            </a:r>
            <a:r>
              <a:rPr lang="en-US" altLang="ko-KR" sz="2200" dirty="0"/>
              <a:t>, </a:t>
            </a:r>
            <a:r>
              <a:rPr lang="ko-KR" altLang="en-US" sz="2200" dirty="0"/>
              <a:t>전상 병자</a:t>
            </a:r>
            <a:r>
              <a:rPr lang="en-US" altLang="ko-KR" sz="2200" dirty="0"/>
              <a:t>, </a:t>
            </a:r>
            <a:r>
              <a:rPr lang="ko-KR" altLang="en-US" sz="2200" dirty="0"/>
              <a:t>전역자 유족 등 지원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대한민국 여성가족부와 같은 임무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marL="0" indent="0" latinLnBrk="0">
              <a:buNone/>
            </a:pP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56CFFD0-46EE-6677-1ADF-0AA11150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49" r="1" b="166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7242D4-F494-4775-AA98-3E5B2C7B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농림수산성 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1AE798-E579-4916-B2CC-8E003C86D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atinLnBrk="0"/>
            <a:r>
              <a:rPr lang="ko-KR" altLang="en-US" sz="2200" dirty="0"/>
              <a:t>식료의 안정제공 확보</a:t>
            </a:r>
            <a:endParaRPr lang="en-US" altLang="ko-KR" sz="2200" dirty="0"/>
          </a:p>
          <a:p>
            <a:pPr marL="0" indent="0" latinLnBrk="0">
              <a:buNone/>
            </a:pPr>
            <a:endParaRPr lang="en-US" altLang="ko-KR" sz="2200" dirty="0"/>
          </a:p>
          <a:p>
            <a:pPr latinLnBrk="0"/>
            <a:r>
              <a:rPr lang="ko-KR" altLang="en-US" sz="2200" dirty="0"/>
              <a:t>농림어업 종사자 복지 증진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농림수산업 발전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농산어촌 및 중산간 </a:t>
            </a:r>
            <a:r>
              <a:rPr lang="ko-KR" altLang="en-US" sz="2200" dirty="0" err="1"/>
              <a:t>지역등</a:t>
            </a:r>
            <a:r>
              <a:rPr lang="ko-KR" altLang="en-US" sz="2200" dirty="0"/>
              <a:t> 진흥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수산자원 적절한 보존 및 관리 등</a:t>
            </a:r>
            <a:endParaRPr lang="en-US" altLang="ko-KR" sz="2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D8F459-BAB5-D979-3393-8E9B72CA2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2" r="-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6420874-B2F3-4B4D-B32D-ED0E572C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경제산업성 업무</a:t>
            </a:r>
            <a:r>
              <a:rPr lang="en-US" altLang="ko-KR" sz="5400" dirty="0"/>
              <a:t>&gt;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EDADA3-5151-482B-A458-D6EC2991B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민간의 경제활력 향상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대회 경제관계 원활한 발전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경제 및 산업 발전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광물 자원 및 안정적</a:t>
            </a:r>
            <a:r>
              <a:rPr lang="en-US" altLang="ko-KR" sz="2200" dirty="0"/>
              <a:t>,</a:t>
            </a:r>
            <a:r>
              <a:rPr lang="ko-KR" altLang="en-US" sz="2200" dirty="0"/>
              <a:t> 효율적 제공 확보</a:t>
            </a:r>
            <a:endParaRPr lang="en-US" altLang="ko-KR" sz="2200" dirty="0"/>
          </a:p>
          <a:p>
            <a:pPr latinLnBrk="0"/>
            <a:endParaRPr lang="en-US" altLang="ko-KR" sz="2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E77D612-5D5A-E055-A36B-985F29990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845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6420874-B2F3-4B4D-B32D-ED0E572C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국토교통성 업무</a:t>
            </a:r>
            <a:r>
              <a:rPr lang="en-US" altLang="ko-KR" sz="5400" dirty="0"/>
              <a:t>&gt;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EDADA3-5151-482B-A458-D6EC2991B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도로</a:t>
            </a:r>
            <a:r>
              <a:rPr lang="en-US" altLang="ko-KR" sz="2200" dirty="0"/>
              <a:t>, </a:t>
            </a:r>
            <a:r>
              <a:rPr lang="ko-KR" altLang="en-US" sz="2200" dirty="0"/>
              <a:t>철도</a:t>
            </a:r>
            <a:r>
              <a:rPr lang="en-US" altLang="ko-KR" sz="2200" dirty="0"/>
              <a:t>, </a:t>
            </a:r>
            <a:r>
              <a:rPr lang="ko-KR" altLang="en-US" sz="2200" dirty="0"/>
              <a:t>해상</a:t>
            </a:r>
            <a:r>
              <a:rPr lang="en-US" altLang="ko-KR" sz="2200" dirty="0"/>
              <a:t>, </a:t>
            </a:r>
            <a:r>
              <a:rPr lang="ko-KR" altLang="en-US" sz="2200" dirty="0"/>
              <a:t>항공 교통 정책 추진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관광입국 실현 향한 시책 추진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기상 업무의 건전 발달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해상 안전 및 치안 확보 등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6F8764-8F79-E3A6-A1DA-257C6E935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" r="25946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22A27FC-C764-4C7C-BAEE-C664714F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 dirty="0" err="1"/>
              <a:t>환경성</a:t>
            </a:r>
            <a:r>
              <a:rPr lang="ko-KR" altLang="en-US" sz="5400" dirty="0"/>
              <a:t> 업무</a:t>
            </a:r>
            <a:r>
              <a:rPr lang="en-US" altLang="ko-KR" sz="5400" dirty="0"/>
              <a:t>&gt;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568791-D313-47A8-8DD3-4ABACA27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지구환경 보전 및 공해 방지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자연 환경의 확보</a:t>
            </a:r>
            <a:r>
              <a:rPr lang="en-US" altLang="ko-KR" sz="2200" dirty="0"/>
              <a:t>, </a:t>
            </a:r>
            <a:r>
              <a:rPr lang="ko-KR" altLang="en-US" sz="2200" dirty="0"/>
              <a:t>정비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기타 환경 보전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원자력 연구</a:t>
            </a:r>
            <a:r>
              <a:rPr lang="en-US" altLang="ko-KR" sz="2200" dirty="0"/>
              <a:t>, </a:t>
            </a:r>
            <a:r>
              <a:rPr lang="ko-KR" altLang="en-US" sz="2200" dirty="0"/>
              <a:t>개발 및 이용 안전 확보</a:t>
            </a:r>
            <a:endParaRPr lang="en-US" altLang="ko-KR" sz="2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D897B1-275C-5AD1-0EE7-2BBDA5B5C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1" r="-1" b="631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22A27FC-C764-4C7C-BAEE-C664714F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 dirty="0" err="1"/>
              <a:t>방위성</a:t>
            </a:r>
            <a:r>
              <a:rPr lang="ko-KR" altLang="en-US" sz="5400" dirty="0"/>
              <a:t> 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568791-D313-47A8-8DD3-4ABACA27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일본의 평화</a:t>
            </a:r>
            <a:r>
              <a:rPr lang="en-US" altLang="ko-KR" sz="2200" dirty="0"/>
              <a:t>, </a:t>
            </a:r>
            <a:r>
              <a:rPr lang="ko-KR" altLang="en-US" sz="2200" dirty="0"/>
              <a:t>독립 지킴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국가의 안전 보호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육</a:t>
            </a:r>
            <a:r>
              <a:rPr lang="en-US" altLang="ko-KR" sz="2200" dirty="0"/>
              <a:t>, </a:t>
            </a:r>
            <a:r>
              <a:rPr lang="ko-KR" altLang="en-US" sz="2200" dirty="0"/>
              <a:t>해</a:t>
            </a:r>
            <a:r>
              <a:rPr lang="en-US" altLang="ko-KR" sz="2200" dirty="0"/>
              <a:t>, </a:t>
            </a:r>
            <a:r>
              <a:rPr lang="ko-KR" altLang="en-US" sz="2200" dirty="0"/>
              <a:t>공 자위대 관리 및 운영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미국간 상위방위원조협정 근거 </a:t>
            </a:r>
            <a:r>
              <a:rPr lang="ko-KR" altLang="en-US" sz="2200" dirty="0" err="1"/>
              <a:t>본방</a:t>
            </a:r>
            <a:r>
              <a:rPr lang="ko-KR" altLang="en-US" sz="2200" dirty="0"/>
              <a:t> 관한 수행</a:t>
            </a:r>
            <a:endParaRPr lang="en-US" altLang="ko-KR" sz="2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422A27-1DAF-D6E4-6602-044F1204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8" r="1594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22A27FC-C764-4C7C-BAEE-C664714F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/>
              <a:t>&lt;</a:t>
            </a:r>
            <a:r>
              <a:rPr lang="ko-KR" altLang="en-US" sz="5400"/>
              <a:t>일본의 부흥청</a:t>
            </a:r>
            <a:r>
              <a:rPr lang="en-US" altLang="ko-KR" sz="540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568791-D313-47A8-8DD3-4ABACA27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 err="1"/>
              <a:t>도호쿠</a:t>
            </a:r>
            <a:r>
              <a:rPr lang="ko-KR" altLang="en-US" sz="2000" dirty="0"/>
              <a:t> 지방 태평양 해역 지진 후 설립 추진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en-US" altLang="ko-KR" sz="2000" dirty="0"/>
              <a:t>2012</a:t>
            </a:r>
            <a:r>
              <a:rPr lang="ko-KR" altLang="en-US" sz="2000" dirty="0"/>
              <a:t>년 </a:t>
            </a:r>
            <a:r>
              <a:rPr lang="en-US" altLang="ko-KR" sz="2000" dirty="0"/>
              <a:t>2</a:t>
            </a:r>
            <a:r>
              <a:rPr lang="ko-KR" altLang="en-US" sz="2000" dirty="0"/>
              <a:t>월 </a:t>
            </a:r>
            <a:r>
              <a:rPr lang="en-US" altLang="ko-KR" sz="2000" dirty="0"/>
              <a:t>10</a:t>
            </a:r>
            <a:r>
              <a:rPr lang="ko-KR" altLang="en-US" sz="2000" dirty="0"/>
              <a:t>일 설립 및 성립</a:t>
            </a:r>
            <a:endParaRPr lang="en-US" altLang="ko-KR" sz="2000" dirty="0"/>
          </a:p>
          <a:p>
            <a:pPr marL="0" indent="0" latinLnBrk="0">
              <a:buNone/>
            </a:pPr>
            <a:endParaRPr lang="en-US" altLang="ko-KR" sz="2000" dirty="0"/>
          </a:p>
          <a:p>
            <a:pPr latinLnBrk="0"/>
            <a:r>
              <a:rPr lang="ko-KR" altLang="en-US" sz="2000" dirty="0"/>
              <a:t>동일본 대지진 부흥을 목적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en-US" altLang="ko-KR" sz="2000" dirty="0"/>
              <a:t>2031</a:t>
            </a:r>
            <a:r>
              <a:rPr lang="ko-KR" altLang="en-US" sz="2000" dirty="0"/>
              <a:t>년까지 활동 후 해산 예정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endParaRPr lang="en-US" altLang="ko-KR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DBC71D-893B-DAEB-A12D-B50D3EF72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3" r="18093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89BA0ED-6655-4AF6-BAF5-AFF3EB373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latinLnBrk="0"/>
            <a:br>
              <a:rPr lang="en-US" altLang="ko-K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목차</a:t>
            </a:r>
            <a:br>
              <a:rPr lang="en-US" altLang="ko-K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ko-KR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C8CAA411-E023-4388-B18B-A11C4492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80293"/>
            <a:ext cx="5097780" cy="379574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 algn="l" latinLnBrk="0">
              <a:buFont typeface="Arial" panose="020B0604020202020204" pitchFamily="34" charset="0"/>
              <a:buChar char="•"/>
            </a:pPr>
            <a:r>
              <a:rPr lang="ko-KR" altLang="en-US" sz="2200" dirty="0"/>
              <a:t>행정기관이란</a:t>
            </a: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내각부</a:t>
            </a:r>
            <a:r>
              <a:rPr lang="ko-KR" altLang="en-US" sz="2200" dirty="0"/>
              <a:t> 업무</a:t>
            </a: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총무성</a:t>
            </a:r>
            <a:r>
              <a:rPr lang="ko-KR" altLang="en-US" sz="2200" dirty="0"/>
              <a:t> 업무</a:t>
            </a: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법무성</a:t>
            </a:r>
            <a:r>
              <a:rPr lang="ko-KR" altLang="en-US" sz="2200" dirty="0"/>
              <a:t> 업무</a:t>
            </a: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r>
              <a:rPr lang="ko-KR" altLang="en-US" sz="2200" dirty="0"/>
              <a:t>외무성 업무</a:t>
            </a: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342900" indent="-228600" algn="l" latinLnBrk="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재무성</a:t>
            </a:r>
            <a:r>
              <a:rPr lang="ko-KR" altLang="en-US" sz="2200" dirty="0"/>
              <a:t> 업무</a:t>
            </a:r>
            <a:endParaRPr lang="en-US" altLang="ko-KR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31EAC-0199-200A-DFBA-876E12C00C91}"/>
              </a:ext>
            </a:extLst>
          </p:cNvPr>
          <p:cNvSpPr txBox="1"/>
          <p:nvPr/>
        </p:nvSpPr>
        <p:spPr>
          <a:xfrm>
            <a:off x="6037277" y="1780293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 err="1"/>
              <a:t>문부과학성</a:t>
            </a:r>
            <a:r>
              <a:rPr lang="ko-KR" altLang="en-US" sz="8800" dirty="0"/>
              <a:t> 업무</a:t>
            </a: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/>
              <a:t>후생노동성 업무</a:t>
            </a: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/>
              <a:t>농림수산성 업무</a:t>
            </a: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/>
              <a:t>경제산업성 업무</a:t>
            </a: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/>
              <a:t>국토교통성 업무</a:t>
            </a: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 err="1"/>
              <a:t>환경성</a:t>
            </a:r>
            <a:r>
              <a:rPr lang="ko-KR" altLang="en-US" sz="8800" dirty="0"/>
              <a:t> 업무</a:t>
            </a: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 err="1"/>
              <a:t>방위성</a:t>
            </a:r>
            <a:r>
              <a:rPr lang="ko-KR" altLang="en-US" sz="8800" dirty="0"/>
              <a:t> 업무</a:t>
            </a: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8800" dirty="0"/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8800" dirty="0"/>
              <a:t>일본의 </a:t>
            </a:r>
            <a:r>
              <a:rPr lang="ko-KR" altLang="en-US" sz="8800" dirty="0" err="1"/>
              <a:t>부흥성</a:t>
            </a:r>
            <a:endParaRPr lang="en-US" altLang="ko-KR" sz="8800" dirty="0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40967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A27FC-C764-4C7C-BAEE-C664714F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1618191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/>
              <a:t>감사합니다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9EAB259-1B77-F51C-89A6-58936A6C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507" y="4840448"/>
            <a:ext cx="5181600" cy="1657690"/>
          </a:xfrm>
        </p:spPr>
        <p:txBody>
          <a:bodyPr>
            <a:normAutofit/>
          </a:bodyPr>
          <a:lstStyle/>
          <a:p>
            <a:r>
              <a:rPr lang="ko-KR" altLang="en-US" sz="1500" dirty="0">
                <a:hlinkClick r:id="rId2"/>
              </a:rPr>
              <a:t>출처</a:t>
            </a:r>
            <a:endParaRPr lang="en-US" altLang="ko-KR" sz="1500" dirty="0">
              <a:hlinkClick r:id="rId2"/>
            </a:endParaRPr>
          </a:p>
          <a:p>
            <a:endParaRPr lang="en-US" altLang="ko-KR" sz="1500" dirty="0">
              <a:hlinkClick r:id="rId2"/>
            </a:endParaRPr>
          </a:p>
          <a:p>
            <a:r>
              <a:rPr lang="en-US" altLang="ko-KR" sz="1500" dirty="0">
                <a:hlinkClick r:id="rId2"/>
              </a:rPr>
              <a:t>https://ko.wikipedia.org/wiki/%EC%9D%BC%EB%B3%B8%EC%9D%98_%ED%96%89%EC%A0%95%EA%B8%B0%EA%B4%80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84212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FC12C5D-5AB1-4A91-ACF9-61BEB911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/>
              <a:t>&lt;</a:t>
            </a:r>
            <a:r>
              <a:rPr lang="ko-KR" altLang="en-US" sz="5400"/>
              <a:t>행정기관이란</a:t>
            </a:r>
            <a:r>
              <a:rPr lang="en-US" altLang="ko-KR" sz="5400"/>
              <a:t>&gt;</a:t>
            </a:r>
          </a:p>
        </p:txBody>
      </p:sp>
      <p:pic>
        <p:nvPicPr>
          <p:cNvPr id="9" name="Picture 8" descr="웅장한 도시 건물의 현관 입구와 기둥">
            <a:extLst>
              <a:ext uri="{FF2B5EF4-FFF2-40B4-BE49-F238E27FC236}">
                <a16:creationId xmlns:a16="http://schemas.microsoft.com/office/drawing/2014/main" id="{BDCF8581-3E17-DC34-E53C-F61E0EFBE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4" r="31452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81648E0-2302-4427-9AE8-CB2DA081A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1900" dirty="0"/>
              <a:t>일본의 국가 행정 사무 담당</a:t>
            </a:r>
            <a:endParaRPr lang="en-US" altLang="ko-KR" sz="1900" dirty="0"/>
          </a:p>
          <a:p>
            <a:pPr latinLnBrk="0"/>
            <a:endParaRPr lang="en-US" altLang="ko-KR" sz="1900" dirty="0"/>
          </a:p>
          <a:p>
            <a:pPr latinLnBrk="0"/>
            <a:r>
              <a:rPr lang="ko-KR" altLang="en-US" sz="1900" dirty="0"/>
              <a:t>주로 내각 하의 행정기관</a:t>
            </a:r>
            <a:endParaRPr lang="en-US" altLang="ko-KR" sz="1900" dirty="0"/>
          </a:p>
          <a:p>
            <a:pPr latinLnBrk="0"/>
            <a:endParaRPr lang="en-US" altLang="ko-KR" sz="1900" dirty="0"/>
          </a:p>
          <a:p>
            <a:pPr latinLnBrk="0"/>
            <a:r>
              <a:rPr lang="ko-KR" altLang="en-US" sz="1900" dirty="0"/>
              <a:t>지방공공단체와 대비</a:t>
            </a:r>
            <a:r>
              <a:rPr lang="en-US" altLang="ko-KR" sz="1900" dirty="0"/>
              <a:t>, </a:t>
            </a:r>
            <a:r>
              <a:rPr lang="ko-KR" altLang="en-US" sz="1900" dirty="0"/>
              <a:t>중앙정비</a:t>
            </a:r>
            <a:endParaRPr lang="en-US" altLang="ko-KR" sz="1900" dirty="0"/>
          </a:p>
          <a:p>
            <a:pPr marL="0" indent="0" latinLnBrk="0">
              <a:buNone/>
            </a:pPr>
            <a:r>
              <a:rPr lang="ko-KR" altLang="en-US" sz="1900" dirty="0"/>
              <a:t>   중앙관청</a:t>
            </a:r>
            <a:r>
              <a:rPr lang="en-US" altLang="ko-KR" sz="1900" dirty="0"/>
              <a:t>, </a:t>
            </a:r>
            <a:r>
              <a:rPr lang="ko-KR" altLang="en-US" sz="1900" dirty="0" err="1"/>
              <a:t>중앙성청이라</a:t>
            </a:r>
            <a:r>
              <a:rPr lang="en-US" altLang="ko-KR" sz="1900" dirty="0"/>
              <a:t> </a:t>
            </a:r>
            <a:r>
              <a:rPr lang="ko-KR" altLang="en-US" sz="1900" dirty="0"/>
              <a:t>불림</a:t>
            </a:r>
            <a:endParaRPr lang="en-US" altLang="ko-KR" sz="1900" dirty="0"/>
          </a:p>
          <a:p>
            <a:pPr marL="0" latinLnBrk="0"/>
            <a:endParaRPr lang="en-US" altLang="ko-KR" sz="1900" dirty="0"/>
          </a:p>
          <a:p>
            <a:pPr latinLnBrk="0"/>
            <a:r>
              <a:rPr lang="ko-KR" altLang="en-US" sz="1900" dirty="0"/>
              <a:t>내각총리대신 장</a:t>
            </a:r>
            <a:r>
              <a:rPr lang="en-US" altLang="ko-KR" sz="1900" dirty="0"/>
              <a:t>, </a:t>
            </a:r>
            <a:r>
              <a:rPr lang="ko-KR" altLang="en-US" sz="1900" dirty="0"/>
              <a:t>국무대신 장</a:t>
            </a:r>
            <a:endParaRPr lang="en-US" altLang="ko-KR" sz="1900" dirty="0"/>
          </a:p>
          <a:p>
            <a:pPr marL="0" indent="0" latinLnBrk="0">
              <a:buNone/>
            </a:pPr>
            <a:r>
              <a:rPr lang="en-US" altLang="ko-KR" sz="1900" dirty="0"/>
              <a:t>   1</a:t>
            </a:r>
            <a:r>
              <a:rPr lang="ko-KR" altLang="en-US" sz="1900" dirty="0"/>
              <a:t>부 </a:t>
            </a:r>
            <a:r>
              <a:rPr lang="en-US" altLang="ko-KR" sz="1900" dirty="0"/>
              <a:t>11</a:t>
            </a:r>
            <a:r>
              <a:rPr lang="ko-KR" altLang="en-US" sz="1900" dirty="0"/>
              <a:t>성 </a:t>
            </a:r>
            <a:r>
              <a:rPr lang="en-US" altLang="ko-KR" sz="1900" dirty="0"/>
              <a:t>2</a:t>
            </a:r>
            <a:r>
              <a:rPr lang="ko-KR" altLang="en-US" sz="1900" dirty="0"/>
              <a:t>청을 지칭</a:t>
            </a:r>
            <a:endParaRPr lang="en-US" altLang="ko-KR" sz="1900" dirty="0"/>
          </a:p>
          <a:p>
            <a:pPr marL="0" latinLnBrk="0"/>
            <a:endParaRPr lang="en-US" altLang="ko-KR" sz="1900" dirty="0"/>
          </a:p>
          <a:p>
            <a:pPr marL="0" latinLnBrk="0"/>
            <a:endParaRPr lang="en-US" altLang="ko-KR" sz="1900" dirty="0"/>
          </a:p>
          <a:p>
            <a:pPr marL="0" latinLnBrk="0"/>
            <a:endParaRPr lang="en-US" altLang="ko-KR" sz="1900" dirty="0"/>
          </a:p>
        </p:txBody>
      </p:sp>
    </p:spTree>
    <p:extLst>
      <p:ext uri="{BB962C8B-B14F-4D97-AF65-F5344CB8AC3E}">
        <p14:creationId xmlns:p14="http://schemas.microsoft.com/office/powerpoint/2010/main" val="18716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C6C66A0-B1BE-4E3C-B5E6-757304FF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/>
              <a:t>&lt;</a:t>
            </a:r>
            <a:r>
              <a:rPr lang="ko-KR" altLang="en-US" sz="5400"/>
              <a:t>행정기관이란 </a:t>
            </a:r>
            <a:r>
              <a:rPr lang="en-US" altLang="ko-KR" sz="5400"/>
              <a:t>&gt;</a:t>
            </a:r>
          </a:p>
        </p:txBody>
      </p:sp>
      <p:pic>
        <p:nvPicPr>
          <p:cNvPr id="21" name="Picture 20" descr="웅장한 도시 건물의 현관 입구와 기둥">
            <a:extLst>
              <a:ext uri="{FF2B5EF4-FFF2-40B4-BE49-F238E27FC236}">
                <a16:creationId xmlns:a16="http://schemas.microsoft.com/office/drawing/2014/main" id="{C04F4E80-170C-9B1C-892E-A454476D5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57DB7D-0CC7-414A-8471-5627D9614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2200" dirty="0"/>
              <a:t>행정기관의 장은 각기 각성대신이라 불림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내각법에서 </a:t>
            </a:r>
            <a:r>
              <a:rPr lang="en-US" altLang="ko-KR" sz="2200" dirty="0"/>
              <a:t>‘</a:t>
            </a:r>
            <a:r>
              <a:rPr lang="ko-KR" altLang="en-US" sz="2200" dirty="0"/>
              <a:t>주임대신</a:t>
            </a:r>
            <a:r>
              <a:rPr lang="en-US" altLang="ko-KR" sz="2200" dirty="0"/>
              <a:t>’ </a:t>
            </a:r>
            <a:r>
              <a:rPr lang="ko-KR" altLang="en-US" sz="2200" dirty="0"/>
              <a:t>각기 행정사무 담당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각 성 대신 내각총리대신 임명</a:t>
            </a:r>
            <a:r>
              <a:rPr lang="en-US" altLang="ko-KR" sz="2200" dirty="0"/>
              <a:t>, </a:t>
            </a:r>
            <a:r>
              <a:rPr lang="ko-KR" altLang="en-US" sz="2200" dirty="0"/>
              <a:t>총리대신 스스로 맡음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위원회의 장 </a:t>
            </a:r>
            <a:r>
              <a:rPr lang="en-US" altLang="ko-KR" sz="2200" dirty="0"/>
              <a:t>‘</a:t>
            </a:r>
            <a:r>
              <a:rPr lang="ko-KR" altLang="en-US" sz="2200" dirty="0"/>
              <a:t>위원장</a:t>
            </a:r>
            <a:r>
              <a:rPr lang="en-US" altLang="ko-KR" sz="2200" dirty="0"/>
              <a:t>’, </a:t>
            </a:r>
            <a:r>
              <a:rPr lang="ko-KR" altLang="en-US" sz="2200" dirty="0"/>
              <a:t>청의 장</a:t>
            </a:r>
            <a:r>
              <a:rPr lang="en-US" altLang="ko-KR" sz="2200" dirty="0"/>
              <a:t> ‘</a:t>
            </a:r>
            <a:r>
              <a:rPr lang="ko-KR" altLang="en-US" sz="2200" dirty="0"/>
              <a:t>장관</a:t>
            </a:r>
            <a:r>
              <a:rPr lang="en-US" altLang="ko-KR" sz="2200" dirty="0"/>
              <a:t>’	</a:t>
            </a:r>
          </a:p>
          <a:p>
            <a:pPr marL="0" latinLnBrk="0"/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327397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A4169C6-3E57-4BA3-8932-E433C767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/>
              <a:t>내각부</a:t>
            </a:r>
            <a:r>
              <a:rPr lang="en-US" altLang="ko-KR" sz="5400"/>
              <a:t> </a:t>
            </a:r>
            <a:r>
              <a:rPr lang="ko-KR" altLang="en-US" sz="5400" dirty="0"/>
              <a:t>업무</a:t>
            </a:r>
            <a:r>
              <a:rPr lang="en-US" altLang="ko-KR" sz="5400" dirty="0"/>
              <a:t>&gt;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743938-5DDD-49C0-80A3-D624FE28E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내각의 중요정책에 관한 사무 보조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황실</a:t>
            </a:r>
            <a:r>
              <a:rPr lang="en-US" altLang="ko-KR" sz="2200" dirty="0"/>
              <a:t>, </a:t>
            </a:r>
            <a:r>
              <a:rPr lang="ko-KR" altLang="en-US" sz="2200" dirty="0"/>
              <a:t>영전 및 공식제도 관한 사무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기타 국가가 행해야 할 사무 수행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정부 시책의 실시를 지지하기 위한 기반 정비</a:t>
            </a:r>
            <a:endParaRPr lang="en-US" altLang="ko-KR" sz="2200" dirty="0"/>
          </a:p>
        </p:txBody>
      </p:sp>
      <p:pic>
        <p:nvPicPr>
          <p:cNvPr id="3" name="그림 2" descr="야외, 건물, 건축물, 하늘이(가) 표시된 사진&#10;&#10;자동 생성된 설명">
            <a:extLst>
              <a:ext uri="{FF2B5EF4-FFF2-40B4-BE49-F238E27FC236}">
                <a16:creationId xmlns:a16="http://schemas.microsoft.com/office/drawing/2014/main" id="{AB147E51-8B19-226F-FBE7-F7BED3A81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r="-2" b="1654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A4169C6-3E57-4BA3-8932-E433C767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/>
              <a:t>내각부</a:t>
            </a:r>
            <a:r>
              <a:rPr lang="en-US" altLang="ko-KR" sz="5400"/>
              <a:t> </a:t>
            </a:r>
            <a:r>
              <a:rPr lang="ko-KR" altLang="en-US" sz="5400" dirty="0"/>
              <a:t>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743938-5DDD-49C0-80A3-D624FE28E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시민활동 촉진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국가 치안 확보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재해로부터 국민보호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금융의 적절한 기능 확보 등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</p:txBody>
      </p:sp>
      <p:pic>
        <p:nvPicPr>
          <p:cNvPr id="3" name="그림 2" descr="야외, 건물, 건축물, 하늘이(가) 표시된 사진&#10;&#10;자동 생성된 설명">
            <a:extLst>
              <a:ext uri="{FF2B5EF4-FFF2-40B4-BE49-F238E27FC236}">
                <a16:creationId xmlns:a16="http://schemas.microsoft.com/office/drawing/2014/main" id="{AB147E51-8B19-226F-FBE7-F7BED3A81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r="-2" b="1654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E9F3021-21DC-43F0-B5D0-C3ADA68C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/>
              <a:t>총무성</a:t>
            </a:r>
            <a:r>
              <a:rPr lang="en-US" altLang="ko-KR" sz="5400"/>
              <a:t> </a:t>
            </a:r>
            <a:r>
              <a:rPr lang="ko-KR" altLang="en-US" sz="5400" dirty="0"/>
              <a:t>업무</a:t>
            </a:r>
            <a:r>
              <a:rPr lang="en-US" altLang="ko-KR" sz="5400" dirty="0"/>
              <a:t>&gt;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9B5826-43FA-4065-BF7D-E3555104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행정의 기본적인 제도의 관리 및 운영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행정의 종합적이고 효율적인 실시 확보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자치적인 지역사회 형성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국가와 지방공공단체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지방공공단체간의</a:t>
            </a:r>
            <a:r>
              <a:rPr lang="en-US" altLang="ko-KR" sz="2200" dirty="0"/>
              <a:t> </a:t>
            </a:r>
            <a:r>
              <a:rPr lang="ko-KR" altLang="en-US" sz="2200" dirty="0"/>
              <a:t>연락 협조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marL="0" latinLnBrk="0"/>
            <a:endParaRPr lang="en-US" altLang="ko-KR" sz="2200" dirty="0"/>
          </a:p>
        </p:txBody>
      </p:sp>
      <p:pic>
        <p:nvPicPr>
          <p:cNvPr id="7" name="그림 6" descr="건물, 야외, 타워, 타워 블록이(가) 표시된 사진&#10;&#10;자동 생성된 설명">
            <a:extLst>
              <a:ext uri="{FF2B5EF4-FFF2-40B4-BE49-F238E27FC236}">
                <a16:creationId xmlns:a16="http://schemas.microsoft.com/office/drawing/2014/main" id="{0AB1451E-53E9-E179-B83F-A0FDC4902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40" r="3" b="540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E9F3021-21DC-43F0-B5D0-C3ADA68C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/>
              <a:t>일본의 총무성</a:t>
            </a:r>
            <a:r>
              <a:rPr lang="en-US" altLang="ko-KR" sz="5400"/>
              <a:t> </a:t>
            </a:r>
            <a:r>
              <a:rPr lang="ko-KR" altLang="en-US" sz="5400"/>
              <a:t>업무</a:t>
            </a:r>
            <a:r>
              <a:rPr lang="en-US" altLang="ko-KR" sz="5400" dirty="0"/>
              <a:t>&gt;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9B5826-43FA-4065-BF7D-E3555104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200" dirty="0"/>
              <a:t>우정 사업 적정</a:t>
            </a:r>
            <a:r>
              <a:rPr lang="en-US" altLang="ko-KR" sz="2200" dirty="0"/>
              <a:t>, </a:t>
            </a:r>
            <a:r>
              <a:rPr lang="ko-KR" altLang="en-US" sz="2200" dirty="0"/>
              <a:t>확실한 실시 확보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공해 관련 분쟁 신속</a:t>
            </a:r>
            <a:r>
              <a:rPr lang="en-US" altLang="ko-KR" sz="2200" dirty="0"/>
              <a:t>, </a:t>
            </a:r>
            <a:r>
              <a:rPr lang="ko-KR" altLang="en-US" sz="2200" dirty="0"/>
              <a:t>적정 해결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 err="1"/>
              <a:t>치안ㆍ소방</a:t>
            </a:r>
            <a:r>
              <a:rPr lang="ko-KR" altLang="en-US" sz="2200" dirty="0"/>
              <a:t> 통한 국민 생명 및 </a:t>
            </a:r>
            <a:r>
              <a:rPr lang="ko-KR" altLang="en-US" sz="2200" dirty="0" err="1"/>
              <a:t>신체ㆍ재산</a:t>
            </a:r>
            <a:r>
              <a:rPr lang="ko-KR" altLang="en-US" sz="2200" dirty="0"/>
              <a:t> 보호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전파 공평</a:t>
            </a:r>
            <a:r>
              <a:rPr lang="en-US" altLang="ko-KR" sz="2200" dirty="0"/>
              <a:t>, </a:t>
            </a:r>
            <a:r>
              <a:rPr lang="ko-KR" altLang="en-US" sz="2200" dirty="0"/>
              <a:t>효율적인 이용 확보 및 증진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r>
              <a:rPr lang="ko-KR" altLang="en-US" sz="2200" dirty="0"/>
              <a:t>일반 공익 또는 각종 산업과의 조정</a:t>
            </a:r>
            <a:endParaRPr lang="en-US" altLang="ko-KR" sz="2200" dirty="0"/>
          </a:p>
          <a:p>
            <a:pPr marL="0" latinLnBrk="0"/>
            <a:endParaRPr lang="en-US" altLang="ko-KR" sz="22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AB1451E-53E9-E179-B83F-A0FDC4902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40" r="3" b="540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FC97134-6A70-42ED-A864-2CE2F6C3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/>
              <a:t>&lt;</a:t>
            </a:r>
            <a:r>
              <a:rPr lang="ko-KR" altLang="en-US" sz="5400" dirty="0"/>
              <a:t>일본의 </a:t>
            </a:r>
            <a:r>
              <a:rPr lang="ko-KR" altLang="en-US" sz="5400" dirty="0" err="1"/>
              <a:t>법무성</a:t>
            </a:r>
            <a:r>
              <a:rPr lang="ko-KR" altLang="en-US" sz="5400" dirty="0"/>
              <a:t> 업무</a:t>
            </a:r>
            <a:r>
              <a:rPr lang="en-US" altLang="ko-KR" sz="5400" dirty="0"/>
              <a:t>&gt;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946F00-030E-4338-B346-0FDE626E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ko-KR" altLang="en-US" sz="2000" dirty="0"/>
              <a:t>기본법제의 유지 및 정비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법질서의 유지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국민의 권리 옹호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국가의 이해에 관계된 쟁송의 통일적</a:t>
            </a:r>
            <a:r>
              <a:rPr lang="en-US" altLang="ko-KR" sz="2000" dirty="0"/>
              <a:t>, </a:t>
            </a:r>
            <a:r>
              <a:rPr lang="ko-KR" altLang="en-US" sz="2000" dirty="0"/>
              <a:t>적정 처리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출입국의 공정 관리</a:t>
            </a:r>
            <a:endParaRPr lang="en-US" altLang="ko-KR" sz="2000" dirty="0"/>
          </a:p>
          <a:p>
            <a:pPr marL="0" latinLnBrk="0"/>
            <a:endParaRPr lang="en-US" altLang="ko-KR" sz="2000" dirty="0"/>
          </a:p>
          <a:p>
            <a:pPr marL="0" latinLnBrk="0"/>
            <a:endParaRPr lang="en-US" altLang="ko-KR" sz="2000" dirty="0"/>
          </a:p>
          <a:p>
            <a:pPr marL="0" latinLnBrk="0"/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583920-64BB-A346-22BE-BD583384E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0" r="2295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573</Words>
  <Application>Microsoft Office PowerPoint</Application>
  <PresentationFormat>와이드스크린</PresentationFormat>
  <Paragraphs>196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&lt;일본 정치와 경제&gt;   일본의 행정 기관</vt:lpstr>
      <vt:lpstr> 목차 </vt:lpstr>
      <vt:lpstr>&lt;행정기관이란&gt;</vt:lpstr>
      <vt:lpstr>&lt;행정기관이란 &gt;</vt:lpstr>
      <vt:lpstr>&lt;일본의 내각부 업무&gt;</vt:lpstr>
      <vt:lpstr>&lt;일본의 내각부 업무&gt;</vt:lpstr>
      <vt:lpstr>&lt;일본의 총무성 업무&gt;</vt:lpstr>
      <vt:lpstr>&lt;일본의 총무성 업무&gt;</vt:lpstr>
      <vt:lpstr>&lt;일본의 법무성 업무&gt;</vt:lpstr>
      <vt:lpstr>&lt;일본의 외무성 업무&gt;</vt:lpstr>
      <vt:lpstr>&lt;일본의 재무성 업무&gt;</vt:lpstr>
      <vt:lpstr>&lt;일본의 문부과학성 업무&gt;</vt:lpstr>
      <vt:lpstr>&lt;일본의 후생노동성 업무&gt;</vt:lpstr>
      <vt:lpstr>&lt;일본의 농림수산성 업무&gt;</vt:lpstr>
      <vt:lpstr>&lt;일본의 경제산업성 업무&gt;</vt:lpstr>
      <vt:lpstr>&lt;일본의 국토교통성 업무&gt;</vt:lpstr>
      <vt:lpstr>&lt;일본의 환경성 업무&gt;</vt:lpstr>
      <vt:lpstr>&lt;일본의 방위성 업무&gt;</vt:lpstr>
      <vt:lpstr>&lt;일본의 부흥청&gt;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&lt;일본의 정치와 경제&gt;   일본의 행정기관</dc:title>
  <dc:creator>세현 안</dc:creator>
  <cp:lastModifiedBy>김경수</cp:lastModifiedBy>
  <cp:revision>81</cp:revision>
  <dcterms:created xsi:type="dcterms:W3CDTF">2023-09-23T14:51:33Z</dcterms:created>
  <dcterms:modified xsi:type="dcterms:W3CDTF">2023-09-30T13:23:40Z</dcterms:modified>
</cp:coreProperties>
</file>