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2"/>
  </p:notesMasterIdLst>
  <p:sldIdLst>
    <p:sldId id="256" r:id="rId2"/>
    <p:sldId id="278" r:id="rId3"/>
    <p:sldId id="261" r:id="rId4"/>
    <p:sldId id="301" r:id="rId5"/>
    <p:sldId id="310" r:id="rId6"/>
    <p:sldId id="257" r:id="rId7"/>
    <p:sldId id="258" r:id="rId8"/>
    <p:sldId id="295" r:id="rId9"/>
    <p:sldId id="259" r:id="rId10"/>
    <p:sldId id="260" r:id="rId11"/>
    <p:sldId id="262" r:id="rId12"/>
    <p:sldId id="263" r:id="rId13"/>
    <p:sldId id="298" r:id="rId14"/>
    <p:sldId id="264" r:id="rId15"/>
    <p:sldId id="265" r:id="rId16"/>
    <p:sldId id="290" r:id="rId17"/>
    <p:sldId id="266" r:id="rId18"/>
    <p:sldId id="289" r:id="rId19"/>
    <p:sldId id="267" r:id="rId20"/>
    <p:sldId id="288" r:id="rId21"/>
    <p:sldId id="268" r:id="rId22"/>
    <p:sldId id="287" r:id="rId23"/>
    <p:sldId id="269" r:id="rId24"/>
    <p:sldId id="286" r:id="rId25"/>
    <p:sldId id="270" r:id="rId26"/>
    <p:sldId id="285" r:id="rId27"/>
    <p:sldId id="271" r:id="rId28"/>
    <p:sldId id="284" r:id="rId29"/>
    <p:sldId id="272" r:id="rId30"/>
    <p:sldId id="283" r:id="rId31"/>
    <p:sldId id="273" r:id="rId32"/>
    <p:sldId id="282" r:id="rId33"/>
    <p:sldId id="311" r:id="rId34"/>
    <p:sldId id="274" r:id="rId35"/>
    <p:sldId id="275" r:id="rId36"/>
    <p:sldId id="279" r:id="rId37"/>
    <p:sldId id="309" r:id="rId38"/>
    <p:sldId id="308" r:id="rId39"/>
    <p:sldId id="276" r:id="rId40"/>
    <p:sldId id="302" r:id="rId41"/>
    <p:sldId id="280" r:id="rId42"/>
    <p:sldId id="303" r:id="rId43"/>
    <p:sldId id="299" r:id="rId44"/>
    <p:sldId id="304" r:id="rId45"/>
    <p:sldId id="300" r:id="rId46"/>
    <p:sldId id="305" r:id="rId47"/>
    <p:sldId id="277" r:id="rId48"/>
    <p:sldId id="306" r:id="rId49"/>
    <p:sldId id="281" r:id="rId50"/>
    <p:sldId id="297" r:id="rId51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iểu Trung bình 2 - Màu chủ đề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Kiểu Sáng 1 - Màu chủ đề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81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BCA1E6-5B03-43AE-B03F-78F75FD00DC2}" type="datetimeFigureOut">
              <a:rPr lang="vi-VN" smtClean="0"/>
              <a:t>31/05/2024</a:t>
            </a:fld>
            <a:endParaRPr lang="vi-VN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D2A93A-FB18-48CA-9D5C-C7DE5139AD3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805081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10D64BF4-BEAE-D88A-830F-A93C48F5A6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420B69FA-FACC-AF85-7AEA-F000CF5EDC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0B5F6E9F-E7CC-57F4-62AD-754C4352C3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FE342-DAF5-4744-8C96-65E20814AB25}" type="datetimeFigureOut">
              <a:rPr lang="vi-VN" smtClean="0"/>
              <a:t>31/05/2024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4823A6EC-B824-A45C-98EB-1ACAEBE252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5226B347-13A0-8D7C-A98A-7809116FC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393C8-25D1-4612-B9EA-1EFFEFF6274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326977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912E79FD-E5B4-7D15-CF0F-39A5F7A7CB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74D0FFE0-15EF-7DAB-0897-4420E9913F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C823207A-5D11-F43E-920A-B797ADDEB1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FE342-DAF5-4744-8C96-65E20814AB25}" type="datetimeFigureOut">
              <a:rPr lang="vi-VN" smtClean="0"/>
              <a:t>31/05/2024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6893E7B1-985C-997A-1502-934B0438E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E5D5D947-2D75-9C5C-EAB8-261AC25D43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393C8-25D1-4612-B9EA-1EFFEFF6274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00815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5A2577B2-3384-55F2-041D-D584A41BB15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ED6CDAC1-C2F4-329C-F92D-1E6D509FA1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574096AC-997C-D62F-72B0-E15D8FAE4D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FE342-DAF5-4744-8C96-65E20814AB25}" type="datetimeFigureOut">
              <a:rPr lang="vi-VN" smtClean="0"/>
              <a:t>31/05/2024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A5AAE536-A40A-11E4-FC00-75C0B95B45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B8519FAC-32BF-E1D7-5628-B9CA01808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393C8-25D1-4612-B9EA-1EFFEFF6274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38743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F1FA2430-ADEB-F222-975F-66FBF5519F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D7FD105E-11B2-4C96-4243-ED05D65E3A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DFD35528-AF5F-8DC7-FBCA-ACADA275A1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FE342-DAF5-4744-8C96-65E20814AB25}" type="datetimeFigureOut">
              <a:rPr lang="vi-VN" smtClean="0"/>
              <a:t>31/05/2024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C549BCE0-B03E-E800-33A2-DDBBA99094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0AE7F4A7-C272-E370-024A-A09105D294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393C8-25D1-4612-B9EA-1EFFEFF6274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714280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0F1C408C-0451-13B0-D7D3-E3A9EBF268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67AEE342-BFDD-33FA-D306-95A7BDE8BD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3E1BCD09-A77F-2A1A-40CD-3FFFDE00E9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FE342-DAF5-4744-8C96-65E20814AB25}" type="datetimeFigureOut">
              <a:rPr lang="vi-VN" smtClean="0"/>
              <a:t>31/05/2024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D7753C44-B78C-8F6D-DD3E-E39669CBA3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D7EF10D4-C803-E02E-B007-CF6DD33B9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393C8-25D1-4612-B9EA-1EFFEFF6274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944229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0079CAB1-2D5F-90AA-2969-1176A98898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D2F2443D-6EED-2B8C-0D3C-1AD774088B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707849D5-24E8-3D22-8E06-331CA5D065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74835E31-7D8F-DC8B-A427-6E2DE0BF7C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FE342-DAF5-4744-8C96-65E20814AB25}" type="datetimeFigureOut">
              <a:rPr lang="vi-VN" smtClean="0"/>
              <a:t>31/05/2024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CA40A092-1274-D316-54F2-FB53C2EF11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857B432E-473C-9E26-A000-DBBE863B61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393C8-25D1-4612-B9EA-1EFFEFF6274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385123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C42A3B1B-39ED-578E-CA3E-964860695E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085C4B90-0325-AE64-33CF-944D55C839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B8BE4B01-8800-B4E0-DF44-42EFCE5A8E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B5D4F693-B13B-4349-CAF5-F7B307E2694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3C4B34AB-BD5B-320E-76E6-FE0E655B99E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17E84D71-12DF-B992-A43B-FB854DE31B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FE342-DAF5-4744-8C96-65E20814AB25}" type="datetimeFigureOut">
              <a:rPr lang="vi-VN" smtClean="0"/>
              <a:t>31/05/2024</a:t>
            </a:fld>
            <a:endParaRPr lang="vi-VN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5861B255-725F-2125-014D-CDC51F3E8B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D2063DEB-03C3-E43F-7497-2422169C44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393C8-25D1-4612-B9EA-1EFFEFF6274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161785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F99A4096-9E69-906C-5D0D-B0B97C5FF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71C5C7E7-6960-BCC4-DA11-D70E306F11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FE342-DAF5-4744-8C96-65E20814AB25}" type="datetimeFigureOut">
              <a:rPr lang="vi-VN" smtClean="0"/>
              <a:t>31/05/2024</a:t>
            </a:fld>
            <a:endParaRPr lang="vi-VN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D3870409-E138-F680-8769-D3A17C050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0AA12D2D-A235-84D9-8BCD-A4016156F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393C8-25D1-4612-B9EA-1EFFEFF6274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827999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1BEF5E8A-C51E-4654-2006-D0B2C1F60C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FE342-DAF5-4744-8C96-65E20814AB25}" type="datetimeFigureOut">
              <a:rPr lang="vi-VN" smtClean="0"/>
              <a:t>31/05/2024</a:t>
            </a:fld>
            <a:endParaRPr lang="vi-VN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5EDE445D-AD1F-9256-2231-A6C0D4EC97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6CD3551C-D936-DA6A-12D0-D261C8A1A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393C8-25D1-4612-B9EA-1EFFEFF6274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614258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0A166394-0EDF-3D08-322E-9115AC60E5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CBD3D1BC-16A5-D829-2B2C-B6496BB2A5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CB14CD5D-A427-776B-FE64-1EB2BEDDB5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C11F94F1-6106-2214-7A54-390CF8A634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FE342-DAF5-4744-8C96-65E20814AB25}" type="datetimeFigureOut">
              <a:rPr lang="vi-VN" smtClean="0"/>
              <a:t>31/05/2024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315005F6-137B-876D-CE11-186CF3CF17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FA054350-2439-F030-CE1B-336667B5A8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393C8-25D1-4612-B9EA-1EFFEFF6274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501220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E213FF0D-1771-498C-1941-1661101682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A5D518F6-0B67-F53D-6AFE-F580DACF92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3402F811-8493-931B-0E84-C48F8DC19D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574A4769-3BDC-D0E0-A4D7-CA83734DF0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FE342-DAF5-4744-8C96-65E20814AB25}" type="datetimeFigureOut">
              <a:rPr lang="vi-VN" smtClean="0"/>
              <a:t>31/05/2024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4ECEAC60-4C7F-D413-CA2E-261381803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A1F832DD-E613-C3C5-CEC5-FC3A796775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393C8-25D1-4612-B9EA-1EFFEFF6274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923819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>
            <a:extLst>
              <a:ext uri="{FF2B5EF4-FFF2-40B4-BE49-F238E27FC236}">
                <a16:creationId xmlns:a16="http://schemas.microsoft.com/office/drawing/2014/main" id="{ADF00505-CFC0-4432-EC41-67078024DB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C13CBD0A-4333-895F-4986-23F3324A13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68742701-F5F8-4568-FC4E-30289EF611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5DFE342-DAF5-4744-8C96-65E20814AB25}" type="datetimeFigureOut">
              <a:rPr lang="vi-VN" smtClean="0"/>
              <a:t>31/05/2024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38B9F3B6-4673-4A2B-E44F-046BE6165D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048A0096-A4A7-0A36-AB72-077BB61EF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B393C8-25D1-4612-B9EA-1EFFEFF6274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26230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terms.naver.com/entry.naver?docId=1529237&amp;cid=62068&amp;categoryId=62068&amp;expCategoryId=62068#TABLE_OF_CONTENT1" TargetMode="External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terms.naver.com/entry.naver?docId=1529237&amp;cid=62068&amp;categoryId=62068&amp;expCategoryId=62068#TABLE_OF_CONTENT3" TargetMode="External"/><Relationship Id="rId4" Type="http://schemas.openxmlformats.org/officeDocument/2006/relationships/hyperlink" Target="https://terms.naver.com/entry.naver?docId=1529237&amp;cid=62068&amp;categoryId=62068&amp;expCategoryId=62068#TABLE_OF_CONTENT2" TargetMode="Externa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g"/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hyperlink" Target="https://terms.naver.com/entry.naver?docId=1529244&amp;ref=y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36">
            <a:extLst>
              <a:ext uri="{FF2B5EF4-FFF2-40B4-BE49-F238E27FC236}">
                <a16:creationId xmlns:a16="http://schemas.microsoft.com/office/drawing/2014/main" id="{8A95209C-5275-4E15-8EA7-7F42980ABF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Hình ảnh 4" descr="Ảnh có chứa nơi thờ cúng, bầu trời, ngoài trời, núi&#10;&#10;Mô tả được tạo tự động">
            <a:extLst>
              <a:ext uri="{FF2B5EF4-FFF2-40B4-BE49-F238E27FC236}">
                <a16:creationId xmlns:a16="http://schemas.microsoft.com/office/drawing/2014/main" id="{79ECCBD9-3A95-DD28-DA8D-E61F7EBEDF3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09" r="-1" b="-1"/>
          <a:stretch/>
        </p:blipFill>
        <p:spPr>
          <a:xfrm>
            <a:off x="20" y="10"/>
            <a:ext cx="12188931" cy="6857990"/>
          </a:xfrm>
          <a:prstGeom prst="rect">
            <a:avLst/>
          </a:prstGeom>
        </p:spPr>
      </p:pic>
      <p:sp>
        <p:nvSpPr>
          <p:cNvPr id="2" name="Tiêu đề 1">
            <a:extLst>
              <a:ext uri="{FF2B5EF4-FFF2-40B4-BE49-F238E27FC236}">
                <a16:creationId xmlns:a16="http://schemas.microsoft.com/office/drawing/2014/main" id="{2B783845-C91E-6B01-4C2E-67BEF191E8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7048" y="1124712"/>
            <a:ext cx="9144000" cy="3063240"/>
          </a:xfrm>
        </p:spPr>
        <p:txBody>
          <a:bodyPr>
            <a:normAutofit/>
          </a:bodyPr>
          <a:lstStyle/>
          <a:p>
            <a:r>
              <a:rPr lang="ko-KR" altLang="en-US" sz="6600" b="1" dirty="0">
                <a:solidFill>
                  <a:schemeClr val="bg1"/>
                </a:solidFill>
              </a:rPr>
              <a:t>일본의 풍토와 자연관</a:t>
            </a:r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799A8A7D-6559-6F01-C113-0C6E0CCD5B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7048" y="4599432"/>
            <a:ext cx="9144000" cy="1227520"/>
          </a:xfrm>
        </p:spPr>
        <p:txBody>
          <a:bodyPr>
            <a:normAutofit/>
          </a:bodyPr>
          <a:lstStyle/>
          <a:p>
            <a:r>
              <a:rPr lang="ko-KR" altLang="en-US">
                <a:solidFill>
                  <a:schemeClr val="bg1"/>
                </a:solidFill>
              </a:rPr>
              <a:t>판 응옥 지엠</a:t>
            </a:r>
            <a:r>
              <a:rPr lang="en-US" altLang="ko-KR">
                <a:solidFill>
                  <a:schemeClr val="bg1"/>
                </a:solidFill>
              </a:rPr>
              <a:t> - </a:t>
            </a:r>
            <a:r>
              <a:rPr lang="en-US">
                <a:solidFill>
                  <a:schemeClr val="bg1"/>
                </a:solidFill>
              </a:rPr>
              <a:t>22236136</a:t>
            </a:r>
            <a:endParaRPr lang="vi-VN">
              <a:solidFill>
                <a:schemeClr val="bg1"/>
              </a:solidFill>
            </a:endParaRPr>
          </a:p>
        </p:txBody>
      </p:sp>
      <p:sp>
        <p:nvSpPr>
          <p:cNvPr id="43" name="sketchy box">
            <a:extLst>
              <a:ext uri="{FF2B5EF4-FFF2-40B4-BE49-F238E27FC236}">
                <a16:creationId xmlns:a16="http://schemas.microsoft.com/office/drawing/2014/main" id="{4F2ED431-E304-4FF0-9F4E-032783C9D6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38200" y="720953"/>
            <a:ext cx="10515600" cy="5416094"/>
          </a:xfrm>
          <a:custGeom>
            <a:avLst/>
            <a:gdLst>
              <a:gd name="connsiteX0" fmla="*/ 0 w 10515600"/>
              <a:gd name="connsiteY0" fmla="*/ 0 h 5416094"/>
              <a:gd name="connsiteX1" fmla="*/ 552069 w 10515600"/>
              <a:gd name="connsiteY1" fmla="*/ 0 h 5416094"/>
              <a:gd name="connsiteX2" fmla="*/ 893826 w 10515600"/>
              <a:gd name="connsiteY2" fmla="*/ 0 h 5416094"/>
              <a:gd name="connsiteX3" fmla="*/ 1761363 w 10515600"/>
              <a:gd name="connsiteY3" fmla="*/ 0 h 5416094"/>
              <a:gd name="connsiteX4" fmla="*/ 2313432 w 10515600"/>
              <a:gd name="connsiteY4" fmla="*/ 0 h 5416094"/>
              <a:gd name="connsiteX5" fmla="*/ 2865501 w 10515600"/>
              <a:gd name="connsiteY5" fmla="*/ 0 h 5416094"/>
              <a:gd name="connsiteX6" fmla="*/ 3733038 w 10515600"/>
              <a:gd name="connsiteY6" fmla="*/ 0 h 5416094"/>
              <a:gd name="connsiteX7" fmla="*/ 4179951 w 10515600"/>
              <a:gd name="connsiteY7" fmla="*/ 0 h 5416094"/>
              <a:gd name="connsiteX8" fmla="*/ 5047488 w 10515600"/>
              <a:gd name="connsiteY8" fmla="*/ 0 h 5416094"/>
              <a:gd name="connsiteX9" fmla="*/ 5915025 w 10515600"/>
              <a:gd name="connsiteY9" fmla="*/ 0 h 5416094"/>
              <a:gd name="connsiteX10" fmla="*/ 6572250 w 10515600"/>
              <a:gd name="connsiteY10" fmla="*/ 0 h 5416094"/>
              <a:gd name="connsiteX11" fmla="*/ 7439787 w 10515600"/>
              <a:gd name="connsiteY11" fmla="*/ 0 h 5416094"/>
              <a:gd name="connsiteX12" fmla="*/ 7991856 w 10515600"/>
              <a:gd name="connsiteY12" fmla="*/ 0 h 5416094"/>
              <a:gd name="connsiteX13" fmla="*/ 8543925 w 10515600"/>
              <a:gd name="connsiteY13" fmla="*/ 0 h 5416094"/>
              <a:gd name="connsiteX14" fmla="*/ 9306306 w 10515600"/>
              <a:gd name="connsiteY14" fmla="*/ 0 h 5416094"/>
              <a:gd name="connsiteX15" fmla="*/ 9858375 w 10515600"/>
              <a:gd name="connsiteY15" fmla="*/ 0 h 5416094"/>
              <a:gd name="connsiteX16" fmla="*/ 10515600 w 10515600"/>
              <a:gd name="connsiteY16" fmla="*/ 0 h 5416094"/>
              <a:gd name="connsiteX17" fmla="*/ 10515600 w 10515600"/>
              <a:gd name="connsiteY17" fmla="*/ 785334 h 5416094"/>
              <a:gd name="connsiteX18" fmla="*/ 10515600 w 10515600"/>
              <a:gd name="connsiteY18" fmla="*/ 1516506 h 5416094"/>
              <a:gd name="connsiteX19" fmla="*/ 10515600 w 10515600"/>
              <a:gd name="connsiteY19" fmla="*/ 2247679 h 5416094"/>
              <a:gd name="connsiteX20" fmla="*/ 10515600 w 10515600"/>
              <a:gd name="connsiteY20" fmla="*/ 2762208 h 5416094"/>
              <a:gd name="connsiteX21" fmla="*/ 10515600 w 10515600"/>
              <a:gd name="connsiteY21" fmla="*/ 3330898 h 5416094"/>
              <a:gd name="connsiteX22" fmla="*/ 10515600 w 10515600"/>
              <a:gd name="connsiteY22" fmla="*/ 4062071 h 5416094"/>
              <a:gd name="connsiteX23" fmla="*/ 10515600 w 10515600"/>
              <a:gd name="connsiteY23" fmla="*/ 4684921 h 5416094"/>
              <a:gd name="connsiteX24" fmla="*/ 10515600 w 10515600"/>
              <a:gd name="connsiteY24" fmla="*/ 5416094 h 5416094"/>
              <a:gd name="connsiteX25" fmla="*/ 9753219 w 10515600"/>
              <a:gd name="connsiteY25" fmla="*/ 5416094 h 5416094"/>
              <a:gd name="connsiteX26" fmla="*/ 9411462 w 10515600"/>
              <a:gd name="connsiteY26" fmla="*/ 5416094 h 5416094"/>
              <a:gd name="connsiteX27" fmla="*/ 8754237 w 10515600"/>
              <a:gd name="connsiteY27" fmla="*/ 5416094 h 5416094"/>
              <a:gd name="connsiteX28" fmla="*/ 8307324 w 10515600"/>
              <a:gd name="connsiteY28" fmla="*/ 5416094 h 5416094"/>
              <a:gd name="connsiteX29" fmla="*/ 7544943 w 10515600"/>
              <a:gd name="connsiteY29" fmla="*/ 5416094 h 5416094"/>
              <a:gd name="connsiteX30" fmla="*/ 7098030 w 10515600"/>
              <a:gd name="connsiteY30" fmla="*/ 5416094 h 5416094"/>
              <a:gd name="connsiteX31" fmla="*/ 6335649 w 10515600"/>
              <a:gd name="connsiteY31" fmla="*/ 5416094 h 5416094"/>
              <a:gd name="connsiteX32" fmla="*/ 5993892 w 10515600"/>
              <a:gd name="connsiteY32" fmla="*/ 5416094 h 5416094"/>
              <a:gd name="connsiteX33" fmla="*/ 5231511 w 10515600"/>
              <a:gd name="connsiteY33" fmla="*/ 5416094 h 5416094"/>
              <a:gd name="connsiteX34" fmla="*/ 4784598 w 10515600"/>
              <a:gd name="connsiteY34" fmla="*/ 5416094 h 5416094"/>
              <a:gd name="connsiteX35" fmla="*/ 4442841 w 10515600"/>
              <a:gd name="connsiteY35" fmla="*/ 5416094 h 5416094"/>
              <a:gd name="connsiteX36" fmla="*/ 3995928 w 10515600"/>
              <a:gd name="connsiteY36" fmla="*/ 5416094 h 5416094"/>
              <a:gd name="connsiteX37" fmla="*/ 3233547 w 10515600"/>
              <a:gd name="connsiteY37" fmla="*/ 5416094 h 5416094"/>
              <a:gd name="connsiteX38" fmla="*/ 2786634 w 10515600"/>
              <a:gd name="connsiteY38" fmla="*/ 5416094 h 5416094"/>
              <a:gd name="connsiteX39" fmla="*/ 2444877 w 10515600"/>
              <a:gd name="connsiteY39" fmla="*/ 5416094 h 5416094"/>
              <a:gd name="connsiteX40" fmla="*/ 1997964 w 10515600"/>
              <a:gd name="connsiteY40" fmla="*/ 5416094 h 5416094"/>
              <a:gd name="connsiteX41" fmla="*/ 1445895 w 10515600"/>
              <a:gd name="connsiteY41" fmla="*/ 5416094 h 5416094"/>
              <a:gd name="connsiteX42" fmla="*/ 788670 w 10515600"/>
              <a:gd name="connsiteY42" fmla="*/ 5416094 h 5416094"/>
              <a:gd name="connsiteX43" fmla="*/ 0 w 10515600"/>
              <a:gd name="connsiteY43" fmla="*/ 5416094 h 5416094"/>
              <a:gd name="connsiteX44" fmla="*/ 0 w 10515600"/>
              <a:gd name="connsiteY44" fmla="*/ 4630760 h 5416094"/>
              <a:gd name="connsiteX45" fmla="*/ 0 w 10515600"/>
              <a:gd name="connsiteY45" fmla="*/ 3953749 h 5416094"/>
              <a:gd name="connsiteX46" fmla="*/ 0 w 10515600"/>
              <a:gd name="connsiteY46" fmla="*/ 3276737 h 5416094"/>
              <a:gd name="connsiteX47" fmla="*/ 0 w 10515600"/>
              <a:gd name="connsiteY47" fmla="*/ 2599725 h 5416094"/>
              <a:gd name="connsiteX48" fmla="*/ 0 w 10515600"/>
              <a:gd name="connsiteY48" fmla="*/ 1922713 h 5416094"/>
              <a:gd name="connsiteX49" fmla="*/ 0 w 10515600"/>
              <a:gd name="connsiteY49" fmla="*/ 1299863 h 5416094"/>
              <a:gd name="connsiteX50" fmla="*/ 0 w 10515600"/>
              <a:gd name="connsiteY50" fmla="*/ 0 h 5416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0515600" h="5416094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24919" y="196329"/>
                  <a:pt x="10549062" y="488432"/>
                  <a:pt x="10515600" y="785334"/>
                </a:cubicBezTo>
                <a:cubicBezTo>
                  <a:pt x="10482138" y="1082236"/>
                  <a:pt x="10536385" y="1323726"/>
                  <a:pt x="10515600" y="1516506"/>
                </a:cubicBezTo>
                <a:cubicBezTo>
                  <a:pt x="10494815" y="1709286"/>
                  <a:pt x="10546328" y="2097632"/>
                  <a:pt x="10515600" y="2247679"/>
                </a:cubicBezTo>
                <a:cubicBezTo>
                  <a:pt x="10484872" y="2397726"/>
                  <a:pt x="10491771" y="2577292"/>
                  <a:pt x="10515600" y="2762208"/>
                </a:cubicBezTo>
                <a:cubicBezTo>
                  <a:pt x="10539429" y="2947124"/>
                  <a:pt x="10511007" y="3105736"/>
                  <a:pt x="10515600" y="3330898"/>
                </a:cubicBezTo>
                <a:cubicBezTo>
                  <a:pt x="10520194" y="3556060"/>
                  <a:pt x="10497393" y="3882611"/>
                  <a:pt x="10515600" y="4062071"/>
                </a:cubicBezTo>
                <a:cubicBezTo>
                  <a:pt x="10533807" y="4241531"/>
                  <a:pt x="10544791" y="4505155"/>
                  <a:pt x="10515600" y="4684921"/>
                </a:cubicBezTo>
                <a:cubicBezTo>
                  <a:pt x="10486410" y="4864687"/>
                  <a:pt x="10497356" y="5246484"/>
                  <a:pt x="10515600" y="5416094"/>
                </a:cubicBezTo>
                <a:cubicBezTo>
                  <a:pt x="10245623" y="5445692"/>
                  <a:pt x="10029676" y="5415505"/>
                  <a:pt x="9753219" y="5416094"/>
                </a:cubicBezTo>
                <a:cubicBezTo>
                  <a:pt x="9476762" y="5416683"/>
                  <a:pt x="9553148" y="5422760"/>
                  <a:pt x="9411462" y="5416094"/>
                </a:cubicBezTo>
                <a:cubicBezTo>
                  <a:pt x="9269776" y="5409428"/>
                  <a:pt x="8927709" y="5385012"/>
                  <a:pt x="8754237" y="5416094"/>
                </a:cubicBezTo>
                <a:cubicBezTo>
                  <a:pt x="8580766" y="5447176"/>
                  <a:pt x="8413264" y="5410024"/>
                  <a:pt x="8307324" y="5416094"/>
                </a:cubicBezTo>
                <a:cubicBezTo>
                  <a:pt x="8201384" y="5422164"/>
                  <a:pt x="7912690" y="5421686"/>
                  <a:pt x="7544943" y="5416094"/>
                </a:cubicBezTo>
                <a:cubicBezTo>
                  <a:pt x="7177196" y="5410502"/>
                  <a:pt x="7304235" y="5418502"/>
                  <a:pt x="7098030" y="5416094"/>
                </a:cubicBezTo>
                <a:cubicBezTo>
                  <a:pt x="6891825" y="5413686"/>
                  <a:pt x="6541479" y="5434609"/>
                  <a:pt x="6335649" y="5416094"/>
                </a:cubicBezTo>
                <a:cubicBezTo>
                  <a:pt x="6129819" y="5397579"/>
                  <a:pt x="6106541" y="5402791"/>
                  <a:pt x="5993892" y="5416094"/>
                </a:cubicBezTo>
                <a:cubicBezTo>
                  <a:pt x="5881243" y="5429397"/>
                  <a:pt x="5545248" y="5437743"/>
                  <a:pt x="5231511" y="5416094"/>
                </a:cubicBezTo>
                <a:cubicBezTo>
                  <a:pt x="4917774" y="5394445"/>
                  <a:pt x="4963237" y="5426599"/>
                  <a:pt x="4784598" y="5416094"/>
                </a:cubicBezTo>
                <a:cubicBezTo>
                  <a:pt x="4605959" y="5405589"/>
                  <a:pt x="4605904" y="5406658"/>
                  <a:pt x="4442841" y="5416094"/>
                </a:cubicBezTo>
                <a:cubicBezTo>
                  <a:pt x="4279778" y="5425530"/>
                  <a:pt x="4177180" y="5426138"/>
                  <a:pt x="3995928" y="5416094"/>
                </a:cubicBezTo>
                <a:cubicBezTo>
                  <a:pt x="3814676" y="5406050"/>
                  <a:pt x="3516440" y="5429234"/>
                  <a:pt x="3233547" y="5416094"/>
                </a:cubicBezTo>
                <a:cubicBezTo>
                  <a:pt x="2950654" y="5402954"/>
                  <a:pt x="2884354" y="5436103"/>
                  <a:pt x="2786634" y="5416094"/>
                </a:cubicBezTo>
                <a:cubicBezTo>
                  <a:pt x="2688914" y="5396085"/>
                  <a:pt x="2522958" y="5423232"/>
                  <a:pt x="2444877" y="5416094"/>
                </a:cubicBezTo>
                <a:cubicBezTo>
                  <a:pt x="2366796" y="5408956"/>
                  <a:pt x="2104768" y="5395479"/>
                  <a:pt x="1997964" y="5416094"/>
                </a:cubicBezTo>
                <a:cubicBezTo>
                  <a:pt x="1891160" y="5436709"/>
                  <a:pt x="1573016" y="5412376"/>
                  <a:pt x="1445895" y="5416094"/>
                </a:cubicBezTo>
                <a:cubicBezTo>
                  <a:pt x="1318774" y="5419812"/>
                  <a:pt x="986443" y="5400529"/>
                  <a:pt x="788670" y="5416094"/>
                </a:cubicBezTo>
                <a:cubicBezTo>
                  <a:pt x="590897" y="5431659"/>
                  <a:pt x="363709" y="5381266"/>
                  <a:pt x="0" y="5416094"/>
                </a:cubicBezTo>
                <a:cubicBezTo>
                  <a:pt x="-22973" y="5218643"/>
                  <a:pt x="-26699" y="5010779"/>
                  <a:pt x="0" y="4630760"/>
                </a:cubicBezTo>
                <a:cubicBezTo>
                  <a:pt x="26699" y="4250741"/>
                  <a:pt x="-15389" y="4196664"/>
                  <a:pt x="0" y="3953749"/>
                </a:cubicBezTo>
                <a:cubicBezTo>
                  <a:pt x="15389" y="3710834"/>
                  <a:pt x="468" y="3611311"/>
                  <a:pt x="0" y="3276737"/>
                </a:cubicBezTo>
                <a:cubicBezTo>
                  <a:pt x="-468" y="2942163"/>
                  <a:pt x="15360" y="2781998"/>
                  <a:pt x="0" y="2599725"/>
                </a:cubicBezTo>
                <a:cubicBezTo>
                  <a:pt x="-15360" y="2417452"/>
                  <a:pt x="14816" y="2100232"/>
                  <a:pt x="0" y="1922713"/>
                </a:cubicBezTo>
                <a:cubicBezTo>
                  <a:pt x="-14816" y="1745194"/>
                  <a:pt x="-24648" y="1604167"/>
                  <a:pt x="0" y="1299863"/>
                </a:cubicBezTo>
                <a:cubicBezTo>
                  <a:pt x="24648" y="995559"/>
                  <a:pt x="2182" y="279525"/>
                  <a:pt x="0" y="0"/>
                </a:cubicBezTo>
                <a:close/>
              </a:path>
            </a:pathLst>
          </a:custGeom>
          <a:noFill/>
          <a:ln w="47625" cap="rnd">
            <a:solidFill>
              <a:schemeClr val="bg1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sketchy line">
            <a:extLst>
              <a:ext uri="{FF2B5EF4-FFF2-40B4-BE49-F238E27FC236}">
                <a16:creationId xmlns:a16="http://schemas.microsoft.com/office/drawing/2014/main" id="{4E87FCFB-2CCE-460D-B3DD-557C8BD1B9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419423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563791 w 4243589"/>
              <a:gd name="connsiteY1" fmla="*/ 0 h 18288"/>
              <a:gd name="connsiteX2" fmla="*/ 1042710 w 4243589"/>
              <a:gd name="connsiteY2" fmla="*/ 0 h 18288"/>
              <a:gd name="connsiteX3" fmla="*/ 1564066 w 4243589"/>
              <a:gd name="connsiteY3" fmla="*/ 0 h 18288"/>
              <a:gd name="connsiteX4" fmla="*/ 2212729 w 4243589"/>
              <a:gd name="connsiteY4" fmla="*/ 0 h 18288"/>
              <a:gd name="connsiteX5" fmla="*/ 2776520 w 4243589"/>
              <a:gd name="connsiteY5" fmla="*/ 0 h 18288"/>
              <a:gd name="connsiteX6" fmla="*/ 3297875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637362 w 4243589"/>
              <a:gd name="connsiteY9" fmla="*/ 18288 h 18288"/>
              <a:gd name="connsiteX10" fmla="*/ 3116007 w 4243589"/>
              <a:gd name="connsiteY10" fmla="*/ 18288 h 18288"/>
              <a:gd name="connsiteX11" fmla="*/ 2424908 w 4243589"/>
              <a:gd name="connsiteY11" fmla="*/ 18288 h 18288"/>
              <a:gd name="connsiteX12" fmla="*/ 1861117 w 4243589"/>
              <a:gd name="connsiteY12" fmla="*/ 18288 h 18288"/>
              <a:gd name="connsiteX13" fmla="*/ 1382198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3987" y="7429"/>
                  <a:pt x="4243569" y="10822"/>
                  <a:pt x="4243589" y="18288"/>
                </a:cubicBezTo>
                <a:cubicBezTo>
                  <a:pt x="4112949" y="-2855"/>
                  <a:pt x="3928037" y="1831"/>
                  <a:pt x="3637362" y="18288"/>
                </a:cubicBezTo>
                <a:cubicBezTo>
                  <a:pt x="3346687" y="34745"/>
                  <a:pt x="3254446" y="26669"/>
                  <a:pt x="3116007" y="18288"/>
                </a:cubicBezTo>
                <a:cubicBezTo>
                  <a:pt x="2977569" y="9907"/>
                  <a:pt x="2620228" y="28873"/>
                  <a:pt x="2424908" y="18288"/>
                </a:cubicBezTo>
                <a:cubicBezTo>
                  <a:pt x="2229588" y="7703"/>
                  <a:pt x="2088287" y="-3854"/>
                  <a:pt x="1861117" y="18288"/>
                </a:cubicBezTo>
                <a:cubicBezTo>
                  <a:pt x="1633947" y="40430"/>
                  <a:pt x="1502447" y="-871"/>
                  <a:pt x="1382198" y="18288"/>
                </a:cubicBezTo>
                <a:cubicBezTo>
                  <a:pt x="1261949" y="37447"/>
                  <a:pt x="1045440" y="28353"/>
                  <a:pt x="733535" y="18288"/>
                </a:cubicBezTo>
                <a:cubicBezTo>
                  <a:pt x="421630" y="8223"/>
                  <a:pt x="341257" y="-18359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2703" y="5429"/>
                  <a:pt x="4244410" y="14046"/>
                  <a:pt x="4243589" y="18288"/>
                </a:cubicBezTo>
                <a:cubicBezTo>
                  <a:pt x="4130424" y="-1240"/>
                  <a:pt x="3932803" y="42249"/>
                  <a:pt x="3722234" y="18288"/>
                </a:cubicBezTo>
                <a:cubicBezTo>
                  <a:pt x="3511665" y="-5673"/>
                  <a:pt x="3269903" y="45994"/>
                  <a:pt x="3116007" y="18288"/>
                </a:cubicBezTo>
                <a:cubicBezTo>
                  <a:pt x="2962111" y="-9418"/>
                  <a:pt x="2744280" y="23224"/>
                  <a:pt x="2509780" y="18288"/>
                </a:cubicBezTo>
                <a:cubicBezTo>
                  <a:pt x="2275280" y="13352"/>
                  <a:pt x="2066059" y="43664"/>
                  <a:pt x="1945989" y="18288"/>
                </a:cubicBezTo>
                <a:cubicBezTo>
                  <a:pt x="1825919" y="-7088"/>
                  <a:pt x="1407329" y="12616"/>
                  <a:pt x="1254890" y="18288"/>
                </a:cubicBezTo>
                <a:cubicBezTo>
                  <a:pt x="1102451" y="23960"/>
                  <a:pt x="837950" y="31673"/>
                  <a:pt x="563791" y="18288"/>
                </a:cubicBezTo>
                <a:cubicBezTo>
                  <a:pt x="289632" y="4903"/>
                  <a:pt x="132768" y="710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rgbClr val="FFFFFF">
              <a:alpha val="75000"/>
            </a:srgbClr>
          </a:solidFill>
          <a:ln w="41275" cap="rnd">
            <a:solidFill>
              <a:schemeClr val="bg1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6382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3A4F8610-0260-794E-8E26-432A08B9BA8F}"/>
              </a:ext>
            </a:extLst>
          </p:cNvPr>
          <p:cNvSpPr txBox="1"/>
          <p:nvPr/>
        </p:nvSpPr>
        <p:spPr>
          <a:xfrm>
            <a:off x="731520" y="969264"/>
            <a:ext cx="42245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dirty="0">
                <a:latin typeface="+mj-ea"/>
                <a:ea typeface="+mj-ea"/>
              </a:rPr>
              <a:t>4. </a:t>
            </a:r>
            <a:r>
              <a:rPr lang="ko-KR" altLang="en-US" sz="4000" dirty="0">
                <a:latin typeface="+mj-ea"/>
                <a:ea typeface="+mj-ea"/>
              </a:rPr>
              <a:t>기후</a:t>
            </a:r>
            <a:endParaRPr lang="vi-VN" sz="4000" dirty="0">
              <a:latin typeface="+mj-ea"/>
              <a:ea typeface="+mj-ea"/>
            </a:endParaRPr>
          </a:p>
        </p:txBody>
      </p:sp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C47108A7-9BF7-EB21-F1A1-38857675F0D0}"/>
              </a:ext>
            </a:extLst>
          </p:cNvPr>
          <p:cNvSpPr txBox="1"/>
          <p:nvPr/>
        </p:nvSpPr>
        <p:spPr>
          <a:xfrm>
            <a:off x="685800" y="2152179"/>
            <a:ext cx="5806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dirty="0"/>
              <a:t>주로 습도가 높은 온대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dirty="0"/>
              <a:t>홋카이도는 냉대</a:t>
            </a:r>
            <a:r>
              <a:rPr lang="en-US" altLang="ko-KR" dirty="0"/>
              <a:t>, </a:t>
            </a:r>
            <a:r>
              <a:rPr lang="ko-KR" altLang="en-US" dirty="0"/>
              <a:t>남쪽의 여러 섬들은 아열대성 기후</a:t>
            </a:r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DFFC5D23-30F3-F315-B0A8-B5131ECC9D17}"/>
              </a:ext>
            </a:extLst>
          </p:cNvPr>
          <p:cNvSpPr txBox="1"/>
          <p:nvPr/>
        </p:nvSpPr>
        <p:spPr>
          <a:xfrm>
            <a:off x="618587" y="4059491"/>
            <a:ext cx="63367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dirty="0"/>
              <a:t>초여름</a:t>
            </a:r>
            <a:r>
              <a:rPr lang="en-US" altLang="ko-KR" dirty="0"/>
              <a:t>: </a:t>
            </a:r>
            <a:r>
              <a:rPr lang="ko-KR" altLang="en-US" dirty="0"/>
              <a:t>쓰유</a:t>
            </a:r>
            <a:r>
              <a:rPr lang="en-US" altLang="ko-KR" dirty="0"/>
              <a:t>(</a:t>
            </a:r>
            <a:r>
              <a:rPr lang="ko-KR" altLang="en-US" dirty="0"/>
              <a:t>장마</a:t>
            </a:r>
            <a:r>
              <a:rPr lang="en-US" altLang="ko-KR" dirty="0"/>
              <a:t>), </a:t>
            </a:r>
            <a:r>
              <a:rPr lang="ko-KR" altLang="en-US" dirty="0"/>
              <a:t>집중호우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dirty="0"/>
              <a:t>여름</a:t>
            </a:r>
            <a:r>
              <a:rPr lang="en-US" altLang="ko-KR" dirty="0"/>
              <a:t>, </a:t>
            </a:r>
            <a:r>
              <a:rPr lang="ko-KR" altLang="en-US" dirty="0"/>
              <a:t>가을</a:t>
            </a:r>
            <a:r>
              <a:rPr lang="en-US" altLang="ko-KR" dirty="0"/>
              <a:t>: </a:t>
            </a:r>
            <a:r>
              <a:rPr lang="ko-KR" altLang="en-US" dirty="0"/>
              <a:t>태풍</a:t>
            </a:r>
            <a:r>
              <a:rPr lang="en-US" altLang="ko-KR" dirty="0"/>
              <a:t>(</a:t>
            </a:r>
            <a:r>
              <a:rPr lang="ko-KR" altLang="en-US" dirty="0"/>
              <a:t>태평양 지역에서는 지진에 따른 해일</a:t>
            </a:r>
            <a:r>
              <a:rPr lang="en-US" altLang="ko-KR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dirty="0"/>
              <a:t>겨울</a:t>
            </a:r>
            <a:r>
              <a:rPr lang="en-US" altLang="ko-KR" dirty="0"/>
              <a:t>: </a:t>
            </a:r>
            <a:r>
              <a:rPr lang="ko-KR" altLang="en-US" dirty="0"/>
              <a:t>동해 지역 폭설</a:t>
            </a:r>
            <a:endParaRPr lang="vi-VN" dirty="0"/>
          </a:p>
          <a:p>
            <a:endParaRPr lang="vi-VN" dirty="0"/>
          </a:p>
        </p:txBody>
      </p:sp>
      <p:pic>
        <p:nvPicPr>
          <p:cNvPr id="6" name="Hình ảnh 5" descr="Ảnh có chứa thiên nhiên, ngoài trời, phong cảnh, tuyết&#10;&#10;Mô tả được tạo tự động">
            <a:extLst>
              <a:ext uri="{FF2B5EF4-FFF2-40B4-BE49-F238E27FC236}">
                <a16:creationId xmlns:a16="http://schemas.microsoft.com/office/drawing/2014/main" id="{3A60D740-62DE-1BB5-3FD3-1AE20DFBD0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5954" y="1065567"/>
            <a:ext cx="3255591" cy="2173224"/>
          </a:xfrm>
          <a:prstGeom prst="rect">
            <a:avLst/>
          </a:prstGeom>
        </p:spPr>
      </p:pic>
      <p:pic>
        <p:nvPicPr>
          <p:cNvPr id="8" name="Hình ảnh 7" descr="Ảnh có chứa ngoài trời, mùa đông, lạnh giá, mưa tuyết&#10;&#10;Mô tả được tạo tự động">
            <a:extLst>
              <a:ext uri="{FF2B5EF4-FFF2-40B4-BE49-F238E27FC236}">
                <a16:creationId xmlns:a16="http://schemas.microsoft.com/office/drawing/2014/main" id="{99CBC082-2B7C-3706-3727-D58E18CED2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5954" y="4027603"/>
            <a:ext cx="3238500" cy="215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4980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1B5DDA31-CD7D-311A-24B9-C20B046EA588}"/>
              </a:ext>
            </a:extLst>
          </p:cNvPr>
          <p:cNvSpPr txBox="1"/>
          <p:nvPr/>
        </p:nvSpPr>
        <p:spPr>
          <a:xfrm>
            <a:off x="859536" y="1097280"/>
            <a:ext cx="2514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5.  </a:t>
            </a:r>
            <a:r>
              <a:rPr lang="ko-KR" altLang="en-US" sz="4000" dirty="0"/>
              <a:t>자원</a:t>
            </a:r>
            <a:endParaRPr lang="vi-VN" sz="4000" dirty="0"/>
          </a:p>
        </p:txBody>
      </p:sp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42EAC361-EBCF-1DAF-3C46-5FA064D5FE99}"/>
              </a:ext>
            </a:extLst>
          </p:cNvPr>
          <p:cNvSpPr txBox="1"/>
          <p:nvPr/>
        </p:nvSpPr>
        <p:spPr>
          <a:xfrm>
            <a:off x="1202294" y="2690976"/>
            <a:ext cx="48188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원유</a:t>
            </a:r>
            <a:r>
              <a:rPr lang="en-US" altLang="ko-KR" dirty="0"/>
              <a:t>, </a:t>
            </a:r>
            <a:r>
              <a:rPr lang="ko-KR" altLang="en-US" dirty="0"/>
              <a:t>석탄</a:t>
            </a:r>
            <a:r>
              <a:rPr lang="en-US" altLang="ko-KR" dirty="0"/>
              <a:t>, </a:t>
            </a:r>
            <a:r>
              <a:rPr lang="ko-KR" altLang="en-US" dirty="0"/>
              <a:t>천연가스 등 지하자원이 적어 대부분을 수입에 의존</a:t>
            </a:r>
          </a:p>
          <a:p>
            <a:endParaRPr lang="vi-VN" dirty="0"/>
          </a:p>
        </p:txBody>
      </p:sp>
      <p:graphicFrame>
        <p:nvGraphicFramePr>
          <p:cNvPr id="4" name="Bảng 3">
            <a:extLst>
              <a:ext uri="{FF2B5EF4-FFF2-40B4-BE49-F238E27FC236}">
                <a16:creationId xmlns:a16="http://schemas.microsoft.com/office/drawing/2014/main" id="{F3E1BC13-B501-BD5D-B779-FAD9A2847B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1241234"/>
              </p:ext>
            </p:extLst>
          </p:nvPr>
        </p:nvGraphicFramePr>
        <p:xfrm>
          <a:off x="6553188" y="1451223"/>
          <a:ext cx="5190756" cy="3067935"/>
        </p:xfrm>
        <a:graphic>
          <a:graphicData uri="http://schemas.openxmlformats.org/drawingml/2006/table">
            <a:tbl>
              <a:tblPr/>
              <a:tblGrid>
                <a:gridCol w="1733067">
                  <a:extLst>
                    <a:ext uri="{9D8B030D-6E8A-4147-A177-3AD203B41FA5}">
                      <a16:colId xmlns:a16="http://schemas.microsoft.com/office/drawing/2014/main" val="2199317022"/>
                    </a:ext>
                  </a:extLst>
                </a:gridCol>
                <a:gridCol w="1727437">
                  <a:extLst>
                    <a:ext uri="{9D8B030D-6E8A-4147-A177-3AD203B41FA5}">
                      <a16:colId xmlns:a16="http://schemas.microsoft.com/office/drawing/2014/main" val="115015188"/>
                    </a:ext>
                  </a:extLst>
                </a:gridCol>
                <a:gridCol w="1730252">
                  <a:extLst>
                    <a:ext uri="{9D8B030D-6E8A-4147-A177-3AD203B41FA5}">
                      <a16:colId xmlns:a16="http://schemas.microsoft.com/office/drawing/2014/main" val="738954262"/>
                    </a:ext>
                  </a:extLst>
                </a:gridCol>
              </a:tblGrid>
              <a:tr h="276040">
                <a:tc>
                  <a:txBody>
                    <a:bodyPr/>
                    <a:lstStyle/>
                    <a:p>
                      <a:pPr algn="ctr" latinLnBrk="0"/>
                      <a:r>
                        <a:rPr lang="ko-KR" altLang="en-US" sz="1400" b="0" i="0" dirty="0">
                          <a:solidFill>
                            <a:srgbClr val="333333"/>
                          </a:solidFill>
                          <a:effectLst/>
                          <a:highlight>
                            <a:srgbClr val="F9F9F9"/>
                          </a:highlight>
                        </a:rPr>
                        <a:t>구분</a:t>
                      </a:r>
                      <a:endParaRPr lang="ko-KR" altLang="en-US" sz="1400" b="0" dirty="0">
                        <a:solidFill>
                          <a:srgbClr val="333333"/>
                        </a:solidFill>
                        <a:effectLst/>
                        <a:highlight>
                          <a:srgbClr val="F9F9F9"/>
                        </a:highlight>
                      </a:endParaRPr>
                    </a:p>
                  </a:txBody>
                  <a:tcPr marL="71188" marR="71188" marT="59323" marB="44492" anchor="ctr">
                    <a:lnL w="9525" cap="flat" cmpd="sng" algn="ctr">
                      <a:solidFill>
                        <a:srgbClr val="D5D7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5D7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5D7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5D7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/>
                      <a:r>
                        <a:rPr lang="ko-KR" altLang="en-US" sz="1400" b="0" i="0" dirty="0">
                          <a:solidFill>
                            <a:srgbClr val="333333"/>
                          </a:solidFill>
                          <a:effectLst/>
                          <a:highlight>
                            <a:srgbClr val="F9F9F9"/>
                          </a:highlight>
                        </a:rPr>
                        <a:t>품목</a:t>
                      </a:r>
                      <a:endParaRPr lang="ko-KR" altLang="en-US" sz="1400" b="0" dirty="0">
                        <a:solidFill>
                          <a:srgbClr val="333333"/>
                        </a:solidFill>
                        <a:effectLst/>
                        <a:highlight>
                          <a:srgbClr val="F9F9F9"/>
                        </a:highlight>
                      </a:endParaRPr>
                    </a:p>
                  </a:txBody>
                  <a:tcPr marL="71188" marR="71188" marT="59323" marB="44492" anchor="ctr">
                    <a:lnL w="9525" cap="flat" cmpd="sng" algn="ctr">
                      <a:solidFill>
                        <a:srgbClr val="D5D7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5D7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5D7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5D7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/>
                      <a:r>
                        <a:rPr lang="ko-KR" altLang="en-US" sz="1400" b="0" i="0" dirty="0">
                          <a:solidFill>
                            <a:srgbClr val="333333"/>
                          </a:solidFill>
                          <a:effectLst/>
                          <a:highlight>
                            <a:srgbClr val="F9F9F9"/>
                          </a:highlight>
                        </a:rPr>
                        <a:t>자급률</a:t>
                      </a:r>
                      <a:r>
                        <a:rPr lang="en-US" altLang="ko-KR" sz="1400" b="0" i="0" dirty="0">
                          <a:solidFill>
                            <a:srgbClr val="333333"/>
                          </a:solidFill>
                          <a:effectLst/>
                          <a:highlight>
                            <a:srgbClr val="F9F9F9"/>
                          </a:highlight>
                        </a:rPr>
                        <a:t>(%)</a:t>
                      </a:r>
                      <a:endParaRPr lang="ko-KR" altLang="en-US" sz="1400" b="0" dirty="0">
                        <a:solidFill>
                          <a:srgbClr val="333333"/>
                        </a:solidFill>
                        <a:effectLst/>
                        <a:highlight>
                          <a:srgbClr val="F9F9F9"/>
                        </a:highlight>
                      </a:endParaRPr>
                    </a:p>
                  </a:txBody>
                  <a:tcPr marL="71188" marR="71188" marT="59323" marB="44492" anchor="ctr">
                    <a:lnL w="9525" cap="flat" cmpd="sng" algn="ctr">
                      <a:solidFill>
                        <a:srgbClr val="D5D7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5D7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5D7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5D7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8333766"/>
                  </a:ext>
                </a:extLst>
              </a:tr>
              <a:tr h="276040">
                <a:tc>
                  <a:txBody>
                    <a:bodyPr/>
                    <a:lstStyle/>
                    <a:p>
                      <a:pPr algn="ctr"/>
                      <a:r>
                        <a:rPr lang="vi-VN" sz="1400" dirty="0">
                          <a:effectLst/>
                        </a:rPr>
                        <a:t>1</a:t>
                      </a:r>
                    </a:p>
                  </a:txBody>
                  <a:tcPr marL="71188" marR="71188" marT="59323" marB="44492" anchor="ctr">
                    <a:lnL w="9525" cap="flat" cmpd="sng" algn="ctr">
                      <a:solidFill>
                        <a:srgbClr val="D5D7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5D7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5D7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5D7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400">
                          <a:effectLst/>
                        </a:rPr>
                        <a:t>쌀</a:t>
                      </a:r>
                    </a:p>
                  </a:txBody>
                  <a:tcPr marL="71188" marR="71188" marT="59323" marB="44492" anchor="ctr">
                    <a:lnL w="9525" cap="flat" cmpd="sng" algn="ctr">
                      <a:solidFill>
                        <a:srgbClr val="D5D7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5D7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5D7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5D7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400">
                          <a:effectLst/>
                        </a:rPr>
                        <a:t>95</a:t>
                      </a:r>
                    </a:p>
                  </a:txBody>
                  <a:tcPr marL="71188" marR="71188" marT="59323" marB="44492" anchor="ctr">
                    <a:lnL w="9525" cap="flat" cmpd="sng" algn="ctr">
                      <a:solidFill>
                        <a:srgbClr val="D5D7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5D7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5D7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5D7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23761064"/>
                  </a:ext>
                </a:extLst>
              </a:tr>
              <a:tr h="276040">
                <a:tc>
                  <a:txBody>
                    <a:bodyPr/>
                    <a:lstStyle/>
                    <a:p>
                      <a:pPr algn="ctr"/>
                      <a:r>
                        <a:rPr lang="vi-VN" sz="1400" dirty="0">
                          <a:effectLst/>
                        </a:rPr>
                        <a:t>2</a:t>
                      </a:r>
                    </a:p>
                  </a:txBody>
                  <a:tcPr marL="71188" marR="71188" marT="59323" marB="44492" anchor="ctr">
                    <a:lnL w="9525" cap="flat" cmpd="sng" algn="ctr">
                      <a:solidFill>
                        <a:srgbClr val="D5D7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5D7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5D7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5D7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400">
                          <a:effectLst/>
                        </a:rPr>
                        <a:t>보리</a:t>
                      </a:r>
                    </a:p>
                  </a:txBody>
                  <a:tcPr marL="71188" marR="71188" marT="59323" marB="44492" anchor="ctr">
                    <a:lnL w="9525" cap="flat" cmpd="sng" algn="ctr">
                      <a:solidFill>
                        <a:srgbClr val="D5D7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5D7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5D7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5D7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400" dirty="0">
                          <a:effectLst/>
                        </a:rPr>
                        <a:t>14</a:t>
                      </a:r>
                    </a:p>
                  </a:txBody>
                  <a:tcPr marL="71188" marR="71188" marT="59323" marB="44492" anchor="ctr">
                    <a:lnL w="9525" cap="flat" cmpd="sng" algn="ctr">
                      <a:solidFill>
                        <a:srgbClr val="D5D7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5D7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5D7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5D7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78364"/>
                  </a:ext>
                </a:extLst>
              </a:tr>
              <a:tr h="276040">
                <a:tc>
                  <a:txBody>
                    <a:bodyPr/>
                    <a:lstStyle/>
                    <a:p>
                      <a:pPr algn="ctr"/>
                      <a:r>
                        <a:rPr lang="vi-VN" sz="1400" dirty="0">
                          <a:effectLst/>
                        </a:rPr>
                        <a:t>3</a:t>
                      </a:r>
                    </a:p>
                  </a:txBody>
                  <a:tcPr marL="71188" marR="71188" marT="59323" marB="44492" anchor="ctr">
                    <a:lnL w="9525" cap="flat" cmpd="sng" algn="ctr">
                      <a:solidFill>
                        <a:srgbClr val="D5D7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5D7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5D7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5D7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400" dirty="0">
                          <a:effectLst/>
                        </a:rPr>
                        <a:t>대두</a:t>
                      </a:r>
                    </a:p>
                  </a:txBody>
                  <a:tcPr marL="71188" marR="71188" marT="59323" marB="44492" anchor="ctr">
                    <a:lnL w="9525" cap="flat" cmpd="sng" algn="ctr">
                      <a:solidFill>
                        <a:srgbClr val="D5D7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5D7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5D7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5D7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400" dirty="0">
                          <a:effectLst/>
                        </a:rPr>
                        <a:t>5</a:t>
                      </a:r>
                    </a:p>
                  </a:txBody>
                  <a:tcPr marL="71188" marR="71188" marT="59323" marB="44492" anchor="ctr">
                    <a:lnL w="9525" cap="flat" cmpd="sng" algn="ctr">
                      <a:solidFill>
                        <a:srgbClr val="D5D7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5D7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5D7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5D7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53077800"/>
                  </a:ext>
                </a:extLst>
              </a:tr>
              <a:tr h="276040">
                <a:tc>
                  <a:txBody>
                    <a:bodyPr/>
                    <a:lstStyle/>
                    <a:p>
                      <a:pPr algn="ctr"/>
                      <a:r>
                        <a:rPr lang="vi-VN" sz="1400" dirty="0">
                          <a:effectLst/>
                        </a:rPr>
                        <a:t>4</a:t>
                      </a:r>
                    </a:p>
                  </a:txBody>
                  <a:tcPr marL="71188" marR="71188" marT="59323" marB="44492" anchor="ctr">
                    <a:lnL w="9525" cap="flat" cmpd="sng" algn="ctr">
                      <a:solidFill>
                        <a:srgbClr val="D5D7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5D7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5D7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5D7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400">
                          <a:effectLst/>
                        </a:rPr>
                        <a:t>야채</a:t>
                      </a:r>
                    </a:p>
                  </a:txBody>
                  <a:tcPr marL="71188" marR="71188" marT="59323" marB="44492" anchor="ctr">
                    <a:lnL w="9525" cap="flat" cmpd="sng" algn="ctr">
                      <a:solidFill>
                        <a:srgbClr val="D5D7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5D7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5D7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5D7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400" dirty="0">
                          <a:effectLst/>
                        </a:rPr>
                        <a:t>79</a:t>
                      </a:r>
                    </a:p>
                  </a:txBody>
                  <a:tcPr marL="71188" marR="71188" marT="59323" marB="44492" anchor="ctr">
                    <a:lnL w="9525" cap="flat" cmpd="sng" algn="ctr">
                      <a:solidFill>
                        <a:srgbClr val="D5D7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5D7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5D7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5D7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1753241"/>
                  </a:ext>
                </a:extLst>
              </a:tr>
              <a:tr h="276040">
                <a:tc>
                  <a:txBody>
                    <a:bodyPr/>
                    <a:lstStyle/>
                    <a:p>
                      <a:pPr algn="ctr"/>
                      <a:r>
                        <a:rPr lang="vi-VN" sz="1400">
                          <a:effectLst/>
                        </a:rPr>
                        <a:t>5</a:t>
                      </a:r>
                    </a:p>
                  </a:txBody>
                  <a:tcPr marL="71188" marR="71188" marT="59323" marB="44492" anchor="ctr">
                    <a:lnL w="9525" cap="flat" cmpd="sng" algn="ctr">
                      <a:solidFill>
                        <a:srgbClr val="D5D7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5D7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5D7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5D7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400" dirty="0">
                          <a:effectLst/>
                        </a:rPr>
                        <a:t>과실</a:t>
                      </a:r>
                    </a:p>
                  </a:txBody>
                  <a:tcPr marL="71188" marR="71188" marT="59323" marB="44492" anchor="ctr">
                    <a:lnL w="9525" cap="flat" cmpd="sng" algn="ctr">
                      <a:solidFill>
                        <a:srgbClr val="D5D7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5D7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5D7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5D7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400" dirty="0">
                          <a:effectLst/>
                        </a:rPr>
                        <a:t>41</a:t>
                      </a:r>
                    </a:p>
                  </a:txBody>
                  <a:tcPr marL="71188" marR="71188" marT="59323" marB="44492" anchor="ctr">
                    <a:lnL w="9525" cap="flat" cmpd="sng" algn="ctr">
                      <a:solidFill>
                        <a:srgbClr val="D5D7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5D7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5D7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5D7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37445804"/>
                  </a:ext>
                </a:extLst>
              </a:tr>
              <a:tr h="276040">
                <a:tc>
                  <a:txBody>
                    <a:bodyPr/>
                    <a:lstStyle/>
                    <a:p>
                      <a:pPr algn="ctr"/>
                      <a:r>
                        <a:rPr lang="vi-VN" sz="1400" dirty="0">
                          <a:effectLst/>
                        </a:rPr>
                        <a:t>6</a:t>
                      </a:r>
                    </a:p>
                  </a:txBody>
                  <a:tcPr marL="71188" marR="71188" marT="59323" marB="44492" anchor="ctr">
                    <a:lnL w="9525" cap="flat" cmpd="sng" algn="ctr">
                      <a:solidFill>
                        <a:srgbClr val="D5D7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5D7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5D7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5D7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400" dirty="0">
                          <a:effectLst/>
                        </a:rPr>
                        <a:t>육류</a:t>
                      </a:r>
                    </a:p>
                  </a:txBody>
                  <a:tcPr marL="71188" marR="71188" marT="59323" marB="44492" anchor="ctr">
                    <a:lnL w="9525" cap="flat" cmpd="sng" algn="ctr">
                      <a:solidFill>
                        <a:srgbClr val="D5D7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5D7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5D7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5D7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400" dirty="0">
                          <a:effectLst/>
                        </a:rPr>
                        <a:t>54</a:t>
                      </a:r>
                    </a:p>
                  </a:txBody>
                  <a:tcPr marL="71188" marR="71188" marT="59323" marB="44492" anchor="ctr">
                    <a:lnL w="9525" cap="flat" cmpd="sng" algn="ctr">
                      <a:solidFill>
                        <a:srgbClr val="D5D7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5D7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5D7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5D7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2628719"/>
                  </a:ext>
                </a:extLst>
              </a:tr>
              <a:tr h="276040">
                <a:tc>
                  <a:txBody>
                    <a:bodyPr/>
                    <a:lstStyle/>
                    <a:p>
                      <a:pPr algn="ctr"/>
                      <a:r>
                        <a:rPr lang="vi-VN" sz="1400">
                          <a:effectLst/>
                        </a:rPr>
                        <a:t>7</a:t>
                      </a:r>
                    </a:p>
                  </a:txBody>
                  <a:tcPr marL="71188" marR="71188" marT="59323" marB="44492" anchor="ctr">
                    <a:lnL w="9525" cap="flat" cmpd="sng" algn="ctr">
                      <a:solidFill>
                        <a:srgbClr val="D5D7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5D7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5D7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5D7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400" dirty="0">
                          <a:effectLst/>
                        </a:rPr>
                        <a:t>계란</a:t>
                      </a:r>
                    </a:p>
                  </a:txBody>
                  <a:tcPr marL="71188" marR="71188" marT="59323" marB="44492" anchor="ctr">
                    <a:lnL w="9525" cap="flat" cmpd="sng" algn="ctr">
                      <a:solidFill>
                        <a:srgbClr val="D5D7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5D7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5D7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5D7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400">
                          <a:effectLst/>
                        </a:rPr>
                        <a:t>94</a:t>
                      </a:r>
                    </a:p>
                  </a:txBody>
                  <a:tcPr marL="71188" marR="71188" marT="59323" marB="44492" anchor="ctr">
                    <a:lnL w="9525" cap="flat" cmpd="sng" algn="ctr">
                      <a:solidFill>
                        <a:srgbClr val="D5D7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5D7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5D7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5D7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15593409"/>
                  </a:ext>
                </a:extLst>
              </a:tr>
              <a:tr h="461729">
                <a:tc>
                  <a:txBody>
                    <a:bodyPr/>
                    <a:lstStyle/>
                    <a:p>
                      <a:pPr algn="ctr"/>
                      <a:r>
                        <a:rPr lang="vi-VN" sz="1400" dirty="0">
                          <a:effectLst/>
                        </a:rPr>
                        <a:t>8</a:t>
                      </a:r>
                    </a:p>
                  </a:txBody>
                  <a:tcPr marL="71188" marR="71188" marT="59323" marB="44492" anchor="ctr">
                    <a:lnL w="9525" cap="flat" cmpd="sng" algn="ctr">
                      <a:solidFill>
                        <a:srgbClr val="D5D7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5D7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5D7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5D7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400" dirty="0">
                          <a:effectLst/>
                        </a:rPr>
                        <a:t>우유</a:t>
                      </a:r>
                      <a:r>
                        <a:rPr lang="en-US" altLang="ko-KR" sz="1400" dirty="0">
                          <a:effectLst/>
                        </a:rPr>
                        <a:t>·</a:t>
                      </a:r>
                      <a:r>
                        <a:rPr lang="ko-KR" altLang="en-US" sz="1400" dirty="0">
                          <a:effectLst/>
                        </a:rPr>
                        <a:t>유제품</a:t>
                      </a:r>
                    </a:p>
                  </a:txBody>
                  <a:tcPr marL="71188" marR="71188" marT="59323" marB="44492" anchor="ctr">
                    <a:lnL w="9525" cap="flat" cmpd="sng" algn="ctr">
                      <a:solidFill>
                        <a:srgbClr val="D5D7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5D7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5D7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5D7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dirty="0">
                          <a:effectLst/>
                        </a:rPr>
                        <a:t>68</a:t>
                      </a:r>
                    </a:p>
                    <a:p>
                      <a:pPr algn="ctr"/>
                      <a:endParaRPr lang="en-US" altLang="ko-KR" sz="1400" b="0" i="0" dirty="0">
                        <a:solidFill>
                          <a:srgbClr val="000000"/>
                        </a:solidFill>
                        <a:effectLst/>
                        <a:latin typeface="Dotum" panose="020B0600000101010101" pitchFamily="34" charset="-127"/>
                        <a:ea typeface="Dotum" panose="020B0600000101010101" pitchFamily="34" charset="-127"/>
                      </a:endParaRPr>
                    </a:p>
                  </a:txBody>
                  <a:tcPr marL="71188" marR="71188" marT="59323" marB="44492" anchor="ctr">
                    <a:lnL w="9525" cap="flat" cmpd="sng" algn="ctr">
                      <a:solidFill>
                        <a:srgbClr val="D5D7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5D7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5D7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5D7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40545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323831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Slide Background">
            <a:extLst>
              <a:ext uri="{FF2B5EF4-FFF2-40B4-BE49-F238E27FC236}">
                <a16:creationId xmlns:a16="http://schemas.microsoft.com/office/drawing/2014/main" id="{FE1EC756-41E9-4FD6-AD48-EF46A28137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E66F6371-9EA5-9354-29DC-1D07B921F7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4290"/>
            <a:ext cx="12192000" cy="1733407"/>
          </a:xfrm>
          <a:prstGeom prst="rect">
            <a:avLst/>
          </a:prstGeom>
          <a:ln>
            <a:noFill/>
          </a:ln>
          <a:effectLst>
            <a:outerShdw blurRad="254000" dist="38100" dir="5460000" sx="94000" sy="94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44B5147C-9D29-F6A6-7938-08AD7D69D18B}"/>
              </a:ext>
            </a:extLst>
          </p:cNvPr>
          <p:cNvSpPr txBox="1"/>
          <p:nvPr/>
        </p:nvSpPr>
        <p:spPr>
          <a:xfrm>
            <a:off x="761995" y="307447"/>
            <a:ext cx="10693884" cy="11099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6. </a:t>
            </a:r>
            <a:r>
              <a:rPr lang="ko-KR" altLang="en-US" sz="4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인구</a:t>
            </a:r>
            <a:endParaRPr lang="en-US" sz="4000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95BB4119-DD6F-0AA4-78D4-F29F121B37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736122" y="2713396"/>
            <a:ext cx="5804955" cy="3064476"/>
          </a:xfrm>
          <a:prstGeom prst="rect">
            <a:avLst/>
          </a:prstGeom>
        </p:spPr>
      </p:pic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70A9DA5A-BA3D-1FD8-FC30-6947C9759DA3}"/>
              </a:ext>
            </a:extLst>
          </p:cNvPr>
          <p:cNvSpPr txBox="1"/>
          <p:nvPr/>
        </p:nvSpPr>
        <p:spPr>
          <a:xfrm>
            <a:off x="7190509" y="2357888"/>
            <a:ext cx="4265370" cy="39026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ko-KR" altLang="en-US" sz="2000"/>
              <a:t>인구</a:t>
            </a:r>
            <a:r>
              <a:rPr lang="en-US" altLang="ko-KR" sz="2000"/>
              <a:t>: 1</a:t>
            </a:r>
            <a:r>
              <a:rPr lang="ko-KR" altLang="en-US" sz="2000"/>
              <a:t>억 </a:t>
            </a:r>
            <a:r>
              <a:rPr lang="en-US" altLang="ko-KR" sz="2000"/>
              <a:t>2,558</a:t>
            </a:r>
            <a:r>
              <a:rPr lang="ko-KR" altLang="en-US" sz="2000"/>
              <a:t>만 명 </a:t>
            </a:r>
            <a:r>
              <a:rPr lang="en-US" altLang="ko-KR" sz="2000"/>
              <a:t>(2017.1.1 </a:t>
            </a:r>
            <a:r>
              <a:rPr lang="ko-KR" altLang="en-US" sz="2000"/>
              <a:t>기준</a:t>
            </a:r>
            <a:r>
              <a:rPr lang="en-US" altLang="ko-KR" sz="2000"/>
              <a:t>)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ko-KR" altLang="en-US" sz="2000"/>
              <a:t>고령화사회→ 초고령화사회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ko-KR" sz="2000"/>
              <a:t>(</a:t>
            </a:r>
            <a:r>
              <a:rPr lang="ko-KR" altLang="en-US" sz="2000"/>
              <a:t>인구 </a:t>
            </a:r>
            <a:r>
              <a:rPr lang="en-US" altLang="ko-KR" sz="2000"/>
              <a:t>4</a:t>
            </a:r>
            <a:r>
              <a:rPr lang="ko-KR" altLang="en-US" sz="2000"/>
              <a:t>명당 </a:t>
            </a:r>
            <a:r>
              <a:rPr lang="en-US" altLang="ko-KR" sz="2000"/>
              <a:t>1</a:t>
            </a:r>
            <a:r>
              <a:rPr lang="ko-KR" altLang="en-US" sz="2000"/>
              <a:t>명은 고령자</a:t>
            </a:r>
            <a:r>
              <a:rPr lang="en-US" altLang="ko-KR" sz="2000"/>
              <a:t>)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36739391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Slide Background">
            <a:extLst>
              <a:ext uri="{FF2B5EF4-FFF2-40B4-BE49-F238E27FC236}">
                <a16:creationId xmlns:a16="http://schemas.microsoft.com/office/drawing/2014/main" id="{3ECBE1F1-D69B-4AFA-ABD5-8E41720EF6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Hình ảnh 3" descr="Ảnh có chứa văn bản, biểu đồ, ảnh chụp màn hình, Phông chữ&#10;&#10;Mô tả được tạo tự động">
            <a:extLst>
              <a:ext uri="{FF2B5EF4-FFF2-40B4-BE49-F238E27FC236}">
                <a16:creationId xmlns:a16="http://schemas.microsoft.com/office/drawing/2014/main" id="{581447F6-807A-6F32-0C94-CD5CD673D78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26" r="-2" b="790"/>
          <a:stretch/>
        </p:blipFill>
        <p:spPr>
          <a:xfrm>
            <a:off x="-1" y="-2"/>
            <a:ext cx="5410198" cy="6858002"/>
          </a:xfrm>
          <a:prstGeom prst="rect">
            <a:avLst/>
          </a:prstGeom>
        </p:spPr>
      </p:pic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603A6265-E10C-4B85-9C20-E75FCAF9C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0197" y="-1"/>
            <a:ext cx="6781802" cy="2286000"/>
          </a:xfrm>
          <a:prstGeom prst="rect">
            <a:avLst/>
          </a:prstGeom>
          <a:ln>
            <a:noFill/>
          </a:ln>
          <a:effectLst>
            <a:outerShdw blurRad="355600" dist="152400" sx="95000" sy="95000" algn="t" rotWithShape="0">
              <a:srgbClr val="000000">
                <a:alpha val="2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761FD960-99B5-D3EE-AA6B-FBE27EFCE64D}"/>
              </a:ext>
            </a:extLst>
          </p:cNvPr>
          <p:cNvSpPr txBox="1"/>
          <p:nvPr/>
        </p:nvSpPr>
        <p:spPr>
          <a:xfrm>
            <a:off x="6115317" y="405685"/>
            <a:ext cx="5464968" cy="15593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ko-KR" sz="4000">
                <a:latin typeface="+mj-lt"/>
                <a:ea typeface="+mj-ea"/>
                <a:cs typeface="+mj-cs"/>
              </a:rPr>
              <a:t>2  -  </a:t>
            </a:r>
            <a:r>
              <a:rPr lang="ko-KR" altLang="en-US" sz="4000">
                <a:latin typeface="+mj-lt"/>
                <a:ea typeface="+mj-ea"/>
                <a:cs typeface="+mj-cs"/>
              </a:rPr>
              <a:t>도쿄와 지방</a:t>
            </a:r>
            <a:endParaRPr lang="en-US" altLang="ko-KR" sz="4000"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000">
              <a:latin typeface="+mj-lt"/>
              <a:ea typeface="+mj-ea"/>
              <a:cs typeface="+mj-cs"/>
            </a:endParaRPr>
          </a:p>
        </p:txBody>
      </p: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5BE43831-FF48-E389-F515-63D387B4F6B0}"/>
              </a:ext>
            </a:extLst>
          </p:cNvPr>
          <p:cNvSpPr txBox="1"/>
          <p:nvPr/>
        </p:nvSpPr>
        <p:spPr>
          <a:xfrm>
            <a:off x="6115317" y="2743200"/>
            <a:ext cx="5247340" cy="34968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ko-KR" sz="20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ko-KR" altLang="en-US" sz="2000" dirty="0"/>
              <a:t>행정구역</a:t>
            </a:r>
            <a:r>
              <a:rPr lang="en-US" altLang="ko-KR" sz="2000" dirty="0"/>
              <a:t>: </a:t>
            </a:r>
            <a:r>
              <a:rPr lang="ko-KR" altLang="en-US" sz="2000" dirty="0"/>
              <a:t>도도부현</a:t>
            </a:r>
            <a:r>
              <a:rPr lang="en-US" altLang="ko-KR" sz="2000" dirty="0"/>
              <a:t>(</a:t>
            </a:r>
            <a:r>
              <a:rPr lang="ko-KR" altLang="en-US" sz="2000" dirty="0"/>
              <a:t>都道府県</a:t>
            </a:r>
            <a:r>
              <a:rPr lang="en-US" altLang="ko-KR" sz="2000" dirty="0"/>
              <a:t>)</a:t>
            </a:r>
            <a:r>
              <a:rPr lang="ko-KR" altLang="en-US" sz="2000" dirty="0"/>
              <a:t>으로 나뉨</a:t>
            </a:r>
          </a:p>
          <a:p>
            <a:pPr lvl="3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ko-KR" sz="2000" dirty="0"/>
              <a:t>1</a:t>
            </a:r>
            <a:r>
              <a:rPr lang="ko-KR" altLang="en-US" sz="2000" dirty="0"/>
              <a:t>도</a:t>
            </a:r>
            <a:r>
              <a:rPr lang="en-US" altLang="ko-KR" sz="2000" dirty="0"/>
              <a:t>(</a:t>
            </a:r>
            <a:r>
              <a:rPr lang="ko-KR" altLang="en-US" sz="2000" dirty="0"/>
              <a:t>都 </a:t>
            </a:r>
            <a:r>
              <a:rPr lang="en-US" altLang="ko-KR" sz="2000" dirty="0"/>
              <a:t>- </a:t>
            </a:r>
            <a:r>
              <a:rPr lang="ko-KR" altLang="en-US" sz="2000" dirty="0"/>
              <a:t>도쿄</a:t>
            </a:r>
            <a:r>
              <a:rPr lang="en-US" altLang="ko-KR" sz="2000" dirty="0"/>
              <a:t>)</a:t>
            </a:r>
          </a:p>
          <a:p>
            <a:pPr lvl="3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ko-KR" sz="2000" dirty="0"/>
              <a:t>1</a:t>
            </a:r>
            <a:r>
              <a:rPr lang="ko-KR" altLang="en-US" sz="2000" dirty="0"/>
              <a:t>도</a:t>
            </a:r>
            <a:r>
              <a:rPr lang="en-US" altLang="ko-KR" sz="2000" dirty="0"/>
              <a:t>(</a:t>
            </a:r>
            <a:r>
              <a:rPr lang="ko-KR" altLang="en-US" sz="2000" dirty="0"/>
              <a:t>道</a:t>
            </a:r>
            <a:r>
              <a:rPr lang="en-US" altLang="ko-KR" sz="2000" dirty="0"/>
              <a:t> - </a:t>
            </a:r>
            <a:r>
              <a:rPr lang="ko-KR" altLang="en-US" sz="2000" dirty="0"/>
              <a:t>홋카이도</a:t>
            </a:r>
            <a:r>
              <a:rPr lang="en-US" altLang="ko-KR" sz="2000" dirty="0"/>
              <a:t>)</a:t>
            </a:r>
          </a:p>
          <a:p>
            <a:pPr lvl="3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ko-KR" sz="2000" dirty="0"/>
              <a:t>2</a:t>
            </a:r>
            <a:r>
              <a:rPr lang="ko-KR" altLang="en-US" sz="2000" dirty="0"/>
              <a:t>부</a:t>
            </a:r>
            <a:r>
              <a:rPr lang="en-US" altLang="ko-KR" sz="2000" dirty="0"/>
              <a:t>(</a:t>
            </a:r>
            <a:r>
              <a:rPr lang="ko-KR" altLang="en-US" sz="2000" dirty="0"/>
              <a:t>府 </a:t>
            </a:r>
            <a:r>
              <a:rPr lang="en-US" altLang="ko-KR" sz="2000" dirty="0"/>
              <a:t>- </a:t>
            </a:r>
            <a:r>
              <a:rPr lang="ko-KR" altLang="en-US" sz="2000" dirty="0"/>
              <a:t>교토</a:t>
            </a:r>
            <a:r>
              <a:rPr lang="en-US" altLang="ko-KR" sz="2000" dirty="0"/>
              <a:t>, </a:t>
            </a:r>
            <a:r>
              <a:rPr lang="ko-KR" altLang="en-US" sz="2000" dirty="0"/>
              <a:t>오사카</a:t>
            </a:r>
            <a:r>
              <a:rPr lang="en-US" altLang="ko-KR" sz="2000" dirty="0"/>
              <a:t>)</a:t>
            </a:r>
          </a:p>
          <a:p>
            <a:pPr lvl="3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ko-KR" sz="2000" dirty="0"/>
              <a:t>43</a:t>
            </a:r>
            <a:r>
              <a:rPr lang="ko-KR" altLang="en-US" sz="2000" dirty="0"/>
              <a:t>현</a:t>
            </a:r>
            <a:r>
              <a:rPr lang="en-US" altLang="ko-KR" sz="2000" dirty="0"/>
              <a:t>(</a:t>
            </a:r>
            <a:r>
              <a:rPr lang="ko-KR" altLang="en-US" sz="2000" dirty="0"/>
              <a:t>県</a:t>
            </a:r>
            <a:r>
              <a:rPr lang="en-US" altLang="ko-KR" sz="2000" dirty="0"/>
              <a:t>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5430329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2C9A9DA9-7DC8-488B-A882-123947B0F3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57F6BDD4-E066-4008-8011-6CC31AEB45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9575" y="633619"/>
            <a:ext cx="4279383" cy="5495925"/>
          </a:xfrm>
          <a:prstGeom prst="rect">
            <a:avLst/>
          </a:prstGeom>
          <a:ln w="9525">
            <a:solidFill>
              <a:srgbClr val="DEDEDE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E1B3D45C-4C8D-8488-7B14-0E655F0976AB}"/>
              </a:ext>
            </a:extLst>
          </p:cNvPr>
          <p:cNvSpPr txBox="1"/>
          <p:nvPr/>
        </p:nvSpPr>
        <p:spPr>
          <a:xfrm>
            <a:off x="841247" y="978619"/>
            <a:ext cx="3410712" cy="11064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2- </a:t>
            </a:r>
            <a:r>
              <a:rPr lang="ko-KR" altLang="en-US" sz="28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도쿄와 지방</a:t>
            </a:r>
            <a:endParaRPr lang="en-US" sz="2800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711A8FB-68FC-45FC-B01E-38F809E2D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5567" y="1171300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A865FE3-5FC9-4049-87CF-30019C46C0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7459" y="2093976"/>
            <a:ext cx="3328416" cy="9144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2E92D7A8-9E19-0820-3694-06AC06588CBD}"/>
              </a:ext>
            </a:extLst>
          </p:cNvPr>
          <p:cNvSpPr txBox="1"/>
          <p:nvPr/>
        </p:nvSpPr>
        <p:spPr>
          <a:xfrm>
            <a:off x="841248" y="2252870"/>
            <a:ext cx="3412219" cy="35602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ko-KR" altLang="en-US" sz="1700" dirty="0"/>
              <a:t>도쿄도</a:t>
            </a:r>
            <a:endParaRPr lang="en-US" altLang="ko-KR" sz="1700" dirty="0"/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dirty="0"/>
              <a:t> </a:t>
            </a:r>
            <a:r>
              <a:rPr lang="ko-KR" altLang="en-US" sz="1700" dirty="0"/>
              <a:t>홋카이도</a:t>
            </a:r>
            <a:endParaRPr lang="en-US" altLang="ko-KR" sz="1700" dirty="0"/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ko-KR" altLang="en-US" sz="1700" dirty="0"/>
              <a:t>도호쿠 지방</a:t>
            </a:r>
            <a:endParaRPr lang="en-US" altLang="ko-KR" sz="1700" dirty="0"/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ko-KR" altLang="en-US" sz="1700" dirty="0"/>
              <a:t>간토 지방</a:t>
            </a:r>
            <a:endParaRPr lang="en-US" altLang="ko-KR" sz="1700" dirty="0"/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ko-KR" altLang="en-US" sz="1700" dirty="0"/>
              <a:t>주부 지방</a:t>
            </a:r>
            <a:endParaRPr lang="en-US" altLang="ko-KR" sz="1700" dirty="0"/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ko-KR" altLang="en-US" sz="1700" dirty="0"/>
              <a:t>긴키 지방</a:t>
            </a:r>
            <a:endParaRPr lang="en-US" altLang="ko-KR" sz="1700" dirty="0"/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ko-KR" altLang="en-US" sz="1700" dirty="0"/>
              <a:t>주고쿠 지방</a:t>
            </a:r>
            <a:endParaRPr lang="en-US" altLang="ko-KR" sz="1700" dirty="0"/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ko-KR" altLang="en-US" sz="1700" dirty="0"/>
              <a:t>시코쿠 지방</a:t>
            </a:r>
            <a:endParaRPr lang="en-US" altLang="ko-KR" sz="1700" dirty="0"/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ko-KR" altLang="en-US" sz="1700" dirty="0"/>
              <a:t>규슈</a:t>
            </a:r>
            <a:r>
              <a:rPr lang="en-US" altLang="ko-KR" sz="1700" dirty="0"/>
              <a:t>.</a:t>
            </a:r>
            <a:r>
              <a:rPr lang="ko-KR" altLang="en-US" sz="1700" dirty="0"/>
              <a:t>오키나와 지방</a:t>
            </a:r>
            <a:endParaRPr lang="en-US" altLang="ko-KR" sz="1700" b="1" dirty="0"/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700" dirty="0"/>
          </a:p>
        </p:txBody>
      </p:sp>
      <p:pic>
        <p:nvPicPr>
          <p:cNvPr id="5" name="Hình ảnh 4" descr="Ảnh có chứa bản đồ, văn bản&#10;&#10;Mô tả được tạo tự động">
            <a:extLst>
              <a:ext uri="{FF2B5EF4-FFF2-40B4-BE49-F238E27FC236}">
                <a16:creationId xmlns:a16="http://schemas.microsoft.com/office/drawing/2014/main" id="{B9B39B1F-F04B-7CB8-5BF9-30A321FB17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4384" y="630936"/>
            <a:ext cx="5009343" cy="5495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1044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Hình ảnh 3" descr="Ảnh có chứa hoàng hôn, bầu trời, tòa nhà, đường chân trời&#10;&#10;Mô tả được tạo tự động">
            <a:extLst>
              <a:ext uri="{FF2B5EF4-FFF2-40B4-BE49-F238E27FC236}">
                <a16:creationId xmlns:a16="http://schemas.microsoft.com/office/drawing/2014/main" id="{42E8800C-1C5A-72DC-3504-166B0B2F40E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4" r="-1" b="-1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F1F9B68D-FB9D-58D3-D943-8EBEE8D5BED3}"/>
              </a:ext>
            </a:extLst>
          </p:cNvPr>
          <p:cNvSpPr txBox="1"/>
          <p:nvPr/>
        </p:nvSpPr>
        <p:spPr>
          <a:xfrm>
            <a:off x="838200" y="2434201"/>
            <a:ext cx="4099560" cy="3742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457200" indent="-457200">
              <a:lnSpc>
                <a:spcPct val="90000"/>
              </a:lnSpc>
              <a:spcAft>
                <a:spcPts val="600"/>
              </a:spcAft>
              <a:buAutoNum type="arabicParenR"/>
            </a:pPr>
            <a:r>
              <a:rPr lang="ko-KR" altLang="en-US" sz="4000" dirty="0"/>
              <a:t>도쿄도 </a:t>
            </a:r>
            <a:r>
              <a:rPr lang="en-US" altLang="ko-KR" sz="4000" dirty="0"/>
              <a:t>(</a:t>
            </a:r>
            <a:r>
              <a:rPr lang="ko-KR" altLang="en-US" sz="4000" dirty="0"/>
              <a:t>東京都</a:t>
            </a:r>
            <a:r>
              <a:rPr lang="en-US" altLang="ko-KR" sz="4000" dirty="0"/>
              <a:t>)</a:t>
            </a:r>
          </a:p>
          <a:p>
            <a:pPr marL="457200" indent="-457200">
              <a:lnSpc>
                <a:spcPct val="90000"/>
              </a:lnSpc>
              <a:spcAft>
                <a:spcPts val="600"/>
              </a:spcAft>
              <a:buAutoNum type="arabicParenR"/>
            </a:pPr>
            <a:endParaRPr lang="en-US" altLang="ko-KR" sz="2000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ko-KR" altLang="en-US" dirty="0"/>
              <a:t>일본의 수도</a:t>
            </a:r>
            <a:endParaRPr lang="en-US" altLang="ko-KR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ko-KR" altLang="en-US" dirty="0"/>
              <a:t>정치</a:t>
            </a:r>
            <a:r>
              <a:rPr lang="en-US" altLang="ko-KR" dirty="0"/>
              <a:t>, </a:t>
            </a:r>
            <a:r>
              <a:rPr lang="ko-KR" altLang="en-US" dirty="0"/>
              <a:t>경제</a:t>
            </a:r>
            <a:r>
              <a:rPr lang="en-US" altLang="ko-KR" dirty="0"/>
              <a:t>, </a:t>
            </a:r>
            <a:r>
              <a:rPr lang="ko-KR" altLang="en-US" dirty="0"/>
              <a:t>문화의 중심지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ko-KR" altLang="en-US" dirty="0"/>
              <a:t>인구 </a:t>
            </a:r>
            <a:r>
              <a:rPr lang="en-US" altLang="ko-KR" dirty="0"/>
              <a:t>: </a:t>
            </a:r>
            <a:r>
              <a:rPr lang="ko-KR" altLang="en-US" dirty="0"/>
              <a:t>약 </a:t>
            </a:r>
            <a:r>
              <a:rPr lang="en-US" altLang="ko-KR" dirty="0"/>
              <a:t>1,300</a:t>
            </a:r>
            <a:r>
              <a:rPr lang="ko-KR" altLang="en-US" dirty="0"/>
              <a:t>만 명</a:t>
            </a:r>
            <a:r>
              <a:rPr lang="en-US" altLang="ko-KR" dirty="0"/>
              <a:t>(</a:t>
            </a:r>
            <a:r>
              <a:rPr lang="ko-KR" altLang="en-US" dirty="0"/>
              <a:t>일본 총인구의 약 </a:t>
            </a:r>
            <a:r>
              <a:rPr lang="en-US" altLang="ko-KR" dirty="0"/>
              <a:t>10%)</a:t>
            </a:r>
          </a:p>
        </p:txBody>
      </p:sp>
    </p:spTree>
    <p:extLst>
      <p:ext uri="{BB962C8B-B14F-4D97-AF65-F5344CB8AC3E}">
        <p14:creationId xmlns:p14="http://schemas.microsoft.com/office/powerpoint/2010/main" val="3331614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A9F529C3-C941-49FD-8C67-82F134F64B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0586029-32A0-47E5-9AEC-AE3ABA6B94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8D12BFED-B957-5C50-F12A-D8DD845FE5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30" r="12230"/>
          <a:stretch/>
        </p:blipFill>
        <p:spPr>
          <a:xfrm>
            <a:off x="643467" y="1089693"/>
            <a:ext cx="5294716" cy="4678611"/>
          </a:xfrm>
          <a:prstGeom prst="rect">
            <a:avLst/>
          </a:prstGeom>
        </p:spPr>
      </p:pic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8C730EAB-A532-4295-A302-FB4B90DB9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79958" y="1143000"/>
            <a:ext cx="0" cy="4572000"/>
          </a:xfrm>
          <a:prstGeom prst="line">
            <a:avLst/>
          </a:prstGeom>
          <a:ln>
            <a:solidFill>
              <a:srgbClr val="4E4E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Hình ảnh 2" descr="Ảnh có chứa ngoài trời, Kiến trúc Trung Hoa, cây cối, Kiến trúc Nhật Bản&#10;&#10;Mô tả được tạo tự động">
            <a:extLst>
              <a:ext uri="{FF2B5EF4-FFF2-40B4-BE49-F238E27FC236}">
                <a16:creationId xmlns:a16="http://schemas.microsoft.com/office/drawing/2014/main" id="{6F9593CE-4FE5-8390-B0CB-7CB508DBE5F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2" r="16208" b="-1"/>
          <a:stretch/>
        </p:blipFill>
        <p:spPr>
          <a:xfrm>
            <a:off x="6253817" y="891247"/>
            <a:ext cx="5294715" cy="5075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2130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8">
            <a:extLst>
              <a:ext uri="{FF2B5EF4-FFF2-40B4-BE49-F238E27FC236}">
                <a16:creationId xmlns:a16="http://schemas.microsoft.com/office/drawing/2014/main" id="{0288C6B4-AFC3-407F-A595-EFFD38D4CC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6" name="Freeform: Shape 10">
            <a:extLst>
              <a:ext uri="{FF2B5EF4-FFF2-40B4-BE49-F238E27FC236}">
                <a16:creationId xmlns:a16="http://schemas.microsoft.com/office/drawing/2014/main" id="{CF236821-17FE-429B-8D2C-08E13A64EA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455673" cy="6858000"/>
          </a:xfrm>
          <a:custGeom>
            <a:avLst/>
            <a:gdLst>
              <a:gd name="connsiteX0" fmla="*/ 0 w 4455673"/>
              <a:gd name="connsiteY0" fmla="*/ 0 h 6858000"/>
              <a:gd name="connsiteX1" fmla="*/ 3242695 w 4455673"/>
              <a:gd name="connsiteY1" fmla="*/ 0 h 6858000"/>
              <a:gd name="connsiteX2" fmla="*/ 3305678 w 4455673"/>
              <a:gd name="connsiteY2" fmla="*/ 69271 h 6858000"/>
              <a:gd name="connsiteX3" fmla="*/ 4455673 w 4455673"/>
              <a:gd name="connsiteY3" fmla="*/ 3429000 h 6858000"/>
              <a:gd name="connsiteX4" fmla="*/ 3305678 w 4455673"/>
              <a:gd name="connsiteY4" fmla="*/ 6788730 h 6858000"/>
              <a:gd name="connsiteX5" fmla="*/ 3242695 w 4455673"/>
              <a:gd name="connsiteY5" fmla="*/ 6858000 h 6858000"/>
              <a:gd name="connsiteX6" fmla="*/ 0 w 4455673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55673" h="6858000">
                <a:moveTo>
                  <a:pt x="0" y="0"/>
                </a:moveTo>
                <a:lnTo>
                  <a:pt x="3242695" y="0"/>
                </a:lnTo>
                <a:lnTo>
                  <a:pt x="3305678" y="69271"/>
                </a:lnTo>
                <a:cubicBezTo>
                  <a:pt x="4016204" y="929100"/>
                  <a:pt x="4455673" y="2116944"/>
                  <a:pt x="4455673" y="3429000"/>
                </a:cubicBezTo>
                <a:cubicBezTo>
                  <a:pt x="4455673" y="4741056"/>
                  <a:pt x="4016204" y="5928900"/>
                  <a:pt x="3305678" y="6788730"/>
                </a:cubicBezTo>
                <a:lnTo>
                  <a:pt x="3242695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889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id="{C0BDBCD2-E081-43AB-9119-C55465E59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446529" cy="6858000"/>
          </a:xfrm>
          <a:custGeom>
            <a:avLst/>
            <a:gdLst>
              <a:gd name="connsiteX0" fmla="*/ 0 w 4446529"/>
              <a:gd name="connsiteY0" fmla="*/ 0 h 6858000"/>
              <a:gd name="connsiteX1" fmla="*/ 3233551 w 4446529"/>
              <a:gd name="connsiteY1" fmla="*/ 0 h 6858000"/>
              <a:gd name="connsiteX2" fmla="*/ 3296534 w 4446529"/>
              <a:gd name="connsiteY2" fmla="*/ 69271 h 6858000"/>
              <a:gd name="connsiteX3" fmla="*/ 4446529 w 4446529"/>
              <a:gd name="connsiteY3" fmla="*/ 3429000 h 6858000"/>
              <a:gd name="connsiteX4" fmla="*/ 3296534 w 4446529"/>
              <a:gd name="connsiteY4" fmla="*/ 6788730 h 6858000"/>
              <a:gd name="connsiteX5" fmla="*/ 3233551 w 4446529"/>
              <a:gd name="connsiteY5" fmla="*/ 6858000 h 6858000"/>
              <a:gd name="connsiteX6" fmla="*/ 0 w 444652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46529" h="6858000">
                <a:moveTo>
                  <a:pt x="0" y="0"/>
                </a:moveTo>
                <a:lnTo>
                  <a:pt x="3233551" y="0"/>
                </a:lnTo>
                <a:lnTo>
                  <a:pt x="3296534" y="69271"/>
                </a:lnTo>
                <a:cubicBezTo>
                  <a:pt x="4007060" y="929100"/>
                  <a:pt x="4446529" y="2116944"/>
                  <a:pt x="4446529" y="3429000"/>
                </a:cubicBezTo>
                <a:cubicBezTo>
                  <a:pt x="4446529" y="4741056"/>
                  <a:pt x="4007060" y="5928900"/>
                  <a:pt x="3296534" y="6788730"/>
                </a:cubicBezTo>
                <a:lnTo>
                  <a:pt x="3233551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8E79BE4-34FE-485A-98A5-92CE8F7C47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426546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5893" y="2443480"/>
            <a:ext cx="338328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06BAE9E8-753B-2AF9-3150-2CCD731D111E}"/>
              </a:ext>
            </a:extLst>
          </p:cNvPr>
          <p:cNvSpPr txBox="1"/>
          <p:nvPr/>
        </p:nvSpPr>
        <p:spPr>
          <a:xfrm>
            <a:off x="371094" y="2718054"/>
            <a:ext cx="3438906" cy="320725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ko-KR" sz="1400" dirty="0"/>
          </a:p>
          <a:p>
            <a:pPr marL="285750" indent="-2286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ko-KR" altLang="en-US" sz="1400" dirty="0"/>
              <a:t>일본 최북단에 위치한 두 번째로 큰 섬</a:t>
            </a:r>
          </a:p>
          <a:p>
            <a:pPr marL="285750" indent="-2286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ko-KR" altLang="en-US" sz="1400" dirty="0"/>
              <a:t>도도부현 중에서 가장 넓음</a:t>
            </a:r>
            <a:r>
              <a:rPr lang="en-US" altLang="ko-KR" sz="1400" dirty="0"/>
              <a:t>(</a:t>
            </a:r>
            <a:r>
              <a:rPr lang="ko-KR" altLang="en-US" sz="1400" dirty="0"/>
              <a:t>일본 전 면적의 약 </a:t>
            </a:r>
            <a:r>
              <a:rPr lang="en-US" altLang="ko-KR" sz="1400" dirty="0"/>
              <a:t>20%)</a:t>
            </a:r>
          </a:p>
          <a:p>
            <a:pPr marL="285750" indent="-2286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ko-KR" altLang="en-US" sz="1400" dirty="0"/>
              <a:t>러시아와 영토문제를 안고 있음</a:t>
            </a:r>
          </a:p>
          <a:p>
            <a:pPr marL="285750" indent="-2286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ko-KR" altLang="en-US" sz="1400" dirty="0"/>
              <a:t>세이칸터널</a:t>
            </a:r>
            <a:r>
              <a:rPr lang="en-US" altLang="ko-KR" sz="1400" dirty="0"/>
              <a:t>: </a:t>
            </a:r>
            <a:r>
              <a:rPr lang="ko-KR" altLang="en-US" sz="1400" dirty="0"/>
              <a:t>아오모리와 홋카이도를 바다 밑으로 연결하는 해저터널</a:t>
            </a:r>
          </a:p>
          <a:p>
            <a:pPr marL="285750" indent="-2286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ko-KR" altLang="en-US" sz="1400" dirty="0"/>
              <a:t>겨울 스포츠 활성화</a:t>
            </a:r>
          </a:p>
          <a:p>
            <a:pPr marL="285750" indent="-2286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ko-KR" altLang="en-US" sz="1400" dirty="0"/>
              <a:t>삿포로 유키마쓰리 </a:t>
            </a:r>
            <a:r>
              <a:rPr lang="en-US" altLang="ko-KR" sz="1400" dirty="0"/>
              <a:t>: </a:t>
            </a:r>
            <a:r>
              <a:rPr lang="ko-KR" altLang="en-US" sz="1400" dirty="0"/>
              <a:t>매년 </a:t>
            </a:r>
            <a:r>
              <a:rPr lang="en-US" altLang="ko-KR" sz="1400" dirty="0"/>
              <a:t>2</a:t>
            </a:r>
            <a:r>
              <a:rPr lang="ko-KR" altLang="en-US" sz="1400" dirty="0"/>
              <a:t>월에 열리는 홋카이도의 대표적인 눈축제</a:t>
            </a:r>
            <a:endParaRPr lang="en-US" sz="1400" dirty="0"/>
          </a:p>
        </p:txBody>
      </p:sp>
      <p:pic>
        <p:nvPicPr>
          <p:cNvPr id="4" name="Hình ảnh 3" descr="Ảnh có chứa bản đồ, văn bản, tập bản đồ&#10;&#10;Mô tả được tạo tự động">
            <a:extLst>
              <a:ext uri="{FF2B5EF4-FFF2-40B4-BE49-F238E27FC236}">
                <a16:creationId xmlns:a16="http://schemas.microsoft.com/office/drawing/2014/main" id="{BA414648-5614-A69A-BBF7-F93A2BEC80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9824" y="1174587"/>
            <a:ext cx="5851147" cy="4508826"/>
          </a:xfrm>
          <a:prstGeom prst="rect">
            <a:avLst/>
          </a:prstGeom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0AD4C223-871F-02AC-3EA1-864BA2EE1C21}"/>
              </a:ext>
            </a:extLst>
          </p:cNvPr>
          <p:cNvSpPr txBox="1"/>
          <p:nvPr/>
        </p:nvSpPr>
        <p:spPr>
          <a:xfrm>
            <a:off x="252222" y="1030222"/>
            <a:ext cx="443305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dirty="0"/>
              <a:t>2) </a:t>
            </a:r>
            <a:r>
              <a:rPr lang="ko-KR" altLang="en-US" sz="4000" dirty="0"/>
              <a:t>홋카이도</a:t>
            </a:r>
            <a:endParaRPr lang="en-US" altLang="ko-KR" sz="4000" dirty="0"/>
          </a:p>
          <a:p>
            <a:r>
              <a:rPr lang="en-US" altLang="ko-KR" sz="4000" dirty="0"/>
              <a:t>(</a:t>
            </a:r>
            <a:r>
              <a:rPr lang="ko-KR" altLang="en-US" sz="4000" dirty="0"/>
              <a:t>北海道</a:t>
            </a:r>
            <a:r>
              <a:rPr lang="en-US" altLang="ko-KR" sz="4000" dirty="0"/>
              <a:t>)</a:t>
            </a:r>
          </a:p>
          <a:p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15142395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169D286-F4D7-4C8B-A6BD-D05384C7F1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6">
            <a:extLst>
              <a:ext uri="{FF2B5EF4-FFF2-40B4-BE49-F238E27FC236}">
                <a16:creationId xmlns:a16="http://schemas.microsoft.com/office/drawing/2014/main" id="{39E8235E-135E-4261-8F54-2B316E493C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2164" y="610728"/>
            <a:ext cx="759618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7">
            <a:extLst>
              <a:ext uri="{FF2B5EF4-FFF2-40B4-BE49-F238E27FC236}">
                <a16:creationId xmlns:a16="http://schemas.microsoft.com/office/drawing/2014/main" id="{D4ED8EC3-4D57-4620-93CE-4E6661F09A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4437" y="343079"/>
            <a:ext cx="482654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83BCB34A-2F40-4F41-8488-A134C1C155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045" y="340424"/>
            <a:ext cx="4630139" cy="5265795"/>
          </a:xfrm>
          <a:custGeom>
            <a:avLst/>
            <a:gdLst>
              <a:gd name="connsiteX0" fmla="*/ 0 w 4630139"/>
              <a:gd name="connsiteY0" fmla="*/ 0 h 5265795"/>
              <a:gd name="connsiteX1" fmla="*/ 4630139 w 4630139"/>
              <a:gd name="connsiteY1" fmla="*/ 0 h 5265795"/>
              <a:gd name="connsiteX2" fmla="*/ 4630139 w 4630139"/>
              <a:gd name="connsiteY2" fmla="*/ 5265795 h 5265795"/>
              <a:gd name="connsiteX3" fmla="*/ 0 w 4630139"/>
              <a:gd name="connsiteY3" fmla="*/ 5265795 h 5265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0139" h="5265795">
                <a:moveTo>
                  <a:pt x="0" y="0"/>
                </a:moveTo>
                <a:lnTo>
                  <a:pt x="4630139" y="0"/>
                </a:lnTo>
                <a:lnTo>
                  <a:pt x="4630139" y="5265795"/>
                </a:lnTo>
                <a:lnTo>
                  <a:pt x="0" y="5265795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Hình ảnh 4" descr="Ảnh có chứa giáng sinh, người tuyết, cây giáng sinh, Tác phẩm nghệ thuật của trẻ con&#10;&#10;Mô tả được tạo tự động">
            <a:extLst>
              <a:ext uri="{FF2B5EF4-FFF2-40B4-BE49-F238E27FC236}">
                <a16:creationId xmlns:a16="http://schemas.microsoft.com/office/drawing/2014/main" id="{1D64AD48-4268-54E1-F1D4-9A18A09C30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376" y="1308853"/>
            <a:ext cx="3343202" cy="3343202"/>
          </a:xfrm>
          <a:prstGeom prst="rect">
            <a:avLst/>
          </a:prstGeom>
        </p:spPr>
      </p:pic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78382DC-4207-465E-B379-1E16448AA2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1780" y="1071563"/>
            <a:ext cx="7290218" cy="5242298"/>
          </a:xfrm>
          <a:custGeom>
            <a:avLst/>
            <a:gdLst>
              <a:gd name="connsiteX0" fmla="*/ 0 w 7290218"/>
              <a:gd name="connsiteY0" fmla="*/ 0 h 5242298"/>
              <a:gd name="connsiteX1" fmla="*/ 7290218 w 7290218"/>
              <a:gd name="connsiteY1" fmla="*/ 0 h 5242298"/>
              <a:gd name="connsiteX2" fmla="*/ 7290218 w 7290218"/>
              <a:gd name="connsiteY2" fmla="*/ 5242298 h 5242298"/>
              <a:gd name="connsiteX3" fmla="*/ 0 w 7290218"/>
              <a:gd name="connsiteY3" fmla="*/ 5242298 h 5242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90218" h="5242298">
                <a:moveTo>
                  <a:pt x="0" y="0"/>
                </a:moveTo>
                <a:lnTo>
                  <a:pt x="7290218" y="0"/>
                </a:lnTo>
                <a:lnTo>
                  <a:pt x="7290218" y="5242298"/>
                </a:lnTo>
                <a:lnTo>
                  <a:pt x="0" y="5242298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Hình ảnh 2" descr="Ảnh có chứa bầu trời, ngoài trời, mùa đông, tòa nhà&#10;&#10;Mô tả được tạo tự động">
            <a:extLst>
              <a:ext uri="{FF2B5EF4-FFF2-40B4-BE49-F238E27FC236}">
                <a16:creationId xmlns:a16="http://schemas.microsoft.com/office/drawing/2014/main" id="{B0DDBE12-2B02-4599-42ED-0A2DEA2E61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5078" y="1715030"/>
            <a:ext cx="5921062" cy="3967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421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1EF9FCDA-1269-95EF-C3A2-5F28FD5B980C}"/>
              </a:ext>
            </a:extLst>
          </p:cNvPr>
          <p:cNvSpPr txBox="1"/>
          <p:nvPr/>
        </p:nvSpPr>
        <p:spPr>
          <a:xfrm>
            <a:off x="643036" y="1997839"/>
            <a:ext cx="706674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ko-K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dirty="0"/>
              <a:t>혼슈 동북부에 위치하는 지방</a:t>
            </a:r>
          </a:p>
          <a:p>
            <a:r>
              <a:rPr lang="ko-KR" altLang="en-US" dirty="0"/>
              <a:t>       </a:t>
            </a:r>
            <a:r>
              <a:rPr lang="en-US" altLang="ko-KR" dirty="0"/>
              <a:t>- </a:t>
            </a:r>
            <a:r>
              <a:rPr lang="ko-KR" altLang="en-US" dirty="0"/>
              <a:t>아오모리현</a:t>
            </a:r>
            <a:r>
              <a:rPr lang="en-US" altLang="ko-KR" dirty="0"/>
              <a:t>, </a:t>
            </a:r>
            <a:r>
              <a:rPr lang="ko-KR" altLang="en-US" dirty="0"/>
              <a:t>이와테현</a:t>
            </a:r>
            <a:r>
              <a:rPr lang="en-US" altLang="ko-KR" dirty="0"/>
              <a:t>, </a:t>
            </a:r>
            <a:r>
              <a:rPr lang="ko-KR" altLang="en-US" dirty="0"/>
              <a:t>미야기현</a:t>
            </a:r>
            <a:r>
              <a:rPr lang="en-US" altLang="ko-KR" dirty="0"/>
              <a:t>, </a:t>
            </a:r>
            <a:r>
              <a:rPr lang="ko-KR" altLang="en-US" dirty="0"/>
              <a:t>아키타현</a:t>
            </a:r>
            <a:r>
              <a:rPr lang="en-US" altLang="ko-KR" dirty="0"/>
              <a:t>, </a:t>
            </a:r>
            <a:r>
              <a:rPr lang="ko-KR" altLang="en-US" dirty="0"/>
              <a:t>야마가타현</a:t>
            </a:r>
            <a:r>
              <a:rPr lang="en-US" altLang="ko-KR" dirty="0"/>
              <a:t>, </a:t>
            </a:r>
            <a:r>
              <a:rPr lang="ko-KR" altLang="en-US" dirty="0"/>
              <a:t>후쿠시마현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dirty="0"/>
              <a:t>오우산맥을 중심으로 태평양 쪽과 동해 쪽으로 구분</a:t>
            </a:r>
          </a:p>
          <a:p>
            <a:r>
              <a:rPr lang="ko-KR" altLang="en-US" dirty="0"/>
              <a:t>       </a:t>
            </a:r>
            <a:r>
              <a:rPr lang="en-US" altLang="ko-KR" dirty="0"/>
              <a:t>- </a:t>
            </a:r>
            <a:r>
              <a:rPr lang="ko-KR" altLang="en-US" dirty="0"/>
              <a:t>태평양 쪽</a:t>
            </a:r>
            <a:r>
              <a:rPr lang="en-US" altLang="ko-KR" dirty="0"/>
              <a:t>: </a:t>
            </a:r>
            <a:r>
              <a:rPr lang="ko-KR" altLang="en-US" dirty="0"/>
              <a:t>냉해나 쓰나미 피해</a:t>
            </a:r>
          </a:p>
          <a:p>
            <a:r>
              <a:rPr lang="en-US" altLang="ko-KR" dirty="0"/>
              <a:t>       - </a:t>
            </a:r>
            <a:r>
              <a:rPr lang="ko-KR" altLang="en-US" dirty="0"/>
              <a:t>동해 쪽</a:t>
            </a:r>
            <a:r>
              <a:rPr lang="en-US" altLang="ko-KR" dirty="0"/>
              <a:t>: </a:t>
            </a:r>
            <a:r>
              <a:rPr lang="ko-KR" altLang="en-US" dirty="0"/>
              <a:t>눈이 많이 내림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dirty="0"/>
              <a:t>시라카미산지</a:t>
            </a:r>
            <a:r>
              <a:rPr lang="en-US" altLang="ko-KR" dirty="0"/>
              <a:t>(</a:t>
            </a:r>
            <a:r>
              <a:rPr lang="ko-KR" altLang="en-US" dirty="0"/>
              <a:t>神山地</a:t>
            </a:r>
            <a:r>
              <a:rPr lang="en-US" altLang="ko-KR" dirty="0"/>
              <a:t>): </a:t>
            </a:r>
            <a:r>
              <a:rPr lang="ko-KR" altLang="en-US" dirty="0"/>
              <a:t>세계자연유산으로 등록된 원시림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dirty="0"/>
              <a:t> 농업생산이 활발한 지역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dirty="0"/>
              <a:t>온천과 지역축제 등 관광자원이 풍부</a:t>
            </a:r>
            <a:endParaRPr lang="vi-VN" dirty="0"/>
          </a:p>
        </p:txBody>
      </p:sp>
      <p:pic>
        <p:nvPicPr>
          <p:cNvPr id="4" name="Hình ảnh 3" descr="Ảnh có chứa bản đồ, văn bản, tập bản đồ&#10;&#10;Mô tả được tạo tự động">
            <a:extLst>
              <a:ext uri="{FF2B5EF4-FFF2-40B4-BE49-F238E27FC236}">
                <a16:creationId xmlns:a16="http://schemas.microsoft.com/office/drawing/2014/main" id="{DAA94D13-D1D5-7C42-FE26-CCFA233B87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2346" y="1005840"/>
            <a:ext cx="3810000" cy="3905250"/>
          </a:xfrm>
          <a:prstGeom prst="rect">
            <a:avLst/>
          </a:prstGeom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A3A4EB67-F41E-A358-C500-856FD7F279C3}"/>
              </a:ext>
            </a:extLst>
          </p:cNvPr>
          <p:cNvSpPr txBox="1"/>
          <p:nvPr/>
        </p:nvSpPr>
        <p:spPr>
          <a:xfrm>
            <a:off x="585216" y="1005840"/>
            <a:ext cx="5870448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dirty="0"/>
              <a:t>3) </a:t>
            </a:r>
            <a:r>
              <a:rPr lang="ko-KR" altLang="en-US" sz="4000" dirty="0"/>
              <a:t>도호쿠 지방</a:t>
            </a:r>
            <a:r>
              <a:rPr lang="en-US" altLang="ko-KR" sz="4000" dirty="0"/>
              <a:t>(</a:t>
            </a:r>
            <a:r>
              <a:rPr lang="ko-KR" altLang="en-US" sz="4000" dirty="0"/>
              <a:t>東北地方</a:t>
            </a:r>
            <a:r>
              <a:rPr lang="en-US" altLang="ko-KR" sz="4000" dirty="0"/>
              <a:t>)</a:t>
            </a:r>
          </a:p>
          <a:p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40369291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BDAC5B6-20CE-447F-8BA1-F2274AC7AE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1D22B31-BF8F-446B-9009-8A251FB177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3094406 w 12192000"/>
              <a:gd name="connsiteY0" fmla="*/ 283966 h 6858000"/>
              <a:gd name="connsiteX1" fmla="*/ 3038833 w 12192000"/>
              <a:gd name="connsiteY1" fmla="*/ 309661 h 6858000"/>
              <a:gd name="connsiteX2" fmla="*/ 3348384 w 12192000"/>
              <a:gd name="connsiteY2" fmla="*/ 406000 h 6858000"/>
              <a:gd name="connsiteX3" fmla="*/ 2864309 w 12192000"/>
              <a:gd name="connsiteY3" fmla="*/ 355295 h 6858000"/>
              <a:gd name="connsiteX4" fmla="*/ 2856039 w 12192000"/>
              <a:gd name="connsiteY4" fmla="*/ 388058 h 6858000"/>
              <a:gd name="connsiteX5" fmla="*/ 3405794 w 12192000"/>
              <a:gd name="connsiteY5" fmla="*/ 512089 h 6858000"/>
              <a:gd name="connsiteX6" fmla="*/ 3356651 w 12192000"/>
              <a:gd name="connsiteY6" fmla="*/ 531204 h 6858000"/>
              <a:gd name="connsiteX7" fmla="*/ 3064552 w 12192000"/>
              <a:gd name="connsiteY7" fmla="*/ 483228 h 6858000"/>
              <a:gd name="connsiteX8" fmla="*/ 3005765 w 12192000"/>
              <a:gd name="connsiteY8" fmla="*/ 495708 h 6858000"/>
              <a:gd name="connsiteX9" fmla="*/ 3034700 w 12192000"/>
              <a:gd name="connsiteY9" fmla="*/ 553823 h 6858000"/>
              <a:gd name="connsiteX10" fmla="*/ 3161459 w 12192000"/>
              <a:gd name="connsiteY10" fmla="*/ 576445 h 6858000"/>
              <a:gd name="connsiteX11" fmla="*/ 3358949 w 12192000"/>
              <a:gd name="connsiteY11" fmla="*/ 712961 h 6858000"/>
              <a:gd name="connsiteX12" fmla="*/ 3059960 w 12192000"/>
              <a:gd name="connsiteY12" fmla="*/ 696576 h 6858000"/>
              <a:gd name="connsiteX13" fmla="*/ 3007143 w 12192000"/>
              <a:gd name="connsiteY13" fmla="*/ 729732 h 6858000"/>
              <a:gd name="connsiteX14" fmla="*/ 2986935 w 12192000"/>
              <a:gd name="connsiteY14" fmla="*/ 772635 h 6858000"/>
              <a:gd name="connsiteX15" fmla="*/ 2871197 w 12192000"/>
              <a:gd name="connsiteY15" fmla="*/ 808127 h 6858000"/>
              <a:gd name="connsiteX16" fmla="*/ 3053071 w 12192000"/>
              <a:gd name="connsiteY16" fmla="*/ 847913 h 6858000"/>
              <a:gd name="connsiteX17" fmla="*/ 2858796 w 12192000"/>
              <a:gd name="connsiteY17" fmla="*/ 847913 h 6858000"/>
              <a:gd name="connsiteX18" fmla="*/ 2635588 w 12192000"/>
              <a:gd name="connsiteY18" fmla="*/ 820611 h 6858000"/>
              <a:gd name="connsiteX19" fmla="*/ 2397683 w 12192000"/>
              <a:gd name="connsiteY19" fmla="*/ 829190 h 6858000"/>
              <a:gd name="connsiteX20" fmla="*/ 1921874 w 12192000"/>
              <a:gd name="connsiteY20" fmla="*/ 778877 h 6858000"/>
              <a:gd name="connsiteX21" fmla="*/ 1695450 w 12192000"/>
              <a:gd name="connsiteY21" fmla="*/ 782386 h 6858000"/>
              <a:gd name="connsiteX22" fmla="*/ 2954324 w 12192000"/>
              <a:gd name="connsiteY22" fmla="*/ 1120940 h 6858000"/>
              <a:gd name="connsiteX23" fmla="*/ 2890028 w 12192000"/>
              <a:gd name="connsiteY23" fmla="*/ 1195435 h 6858000"/>
              <a:gd name="connsiteX24" fmla="*/ 3153652 w 12192000"/>
              <a:gd name="connsiteY24" fmla="*/ 1276563 h 6858000"/>
              <a:gd name="connsiteX25" fmla="*/ 3218410 w 12192000"/>
              <a:gd name="connsiteY25" fmla="*/ 1356911 h 6858000"/>
              <a:gd name="connsiteX26" fmla="*/ 3137118 w 12192000"/>
              <a:gd name="connsiteY26" fmla="*/ 1349891 h 6858000"/>
              <a:gd name="connsiteX27" fmla="*/ 3067309 w 12192000"/>
              <a:gd name="connsiteY27" fmla="*/ 1365102 h 6858000"/>
              <a:gd name="connsiteX28" fmla="*/ 3096243 w 12192000"/>
              <a:gd name="connsiteY28" fmla="*/ 1467292 h 6858000"/>
              <a:gd name="connsiteX29" fmla="*/ 3468716 w 12192000"/>
              <a:gd name="connsiteY29" fmla="*/ 1599125 h 6858000"/>
              <a:gd name="connsiteX30" fmla="*/ 3502241 w 12192000"/>
              <a:gd name="connsiteY30" fmla="*/ 1642029 h 6858000"/>
              <a:gd name="connsiteX31" fmla="*/ 3457692 w 12192000"/>
              <a:gd name="connsiteY31" fmla="*/ 1672453 h 6858000"/>
              <a:gd name="connsiteX32" fmla="*/ 3337362 w 12192000"/>
              <a:gd name="connsiteY32" fmla="*/ 1688053 h 6858000"/>
              <a:gd name="connsiteX33" fmla="*/ 3505915 w 12192000"/>
              <a:gd name="connsiteY33" fmla="*/ 1834318 h 6858000"/>
              <a:gd name="connsiteX34" fmla="*/ 3567458 w 12192000"/>
              <a:gd name="connsiteY34" fmla="*/ 1874880 h 6858000"/>
              <a:gd name="connsiteX35" fmla="*/ 3672634 w 12192000"/>
              <a:gd name="connsiteY35" fmla="*/ 1937678 h 6858000"/>
              <a:gd name="connsiteX36" fmla="*/ 3674470 w 12192000"/>
              <a:gd name="connsiteY36" fmla="*/ 1956789 h 6858000"/>
              <a:gd name="connsiteX37" fmla="*/ 3531176 w 12192000"/>
              <a:gd name="connsiteY37" fmla="*/ 2024266 h 6858000"/>
              <a:gd name="connsiteX38" fmla="*/ 3272604 w 12192000"/>
              <a:gd name="connsiteY38" fmla="*/ 2005933 h 6858000"/>
              <a:gd name="connsiteX39" fmla="*/ 3654720 w 12192000"/>
              <a:gd name="connsiteY39" fmla="*/ 2106564 h 6858000"/>
              <a:gd name="connsiteX40" fmla="*/ 2417892 w 12192000"/>
              <a:gd name="connsiteY40" fmla="*/ 1866690 h 6858000"/>
              <a:gd name="connsiteX41" fmla="*/ 2496888 w 12192000"/>
              <a:gd name="connsiteY41" fmla="*/ 1929487 h 6858000"/>
              <a:gd name="connsiteX42" fmla="*/ 2929526 w 12192000"/>
              <a:gd name="connsiteY42" fmla="*/ 2094862 h 6858000"/>
              <a:gd name="connsiteX43" fmla="*/ 3052152 w 12192000"/>
              <a:gd name="connsiteY43" fmla="*/ 2198613 h 6858000"/>
              <a:gd name="connsiteX44" fmla="*/ 3180748 w 12192000"/>
              <a:gd name="connsiteY44" fmla="*/ 2255948 h 6858000"/>
              <a:gd name="connsiteX45" fmla="*/ 3361244 w 12192000"/>
              <a:gd name="connsiteY45" fmla="*/ 2254777 h 6858000"/>
              <a:gd name="connsiteX46" fmla="*/ 3489382 w 12192000"/>
              <a:gd name="connsiteY46" fmla="*/ 2342926 h 6858000"/>
              <a:gd name="connsiteX47" fmla="*/ 3355733 w 12192000"/>
              <a:gd name="connsiteY47" fmla="*/ 2361649 h 6858000"/>
              <a:gd name="connsiteX48" fmla="*/ 3199121 w 12192000"/>
              <a:gd name="connsiteY48" fmla="*/ 2347216 h 6858000"/>
              <a:gd name="connsiteX49" fmla="*/ 2861091 w 12192000"/>
              <a:gd name="connsiteY49" fmla="*/ 2351896 h 6858000"/>
              <a:gd name="connsiteX50" fmla="*/ 2667278 w 12192000"/>
              <a:gd name="connsiteY50" fmla="*/ 2369058 h 6858000"/>
              <a:gd name="connsiteX51" fmla="*/ 2221781 w 12192000"/>
              <a:gd name="connsiteY51" fmla="*/ 2339805 h 6858000"/>
              <a:gd name="connsiteX52" fmla="*/ 2247961 w 12192000"/>
              <a:gd name="connsiteY52" fmla="*/ 2414693 h 6858000"/>
              <a:gd name="connsiteX53" fmla="*/ 2231425 w 12192000"/>
              <a:gd name="connsiteY53" fmla="*/ 2479828 h 6858000"/>
              <a:gd name="connsiteX54" fmla="*/ 2224996 w 12192000"/>
              <a:gd name="connsiteY54" fmla="*/ 2621414 h 6858000"/>
              <a:gd name="connsiteX55" fmla="*/ 2229131 w 12192000"/>
              <a:gd name="connsiteY55" fmla="*/ 2644426 h 6858000"/>
              <a:gd name="connsiteX56" fmla="*/ 2129466 w 12192000"/>
              <a:gd name="connsiteY56" fmla="*/ 2659247 h 6858000"/>
              <a:gd name="connsiteX57" fmla="*/ 2723312 w 12192000"/>
              <a:gd name="connsiteY57" fmla="*/ 2953726 h 6858000"/>
              <a:gd name="connsiteX58" fmla="*/ 2326496 w 12192000"/>
              <a:gd name="connsiteY58" fmla="*/ 2878838 h 6858000"/>
              <a:gd name="connsiteX59" fmla="*/ 2272759 w 12192000"/>
              <a:gd name="connsiteY59" fmla="*/ 3002480 h 6858000"/>
              <a:gd name="connsiteX60" fmla="*/ 2459226 w 12192000"/>
              <a:gd name="connsiteY60" fmla="*/ 3112471 h 6858000"/>
              <a:gd name="connsiteX61" fmla="*/ 2528117 w 12192000"/>
              <a:gd name="connsiteY61" fmla="*/ 3330111 h 6858000"/>
              <a:gd name="connsiteX62" fmla="*/ 2494590 w 12192000"/>
              <a:gd name="connsiteY62" fmla="*/ 3529029 h 6858000"/>
              <a:gd name="connsiteX63" fmla="*/ 2414677 w 12192000"/>
              <a:gd name="connsiteY63" fmla="*/ 3592215 h 6858000"/>
              <a:gd name="connsiteX64" fmla="*/ 2298940 w 12192000"/>
              <a:gd name="connsiteY64" fmla="*/ 3705716 h 6858000"/>
              <a:gd name="connsiteX65" fmla="*/ 2227294 w 12192000"/>
              <a:gd name="connsiteY65" fmla="*/ 3775921 h 6858000"/>
              <a:gd name="connsiteX66" fmla="*/ 1978366 w 12192000"/>
              <a:gd name="connsiteY66" fmla="*/ 3748620 h 6858000"/>
              <a:gd name="connsiteX67" fmla="*/ 2310421 w 12192000"/>
              <a:gd name="connsiteY67" fmla="*/ 3926868 h 6858000"/>
              <a:gd name="connsiteX68" fmla="*/ 2041285 w 12192000"/>
              <a:gd name="connsiteY68" fmla="*/ 3904635 h 6858000"/>
              <a:gd name="connsiteX69" fmla="*/ 1953565 w 12192000"/>
              <a:gd name="connsiteY69" fmla="*/ 3917116 h 6858000"/>
              <a:gd name="connsiteX70" fmla="*/ 2003623 w 12192000"/>
              <a:gd name="connsiteY70" fmla="*/ 3974842 h 6858000"/>
              <a:gd name="connsiteX71" fmla="*/ 2201114 w 12192000"/>
              <a:gd name="connsiteY71" fmla="*/ 4072742 h 6858000"/>
              <a:gd name="connsiteX72" fmla="*/ 2608032 w 12192000"/>
              <a:gd name="connsiteY72" fmla="*/ 4337967 h 6858000"/>
              <a:gd name="connsiteX73" fmla="*/ 2213973 w 12192000"/>
              <a:gd name="connsiteY73" fmla="*/ 4216277 h 6858000"/>
              <a:gd name="connsiteX74" fmla="*/ 2629158 w 12192000"/>
              <a:gd name="connsiteY74" fmla="*/ 4488911 h 6858000"/>
              <a:gd name="connsiteX75" fmla="*/ 2721471 w 12192000"/>
              <a:gd name="connsiteY75" fmla="*/ 4579399 h 6858000"/>
              <a:gd name="connsiteX76" fmla="*/ 2907939 w 12192000"/>
              <a:gd name="connsiteY76" fmla="*/ 4804062 h 6858000"/>
              <a:gd name="connsiteX77" fmla="*/ 2898753 w 12192000"/>
              <a:gd name="connsiteY77" fmla="*/ 4829414 h 6858000"/>
              <a:gd name="connsiteX78" fmla="*/ 2683352 w 12192000"/>
              <a:gd name="connsiteY78" fmla="*/ 4793141 h 6858000"/>
              <a:gd name="connsiteX79" fmla="*/ 2962594 w 12192000"/>
              <a:gd name="connsiteY79" fmla="*/ 4981920 h 6858000"/>
              <a:gd name="connsiteX80" fmla="*/ 3251019 w 12192000"/>
              <a:gd name="connsiteY80" fmla="*/ 5127012 h 6858000"/>
              <a:gd name="connsiteX81" fmla="*/ 3046180 w 12192000"/>
              <a:gd name="connsiteY81" fmla="*/ 5104781 h 6858000"/>
              <a:gd name="connsiteX82" fmla="*/ 2764646 w 12192000"/>
              <a:gd name="connsiteY82" fmla="*/ 5021703 h 6858000"/>
              <a:gd name="connsiteX83" fmla="*/ 2666820 w 12192000"/>
              <a:gd name="connsiteY83" fmla="*/ 5052905 h 6858000"/>
              <a:gd name="connsiteX84" fmla="*/ 2933657 w 12192000"/>
              <a:gd name="connsiteY84" fmla="*/ 5190198 h 6858000"/>
              <a:gd name="connsiteX85" fmla="*/ 3086598 w 12192000"/>
              <a:gd name="connsiteY85" fmla="*/ 5253776 h 6858000"/>
              <a:gd name="connsiteX86" fmla="*/ 3147680 w 12192000"/>
              <a:gd name="connsiteY86" fmla="*/ 5302531 h 6858000"/>
              <a:gd name="connsiteX87" fmla="*/ 3322204 w 12192000"/>
              <a:gd name="connsiteY87" fmla="*/ 5476487 h 6858000"/>
              <a:gd name="connsiteX88" fmla="*/ 3834758 w 12192000"/>
              <a:gd name="connsiteY88" fmla="*/ 5666434 h 6858000"/>
              <a:gd name="connsiteX89" fmla="*/ 4314240 w 12192000"/>
              <a:gd name="connsiteY89" fmla="*/ 5902409 h 6858000"/>
              <a:gd name="connsiteX90" fmla="*/ 4688552 w 12192000"/>
              <a:gd name="connsiteY90" fmla="*/ 6049453 h 6858000"/>
              <a:gd name="connsiteX91" fmla="*/ 5634660 w 12192000"/>
              <a:gd name="connsiteY91" fmla="*/ 6238620 h 6858000"/>
              <a:gd name="connsiteX92" fmla="*/ 9222980 w 12192000"/>
              <a:gd name="connsiteY92" fmla="*/ 4955397 h 6858000"/>
              <a:gd name="connsiteX93" fmla="*/ 9268448 w 12192000"/>
              <a:gd name="connsiteY93" fmla="*/ 4917173 h 6858000"/>
              <a:gd name="connsiteX94" fmla="*/ 9442512 w 12192000"/>
              <a:gd name="connsiteY94" fmla="*/ 4773251 h 6858000"/>
              <a:gd name="connsiteX95" fmla="*/ 9590400 w 12192000"/>
              <a:gd name="connsiteY95" fmla="*/ 4643756 h 6858000"/>
              <a:gd name="connsiteX96" fmla="*/ 9513242 w 12192000"/>
              <a:gd name="connsiteY96" fmla="*/ 4600073 h 6858000"/>
              <a:gd name="connsiteX97" fmla="*/ 9617498 w 12192000"/>
              <a:gd name="connsiteY97" fmla="*/ 4476430 h 6858000"/>
              <a:gd name="connsiteX98" fmla="*/ 9949094 w 12192000"/>
              <a:gd name="connsiteY98" fmla="*/ 4095364 h 6858000"/>
              <a:gd name="connsiteX99" fmla="*/ 10094686 w 12192000"/>
              <a:gd name="connsiteY99" fmla="*/ 4011507 h 6858000"/>
              <a:gd name="connsiteX100" fmla="*/ 10271967 w 12192000"/>
              <a:gd name="connsiteY100" fmla="*/ 3800497 h 6858000"/>
              <a:gd name="connsiteX101" fmla="*/ 10297226 w 12192000"/>
              <a:gd name="connsiteY101" fmla="*/ 3751742 h 6858000"/>
              <a:gd name="connsiteX102" fmla="*/ 10260943 w 12192000"/>
              <a:gd name="connsiteY102" fmla="*/ 3689723 h 6858000"/>
              <a:gd name="connsiteX103" fmla="*/ 10233847 w 12192000"/>
              <a:gd name="connsiteY103" fmla="*/ 3627319 h 6858000"/>
              <a:gd name="connsiteX104" fmla="*/ 10269209 w 12192000"/>
              <a:gd name="connsiteY104" fmla="*/ 3608986 h 6858000"/>
              <a:gd name="connsiteX105" fmla="*/ 10496550 w 12192000"/>
              <a:gd name="connsiteY105" fmla="*/ 3577393 h 6858000"/>
              <a:gd name="connsiteX106" fmla="*/ 10364738 w 12192000"/>
              <a:gd name="connsiteY106" fmla="*/ 3458823 h 6858000"/>
              <a:gd name="connsiteX107" fmla="*/ 10132346 w 12192000"/>
              <a:gd name="connsiteY107" fmla="*/ 3282137 h 6858000"/>
              <a:gd name="connsiteX108" fmla="*/ 10026712 w 12192000"/>
              <a:gd name="connsiteY108" fmla="*/ 3156543 h 6858000"/>
              <a:gd name="connsiteX109" fmla="*/ 10014312 w 12192000"/>
              <a:gd name="connsiteY109" fmla="*/ 3044213 h 6858000"/>
              <a:gd name="connsiteX110" fmla="*/ 9806718 w 12192000"/>
              <a:gd name="connsiteY110" fmla="*/ 2977907 h 6858000"/>
              <a:gd name="connsiteX111" fmla="*/ 10001912 w 12192000"/>
              <a:gd name="connsiteY111" fmla="*/ 2740374 h 6858000"/>
              <a:gd name="connsiteX112" fmla="*/ 10021662 w 12192000"/>
              <a:gd name="connsiteY112" fmla="*/ 2691231 h 6858000"/>
              <a:gd name="connsiteX113" fmla="*/ 9904546 w 12192000"/>
              <a:gd name="connsiteY113" fmla="*/ 2515322 h 6858000"/>
              <a:gd name="connsiteX114" fmla="*/ 9885256 w 12192000"/>
              <a:gd name="connsiteY114" fmla="*/ 2487240 h 6858000"/>
              <a:gd name="connsiteX115" fmla="*/ 9842085 w 12192000"/>
              <a:gd name="connsiteY115" fmla="*/ 2431074 h 6858000"/>
              <a:gd name="connsiteX116" fmla="*/ 9718078 w 12192000"/>
              <a:gd name="connsiteY116" fmla="*/ 2417424 h 6858000"/>
              <a:gd name="connsiteX117" fmla="*/ 9782378 w 12192000"/>
              <a:gd name="connsiteY117" fmla="*/ 2377641 h 6858000"/>
              <a:gd name="connsiteX118" fmla="*/ 9907302 w 12192000"/>
              <a:gd name="connsiteY118" fmla="*/ 2243078 h 6858000"/>
              <a:gd name="connsiteX119" fmla="*/ 9824171 w 12192000"/>
              <a:gd name="connsiteY119" fmla="*/ 2114365 h 6858000"/>
              <a:gd name="connsiteX120" fmla="*/ 9818662 w 12192000"/>
              <a:gd name="connsiteY120" fmla="*/ 2043377 h 6858000"/>
              <a:gd name="connsiteX121" fmla="*/ 9958740 w 12192000"/>
              <a:gd name="connsiteY121" fmla="*/ 1952499 h 6858000"/>
              <a:gd name="connsiteX122" fmla="*/ 10064374 w 12192000"/>
              <a:gd name="connsiteY122" fmla="*/ 1916615 h 6858000"/>
              <a:gd name="connsiteX123" fmla="*/ 10113055 w 12192000"/>
              <a:gd name="connsiteY123" fmla="*/ 1865131 h 6858000"/>
              <a:gd name="connsiteX124" fmla="*/ 10055646 w 12192000"/>
              <a:gd name="connsiteY124" fmla="*/ 1822227 h 6858000"/>
              <a:gd name="connsiteX125" fmla="*/ 9800748 w 12192000"/>
              <a:gd name="connsiteY125" fmla="*/ 1720036 h 6858000"/>
              <a:gd name="connsiteX126" fmla="*/ 9938071 w 12192000"/>
              <a:gd name="connsiteY126" fmla="*/ 1634617 h 6858000"/>
              <a:gd name="connsiteX127" fmla="*/ 9220224 w 12192000"/>
              <a:gd name="connsiteY127" fmla="*/ 1231709 h 6858000"/>
              <a:gd name="connsiteX128" fmla="*/ 9133419 w 12192000"/>
              <a:gd name="connsiteY128" fmla="*/ 1170083 h 6858000"/>
              <a:gd name="connsiteX129" fmla="*/ 8672768 w 12192000"/>
              <a:gd name="connsiteY129" fmla="*/ 1020699 h 6858000"/>
              <a:gd name="connsiteX130" fmla="*/ 8198797 w 12192000"/>
              <a:gd name="connsiteY130" fmla="*/ 915000 h 6858000"/>
              <a:gd name="connsiteX131" fmla="*/ 8528095 w 12192000"/>
              <a:gd name="connsiteY131" fmla="*/ 691898 h 6858000"/>
              <a:gd name="connsiteX132" fmla="*/ 8025190 w 12192000"/>
              <a:gd name="connsiteY132" fmla="*/ 640021 h 6858000"/>
              <a:gd name="connsiteX133" fmla="*/ 7976047 w 12192000"/>
              <a:gd name="connsiteY133" fmla="*/ 641584 h 6858000"/>
              <a:gd name="connsiteX134" fmla="*/ 6988604 w 12192000"/>
              <a:gd name="connsiteY134" fmla="*/ 607260 h 6858000"/>
              <a:gd name="connsiteX135" fmla="*/ 5573116 w 12192000"/>
              <a:gd name="connsiteY135" fmla="*/ 493368 h 6858000"/>
              <a:gd name="connsiteX136" fmla="*/ 4401503 w 12192000"/>
              <a:gd name="connsiteY136" fmla="*/ 425112 h 6858000"/>
              <a:gd name="connsiteX137" fmla="*/ 3154109 w 12192000"/>
              <a:gd name="connsiteY137" fmla="*/ 292499 h 6858000"/>
              <a:gd name="connsiteX138" fmla="*/ 3094406 w 12192000"/>
              <a:gd name="connsiteY138" fmla="*/ 283966 h 6858000"/>
              <a:gd name="connsiteX139" fmla="*/ 0 w 12192000"/>
              <a:gd name="connsiteY139" fmla="*/ 0 h 6858000"/>
              <a:gd name="connsiteX140" fmla="*/ 12192000 w 12192000"/>
              <a:gd name="connsiteY140" fmla="*/ 0 h 6858000"/>
              <a:gd name="connsiteX141" fmla="*/ 12192000 w 12192000"/>
              <a:gd name="connsiteY141" fmla="*/ 6858000 h 6858000"/>
              <a:gd name="connsiteX142" fmla="*/ 0 w 12192000"/>
              <a:gd name="connsiteY14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</a:cxnLst>
            <a:rect l="l" t="t" r="r" b="b"/>
            <a:pathLst>
              <a:path w="12192000" h="6858000">
                <a:moveTo>
                  <a:pt x="3094406" y="283966"/>
                </a:moveTo>
                <a:cubicBezTo>
                  <a:pt x="3074312" y="283528"/>
                  <a:pt x="3054907" y="288795"/>
                  <a:pt x="3038833" y="309661"/>
                </a:cubicBezTo>
                <a:cubicBezTo>
                  <a:pt x="3124259" y="364657"/>
                  <a:pt x="3233105" y="343983"/>
                  <a:pt x="3348384" y="406000"/>
                </a:cubicBezTo>
                <a:cubicBezTo>
                  <a:pt x="3161001" y="386497"/>
                  <a:pt x="3012653" y="370896"/>
                  <a:pt x="2864309" y="355295"/>
                </a:cubicBezTo>
                <a:cubicBezTo>
                  <a:pt x="2861553" y="366216"/>
                  <a:pt x="2858796" y="377136"/>
                  <a:pt x="2856039" y="388058"/>
                </a:cubicBezTo>
                <a:cubicBezTo>
                  <a:pt x="3045722" y="411070"/>
                  <a:pt x="3221166" y="470356"/>
                  <a:pt x="3405794" y="512089"/>
                </a:cubicBezTo>
                <a:cubicBezTo>
                  <a:pt x="3388799" y="537835"/>
                  <a:pt x="3371808" y="532763"/>
                  <a:pt x="3356651" y="531204"/>
                </a:cubicBezTo>
                <a:cubicBezTo>
                  <a:pt x="3257907" y="521062"/>
                  <a:pt x="3159164" y="510922"/>
                  <a:pt x="3064552" y="483228"/>
                </a:cubicBezTo>
                <a:cubicBezTo>
                  <a:pt x="3043427" y="476987"/>
                  <a:pt x="3017704" y="476987"/>
                  <a:pt x="3005765" y="495708"/>
                </a:cubicBezTo>
                <a:cubicBezTo>
                  <a:pt x="2988771" y="522231"/>
                  <a:pt x="3013113" y="539393"/>
                  <a:pt x="3034700" y="553823"/>
                </a:cubicBezTo>
                <a:cubicBezTo>
                  <a:pt x="3072360" y="578787"/>
                  <a:pt x="3117827" y="571767"/>
                  <a:pt x="3161459" y="576445"/>
                </a:cubicBezTo>
                <a:cubicBezTo>
                  <a:pt x="3277655" y="588537"/>
                  <a:pt x="3333228" y="626370"/>
                  <a:pt x="3358949" y="712961"/>
                </a:cubicBezTo>
                <a:cubicBezTo>
                  <a:pt x="3256987" y="677857"/>
                  <a:pt x="3158703" y="721151"/>
                  <a:pt x="3059960" y="696576"/>
                </a:cubicBezTo>
                <a:cubicBezTo>
                  <a:pt x="3034240" y="690338"/>
                  <a:pt x="2993364" y="699698"/>
                  <a:pt x="3007143" y="729732"/>
                </a:cubicBezTo>
                <a:cubicBezTo>
                  <a:pt x="3020003" y="757814"/>
                  <a:pt x="3062716" y="778096"/>
                  <a:pt x="2986935" y="772635"/>
                </a:cubicBezTo>
                <a:cubicBezTo>
                  <a:pt x="2932740" y="768735"/>
                  <a:pt x="2826647" y="800329"/>
                  <a:pt x="2871197" y="808127"/>
                </a:cubicBezTo>
                <a:cubicBezTo>
                  <a:pt x="2927228" y="817881"/>
                  <a:pt x="2981883" y="831921"/>
                  <a:pt x="3053071" y="847913"/>
                </a:cubicBezTo>
                <a:cubicBezTo>
                  <a:pt x="2974533" y="874043"/>
                  <a:pt x="2918042" y="868584"/>
                  <a:pt x="2858796" y="847913"/>
                </a:cubicBezTo>
                <a:cubicBezTo>
                  <a:pt x="2787150" y="822949"/>
                  <a:pt x="2693916" y="792528"/>
                  <a:pt x="2635588" y="820611"/>
                </a:cubicBezTo>
                <a:cubicBezTo>
                  <a:pt x="2548326" y="862734"/>
                  <a:pt x="2475760" y="836211"/>
                  <a:pt x="2397683" y="829190"/>
                </a:cubicBezTo>
                <a:cubicBezTo>
                  <a:pt x="2238775" y="814759"/>
                  <a:pt x="2081241" y="790576"/>
                  <a:pt x="1921874" y="778877"/>
                </a:cubicBezTo>
                <a:cubicBezTo>
                  <a:pt x="1858036" y="774195"/>
                  <a:pt x="1789143" y="751964"/>
                  <a:pt x="1695450" y="782386"/>
                </a:cubicBezTo>
                <a:cubicBezTo>
                  <a:pt x="2119822" y="938012"/>
                  <a:pt x="2575423" y="928262"/>
                  <a:pt x="2954324" y="1120940"/>
                </a:cubicBezTo>
                <a:cubicBezTo>
                  <a:pt x="2938251" y="1139269"/>
                  <a:pt x="2856502" y="1191535"/>
                  <a:pt x="2890028" y="1195435"/>
                </a:cubicBezTo>
                <a:cubicBezTo>
                  <a:pt x="2984178" y="1206748"/>
                  <a:pt x="3067767" y="1244971"/>
                  <a:pt x="3153652" y="1276563"/>
                </a:cubicBezTo>
                <a:cubicBezTo>
                  <a:pt x="3190855" y="1290216"/>
                  <a:pt x="3235862" y="1308157"/>
                  <a:pt x="3218410" y="1356911"/>
                </a:cubicBezTo>
                <a:cubicBezTo>
                  <a:pt x="3186719" y="1370562"/>
                  <a:pt x="3163296" y="1351451"/>
                  <a:pt x="3137118" y="1349891"/>
                </a:cubicBezTo>
                <a:cubicBezTo>
                  <a:pt x="3110480" y="1348331"/>
                  <a:pt x="3050773" y="1358471"/>
                  <a:pt x="3067309" y="1365102"/>
                </a:cubicBezTo>
                <a:cubicBezTo>
                  <a:pt x="3142629" y="1395136"/>
                  <a:pt x="3007143" y="1467292"/>
                  <a:pt x="3096243" y="1467292"/>
                </a:cubicBezTo>
                <a:cubicBezTo>
                  <a:pt x="3245506" y="1467681"/>
                  <a:pt x="3324961" y="1595613"/>
                  <a:pt x="3468716" y="1599125"/>
                </a:cubicBezTo>
                <a:cubicBezTo>
                  <a:pt x="3491677" y="1599513"/>
                  <a:pt x="3502700" y="1622137"/>
                  <a:pt x="3502241" y="1642029"/>
                </a:cubicBezTo>
                <a:cubicBezTo>
                  <a:pt x="3502241" y="1665822"/>
                  <a:pt x="3481116" y="1670112"/>
                  <a:pt x="3457692" y="1672453"/>
                </a:cubicBezTo>
                <a:cubicBezTo>
                  <a:pt x="3421868" y="1675962"/>
                  <a:pt x="3384667" y="1642029"/>
                  <a:pt x="3337362" y="1688053"/>
                </a:cubicBezTo>
                <a:cubicBezTo>
                  <a:pt x="3422329" y="1714966"/>
                  <a:pt x="3507294" y="1741878"/>
                  <a:pt x="3505915" y="1834318"/>
                </a:cubicBezTo>
                <a:cubicBezTo>
                  <a:pt x="3505457" y="1859279"/>
                  <a:pt x="3540820" y="1868640"/>
                  <a:pt x="3567458" y="1874880"/>
                </a:cubicBezTo>
                <a:cubicBezTo>
                  <a:pt x="3611549" y="1885023"/>
                  <a:pt x="3648750" y="1902965"/>
                  <a:pt x="3672634" y="1937678"/>
                </a:cubicBezTo>
                <a:cubicBezTo>
                  <a:pt x="3672172" y="1944308"/>
                  <a:pt x="3671715" y="1951329"/>
                  <a:pt x="3674470" y="1956789"/>
                </a:cubicBezTo>
                <a:cubicBezTo>
                  <a:pt x="3666664" y="2040646"/>
                  <a:pt x="3602363" y="2038306"/>
                  <a:pt x="3531176" y="2024266"/>
                </a:cubicBezTo>
                <a:cubicBezTo>
                  <a:pt x="3446211" y="2007103"/>
                  <a:pt x="3362164" y="1975900"/>
                  <a:pt x="3272604" y="2005933"/>
                </a:cubicBezTo>
                <a:cubicBezTo>
                  <a:pt x="3398905" y="2046107"/>
                  <a:pt x="3536229" y="2049228"/>
                  <a:pt x="3654720" y="2106564"/>
                </a:cubicBezTo>
                <a:cubicBezTo>
                  <a:pt x="3221166" y="2117095"/>
                  <a:pt x="2838130" y="1936116"/>
                  <a:pt x="2417892" y="1866690"/>
                </a:cubicBezTo>
                <a:cubicBezTo>
                  <a:pt x="2432130" y="1913105"/>
                  <a:pt x="2466114" y="1922465"/>
                  <a:pt x="2496888" y="1929487"/>
                </a:cubicBezTo>
                <a:cubicBezTo>
                  <a:pt x="2652123" y="1964590"/>
                  <a:pt x="2788067" y="2034408"/>
                  <a:pt x="2929526" y="2094862"/>
                </a:cubicBezTo>
                <a:cubicBezTo>
                  <a:pt x="2987851" y="2119825"/>
                  <a:pt x="3030106" y="2144789"/>
                  <a:pt x="3052152" y="2198613"/>
                </a:cubicBezTo>
                <a:cubicBezTo>
                  <a:pt x="3071903" y="2247367"/>
                  <a:pt x="3110021" y="2269990"/>
                  <a:pt x="3180748" y="2255948"/>
                </a:cubicBezTo>
                <a:cubicBezTo>
                  <a:pt x="3238157" y="2244246"/>
                  <a:pt x="3301078" y="2250487"/>
                  <a:pt x="3361244" y="2254777"/>
                </a:cubicBezTo>
                <a:cubicBezTo>
                  <a:pt x="3430596" y="2259459"/>
                  <a:pt x="3508213" y="2314455"/>
                  <a:pt x="3489382" y="2342926"/>
                </a:cubicBezTo>
                <a:cubicBezTo>
                  <a:pt x="3457233" y="2391292"/>
                  <a:pt x="3403498" y="2367110"/>
                  <a:pt x="3355733" y="2361649"/>
                </a:cubicBezTo>
                <a:cubicBezTo>
                  <a:pt x="3301537" y="2355018"/>
                  <a:pt x="3200957" y="2341367"/>
                  <a:pt x="3199121" y="2347216"/>
                </a:cubicBezTo>
                <a:cubicBezTo>
                  <a:pt x="3163754" y="2468518"/>
                  <a:pt x="2914827" y="2362819"/>
                  <a:pt x="2861091" y="2351896"/>
                </a:cubicBezTo>
                <a:cubicBezTo>
                  <a:pt x="2794038" y="2338245"/>
                  <a:pt x="2731116" y="2363208"/>
                  <a:pt x="2667278" y="2369058"/>
                </a:cubicBezTo>
                <a:cubicBezTo>
                  <a:pt x="2610328" y="2374518"/>
                  <a:pt x="2288376" y="2391292"/>
                  <a:pt x="2221781" y="2339805"/>
                </a:cubicBezTo>
                <a:cubicBezTo>
                  <a:pt x="2212595" y="2379978"/>
                  <a:pt x="2231884" y="2396361"/>
                  <a:pt x="2247961" y="2414693"/>
                </a:cubicBezTo>
                <a:cubicBezTo>
                  <a:pt x="2270465" y="2440824"/>
                  <a:pt x="2274138" y="2459157"/>
                  <a:pt x="2231425" y="2479828"/>
                </a:cubicBezTo>
                <a:cubicBezTo>
                  <a:pt x="2109717" y="2539115"/>
                  <a:pt x="2111557" y="2541065"/>
                  <a:pt x="2224996" y="2621414"/>
                </a:cubicBezTo>
                <a:cubicBezTo>
                  <a:pt x="2230509" y="2624923"/>
                  <a:pt x="2228211" y="2636624"/>
                  <a:pt x="2229131" y="2644426"/>
                </a:cubicBezTo>
                <a:cubicBezTo>
                  <a:pt x="2199276" y="2656906"/>
                  <a:pt x="2164373" y="2625703"/>
                  <a:pt x="2129466" y="2659247"/>
                </a:cubicBezTo>
                <a:cubicBezTo>
                  <a:pt x="2281487" y="2806680"/>
                  <a:pt x="2513421" y="2842953"/>
                  <a:pt x="2723312" y="2953726"/>
                </a:cubicBezTo>
                <a:cubicBezTo>
                  <a:pt x="2553377" y="2990389"/>
                  <a:pt x="2451419" y="2862456"/>
                  <a:pt x="2326496" y="2878838"/>
                </a:cubicBezTo>
                <a:cubicBezTo>
                  <a:pt x="2264036" y="2919012"/>
                  <a:pt x="2449582" y="2983367"/>
                  <a:pt x="2272759" y="3002480"/>
                </a:cubicBezTo>
                <a:cubicBezTo>
                  <a:pt x="2349461" y="3037583"/>
                  <a:pt x="2406411" y="3071905"/>
                  <a:pt x="2459226" y="3112471"/>
                </a:cubicBezTo>
                <a:cubicBezTo>
                  <a:pt x="2553377" y="3185016"/>
                  <a:pt x="2571749" y="3232602"/>
                  <a:pt x="2528117" y="3330111"/>
                </a:cubicBezTo>
                <a:cubicBezTo>
                  <a:pt x="2499642" y="3394076"/>
                  <a:pt x="2457848" y="3452973"/>
                  <a:pt x="2494590" y="3529029"/>
                </a:cubicBezTo>
                <a:cubicBezTo>
                  <a:pt x="2520308" y="3581294"/>
                  <a:pt x="2510206" y="3615617"/>
                  <a:pt x="2414677" y="3592215"/>
                </a:cubicBezTo>
                <a:cubicBezTo>
                  <a:pt x="2311799" y="3567251"/>
                  <a:pt x="2273221" y="3614057"/>
                  <a:pt x="2298940" y="3705716"/>
                </a:cubicBezTo>
                <a:cubicBezTo>
                  <a:pt x="2315473" y="3764612"/>
                  <a:pt x="2298020" y="3782553"/>
                  <a:pt x="2227294" y="3775921"/>
                </a:cubicBezTo>
                <a:cubicBezTo>
                  <a:pt x="2149215" y="3768512"/>
                  <a:pt x="2074811" y="3729898"/>
                  <a:pt x="1978366" y="3748620"/>
                </a:cubicBezTo>
                <a:cubicBezTo>
                  <a:pt x="2055522" y="3855492"/>
                  <a:pt x="2220403" y="3825068"/>
                  <a:pt x="2310421" y="3926868"/>
                </a:cubicBezTo>
                <a:cubicBezTo>
                  <a:pt x="2202950" y="3927259"/>
                  <a:pt x="2120739" y="3926868"/>
                  <a:pt x="2041285" y="3904635"/>
                </a:cubicBezTo>
                <a:cubicBezTo>
                  <a:pt x="2008216" y="3895664"/>
                  <a:pt x="1971934" y="3886305"/>
                  <a:pt x="1953565" y="3917116"/>
                </a:cubicBezTo>
                <a:cubicBezTo>
                  <a:pt x="1931978" y="3954170"/>
                  <a:pt x="1976527" y="3968211"/>
                  <a:pt x="2003623" y="3974842"/>
                </a:cubicBezTo>
                <a:cubicBezTo>
                  <a:pt x="2079866" y="3993563"/>
                  <a:pt x="2138192" y="4038028"/>
                  <a:pt x="2201114" y="4072742"/>
                </a:cubicBezTo>
                <a:cubicBezTo>
                  <a:pt x="2339356" y="4148800"/>
                  <a:pt x="2490917" y="4212375"/>
                  <a:pt x="2608032" y="4337967"/>
                </a:cubicBezTo>
                <a:cubicBezTo>
                  <a:pt x="2460606" y="4305983"/>
                  <a:pt x="2350838" y="4231487"/>
                  <a:pt x="2213973" y="4216277"/>
                </a:cubicBezTo>
                <a:cubicBezTo>
                  <a:pt x="2332467" y="4330557"/>
                  <a:pt x="2484945" y="4405834"/>
                  <a:pt x="2629158" y="4488911"/>
                </a:cubicBezTo>
                <a:cubicBezTo>
                  <a:pt x="2670494" y="4512315"/>
                  <a:pt x="2712289" y="4528306"/>
                  <a:pt x="2721471" y="4579399"/>
                </a:cubicBezTo>
                <a:cubicBezTo>
                  <a:pt x="2739385" y="4678470"/>
                  <a:pt x="2793121" y="4760378"/>
                  <a:pt x="2907939" y="4804062"/>
                </a:cubicBezTo>
                <a:cubicBezTo>
                  <a:pt x="2908859" y="4804452"/>
                  <a:pt x="2902428" y="4819274"/>
                  <a:pt x="2898753" y="4829414"/>
                </a:cubicBezTo>
                <a:cubicBezTo>
                  <a:pt x="2828485" y="4832536"/>
                  <a:pt x="2772912" y="4774028"/>
                  <a:pt x="2683352" y="4793141"/>
                </a:cubicBezTo>
                <a:cubicBezTo>
                  <a:pt x="2769239" y="4872708"/>
                  <a:pt x="2840885" y="4944087"/>
                  <a:pt x="2962594" y="4981920"/>
                </a:cubicBezTo>
                <a:cubicBezTo>
                  <a:pt x="3059960" y="5011952"/>
                  <a:pt x="3180289" y="5029503"/>
                  <a:pt x="3251019" y="5127012"/>
                </a:cubicBezTo>
                <a:cubicBezTo>
                  <a:pt x="3168808" y="5146126"/>
                  <a:pt x="3107723" y="5121944"/>
                  <a:pt x="3046180" y="5104781"/>
                </a:cubicBezTo>
                <a:cubicBezTo>
                  <a:pt x="2952030" y="5078258"/>
                  <a:pt x="2858796" y="5048226"/>
                  <a:pt x="2764646" y="5021703"/>
                </a:cubicBezTo>
                <a:cubicBezTo>
                  <a:pt x="2728821" y="5011563"/>
                  <a:pt x="2689782" y="5004540"/>
                  <a:pt x="2666820" y="5052905"/>
                </a:cubicBezTo>
                <a:cubicBezTo>
                  <a:pt x="2786691" y="5063047"/>
                  <a:pt x="2858337" y="5128575"/>
                  <a:pt x="2933657" y="5190198"/>
                </a:cubicBezTo>
                <a:cubicBezTo>
                  <a:pt x="2975911" y="5224912"/>
                  <a:pt x="3010358" y="5271328"/>
                  <a:pt x="3086598" y="5253776"/>
                </a:cubicBezTo>
                <a:cubicBezTo>
                  <a:pt x="3126554" y="5244415"/>
                  <a:pt x="3151814" y="5270547"/>
                  <a:pt x="3147680" y="5302531"/>
                </a:cubicBezTo>
                <a:cubicBezTo>
                  <a:pt x="3132525" y="5415251"/>
                  <a:pt x="3225759" y="5454645"/>
                  <a:pt x="3322204" y="5476487"/>
                </a:cubicBezTo>
                <a:cubicBezTo>
                  <a:pt x="3504998" y="5517440"/>
                  <a:pt x="3657018" y="5613779"/>
                  <a:pt x="3834758" y="5666434"/>
                </a:cubicBezTo>
                <a:cubicBezTo>
                  <a:pt x="4007445" y="5717529"/>
                  <a:pt x="4141095" y="5838830"/>
                  <a:pt x="4314240" y="5902409"/>
                </a:cubicBezTo>
                <a:cubicBezTo>
                  <a:pt x="4439624" y="5948433"/>
                  <a:pt x="4559494" y="6007718"/>
                  <a:pt x="4688552" y="6049453"/>
                </a:cubicBezTo>
                <a:cubicBezTo>
                  <a:pt x="4993968" y="6148131"/>
                  <a:pt x="5305360" y="6227308"/>
                  <a:pt x="5634660" y="6238620"/>
                </a:cubicBezTo>
                <a:cubicBezTo>
                  <a:pt x="5906549" y="6247590"/>
                  <a:pt x="8264931" y="6239010"/>
                  <a:pt x="9222980" y="4955397"/>
                </a:cubicBezTo>
                <a:cubicBezTo>
                  <a:pt x="9241350" y="4949155"/>
                  <a:pt x="9262017" y="4932775"/>
                  <a:pt x="9268448" y="4917173"/>
                </a:cubicBezTo>
                <a:cubicBezTo>
                  <a:pt x="9299220" y="4844235"/>
                  <a:pt x="9374540" y="4812644"/>
                  <a:pt x="9442512" y="4773251"/>
                </a:cubicBezTo>
                <a:cubicBezTo>
                  <a:pt x="9502220" y="4738536"/>
                  <a:pt x="9565600" y="4702263"/>
                  <a:pt x="9590400" y="4643756"/>
                </a:cubicBezTo>
                <a:cubicBezTo>
                  <a:pt x="9623008" y="4565749"/>
                  <a:pt x="9530236" y="4629716"/>
                  <a:pt x="9513242" y="4600073"/>
                </a:cubicBezTo>
                <a:cubicBezTo>
                  <a:pt x="9548605" y="4559509"/>
                  <a:pt x="9603261" y="4522454"/>
                  <a:pt x="9617498" y="4476430"/>
                </a:cubicBezTo>
                <a:cubicBezTo>
                  <a:pt x="9669394" y="4310276"/>
                  <a:pt x="9781460" y="4189364"/>
                  <a:pt x="9949094" y="4095364"/>
                </a:cubicBezTo>
                <a:cubicBezTo>
                  <a:pt x="9997318" y="4068452"/>
                  <a:pt x="10029007" y="4019306"/>
                  <a:pt x="10094686" y="4011507"/>
                </a:cubicBezTo>
                <a:cubicBezTo>
                  <a:pt x="10240735" y="3994345"/>
                  <a:pt x="10194808" y="3860171"/>
                  <a:pt x="10271967" y="3800497"/>
                </a:cubicBezTo>
                <a:cubicBezTo>
                  <a:pt x="10286662" y="3789184"/>
                  <a:pt x="10299980" y="3766953"/>
                  <a:pt x="10297226" y="3751742"/>
                </a:cubicBezTo>
                <a:cubicBezTo>
                  <a:pt x="10293091" y="3729898"/>
                  <a:pt x="10275639" y="3709227"/>
                  <a:pt x="10260943" y="3689723"/>
                </a:cubicBezTo>
                <a:cubicBezTo>
                  <a:pt x="10245786" y="3670222"/>
                  <a:pt x="10222825" y="3653061"/>
                  <a:pt x="10233847" y="3627319"/>
                </a:cubicBezTo>
                <a:cubicBezTo>
                  <a:pt x="10238437" y="3616788"/>
                  <a:pt x="10235225" y="3580125"/>
                  <a:pt x="10269209" y="3608986"/>
                </a:cubicBezTo>
                <a:cubicBezTo>
                  <a:pt x="10362443" y="3688165"/>
                  <a:pt x="10416637" y="3613279"/>
                  <a:pt x="10496550" y="3577393"/>
                </a:cubicBezTo>
                <a:cubicBezTo>
                  <a:pt x="10432253" y="3540340"/>
                  <a:pt x="10374383" y="3514208"/>
                  <a:pt x="10364738" y="3458823"/>
                </a:cubicBezTo>
                <a:cubicBezTo>
                  <a:pt x="10344991" y="3344542"/>
                  <a:pt x="10260485" y="3292277"/>
                  <a:pt x="10132346" y="3282137"/>
                </a:cubicBezTo>
                <a:cubicBezTo>
                  <a:pt x="10179650" y="3171757"/>
                  <a:pt x="10179650" y="3171757"/>
                  <a:pt x="10026712" y="3156543"/>
                </a:cubicBezTo>
                <a:cubicBezTo>
                  <a:pt x="10085499" y="3086337"/>
                  <a:pt x="10085499" y="3068396"/>
                  <a:pt x="10014312" y="3044213"/>
                </a:cubicBezTo>
                <a:cubicBezTo>
                  <a:pt x="9945880" y="3021201"/>
                  <a:pt x="9870100" y="3013401"/>
                  <a:pt x="9806718" y="2977907"/>
                </a:cubicBezTo>
                <a:cubicBezTo>
                  <a:pt x="9865047" y="2888199"/>
                  <a:pt x="9881580" y="2784060"/>
                  <a:pt x="10001912" y="2740374"/>
                </a:cubicBezTo>
                <a:cubicBezTo>
                  <a:pt x="10020741" y="2733743"/>
                  <a:pt x="10033600" y="2706830"/>
                  <a:pt x="10021662" y="2691231"/>
                </a:cubicBezTo>
                <a:cubicBezTo>
                  <a:pt x="9978030" y="2634675"/>
                  <a:pt x="10040492" y="2527414"/>
                  <a:pt x="9904546" y="2515322"/>
                </a:cubicBezTo>
                <a:cubicBezTo>
                  <a:pt x="9887552" y="2514152"/>
                  <a:pt x="9871936" y="2502450"/>
                  <a:pt x="9885256" y="2487240"/>
                </a:cubicBezTo>
                <a:cubicBezTo>
                  <a:pt x="9931184" y="2434196"/>
                  <a:pt x="9875611" y="2437706"/>
                  <a:pt x="9842085" y="2431074"/>
                </a:cubicBezTo>
                <a:cubicBezTo>
                  <a:pt x="9801668" y="2422884"/>
                  <a:pt x="9755740" y="2446287"/>
                  <a:pt x="9718078" y="2417424"/>
                </a:cubicBezTo>
                <a:cubicBezTo>
                  <a:pt x="9726806" y="2386999"/>
                  <a:pt x="9759413" y="2387390"/>
                  <a:pt x="9782378" y="2377641"/>
                </a:cubicBezTo>
                <a:cubicBezTo>
                  <a:pt x="9849430" y="2349558"/>
                  <a:pt x="9904086" y="2316013"/>
                  <a:pt x="9907302" y="2243078"/>
                </a:cubicBezTo>
                <a:cubicBezTo>
                  <a:pt x="9909596" y="2184182"/>
                  <a:pt x="9916946" y="2132305"/>
                  <a:pt x="9824171" y="2114365"/>
                </a:cubicBezTo>
                <a:cubicBezTo>
                  <a:pt x="9785593" y="2106953"/>
                  <a:pt x="9796616" y="2064440"/>
                  <a:pt x="9818662" y="2043377"/>
                </a:cubicBezTo>
                <a:cubicBezTo>
                  <a:pt x="9858160" y="2005933"/>
                  <a:pt x="9890766" y="1956008"/>
                  <a:pt x="9958740" y="1952499"/>
                </a:cubicBezTo>
                <a:cubicBezTo>
                  <a:pt x="10000075" y="1950158"/>
                  <a:pt x="10031764" y="1934556"/>
                  <a:pt x="10064374" y="1916615"/>
                </a:cubicBezTo>
                <a:cubicBezTo>
                  <a:pt x="10087795" y="1903743"/>
                  <a:pt x="10115810" y="1892823"/>
                  <a:pt x="10113055" y="1865131"/>
                </a:cubicBezTo>
                <a:cubicBezTo>
                  <a:pt x="10110302" y="1838607"/>
                  <a:pt x="10083203" y="1827686"/>
                  <a:pt x="10055646" y="1822227"/>
                </a:cubicBezTo>
                <a:cubicBezTo>
                  <a:pt x="9963792" y="1804675"/>
                  <a:pt x="9877448" y="1778933"/>
                  <a:pt x="9800748" y="1720036"/>
                </a:cubicBezTo>
                <a:cubicBezTo>
                  <a:pt x="9851726" y="1688834"/>
                  <a:pt x="9900410" y="1666211"/>
                  <a:pt x="9938071" y="1634617"/>
                </a:cubicBezTo>
                <a:cubicBezTo>
                  <a:pt x="10029007" y="1558172"/>
                  <a:pt x="9258802" y="1317517"/>
                  <a:pt x="9220224" y="1231709"/>
                </a:cubicBezTo>
                <a:cubicBezTo>
                  <a:pt x="9208284" y="1205187"/>
                  <a:pt x="9167410" y="1177883"/>
                  <a:pt x="9133419" y="1170083"/>
                </a:cubicBezTo>
                <a:cubicBezTo>
                  <a:pt x="8974052" y="1133420"/>
                  <a:pt x="8835810" y="1051123"/>
                  <a:pt x="8672768" y="1020699"/>
                </a:cubicBezTo>
                <a:cubicBezTo>
                  <a:pt x="8518912" y="991837"/>
                  <a:pt x="8367350" y="953222"/>
                  <a:pt x="8198797" y="915000"/>
                </a:cubicBezTo>
                <a:cubicBezTo>
                  <a:pt x="8302134" y="819048"/>
                  <a:pt x="8485382" y="830361"/>
                  <a:pt x="8528095" y="691898"/>
                </a:cubicBezTo>
                <a:cubicBezTo>
                  <a:pt x="8361379" y="656013"/>
                  <a:pt x="8185937" y="696968"/>
                  <a:pt x="8025190" y="640021"/>
                </a:cubicBezTo>
                <a:cubicBezTo>
                  <a:pt x="8011411" y="634954"/>
                  <a:pt x="7992579" y="640021"/>
                  <a:pt x="7976047" y="641584"/>
                </a:cubicBezTo>
                <a:cubicBezTo>
                  <a:pt x="7644909" y="672005"/>
                  <a:pt x="7315149" y="645484"/>
                  <a:pt x="6988604" y="607260"/>
                </a:cubicBezTo>
                <a:cubicBezTo>
                  <a:pt x="6518305" y="552656"/>
                  <a:pt x="6046170" y="517941"/>
                  <a:pt x="5573116" y="493368"/>
                </a:cubicBezTo>
                <a:cubicBezTo>
                  <a:pt x="5182272" y="473086"/>
                  <a:pt x="4790511" y="464116"/>
                  <a:pt x="4401503" y="425112"/>
                </a:cubicBezTo>
                <a:cubicBezTo>
                  <a:pt x="3985401" y="383379"/>
                  <a:pt x="3569756" y="336184"/>
                  <a:pt x="3154109" y="292499"/>
                </a:cubicBezTo>
                <a:cubicBezTo>
                  <a:pt x="3135280" y="290549"/>
                  <a:pt x="3114499" y="284406"/>
                  <a:pt x="3094406" y="283966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Hình ảnh 2" descr="Ảnh có chứa tác phẩm nghệ thuật, thiết kế&#10;&#10;Mô tả được tạo tự động với mức tin cậy thấp">
            <a:extLst>
              <a:ext uri="{FF2B5EF4-FFF2-40B4-BE49-F238E27FC236}">
                <a16:creationId xmlns:a16="http://schemas.microsoft.com/office/drawing/2014/main" id="{F5B00CC9-28AC-4235-DB87-72EC79D8ED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7214" y="701962"/>
            <a:ext cx="3258507" cy="3258507"/>
          </a:xfrm>
          <a:prstGeom prst="rect">
            <a:avLst/>
          </a:prstGeom>
        </p:spPr>
      </p:pic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C205631F-17CE-1787-933F-683C05CE1F0A}"/>
              </a:ext>
            </a:extLst>
          </p:cNvPr>
          <p:cNvSpPr txBox="1"/>
          <p:nvPr/>
        </p:nvSpPr>
        <p:spPr>
          <a:xfrm>
            <a:off x="2921799" y="833466"/>
            <a:ext cx="3593592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ko-KR" sz="1600" dirty="0"/>
          </a:p>
          <a:p>
            <a:r>
              <a:rPr lang="en-US" altLang="ko-KR" sz="1600" dirty="0"/>
              <a:t>1. </a:t>
            </a:r>
            <a:r>
              <a:rPr lang="ko-KR" altLang="en-US" sz="1600" dirty="0"/>
              <a:t>일본의 지리개관</a:t>
            </a:r>
          </a:p>
          <a:p>
            <a:pPr lvl="1"/>
            <a:r>
              <a:rPr lang="en-US" altLang="ko-KR" sz="1600" dirty="0"/>
              <a:t>1) </a:t>
            </a:r>
            <a:r>
              <a:rPr lang="ko-KR" altLang="en-US" sz="1600" dirty="0"/>
              <a:t>행정구역</a:t>
            </a:r>
          </a:p>
          <a:p>
            <a:pPr lvl="1"/>
            <a:r>
              <a:rPr lang="en-US" altLang="ko-KR" sz="1600" dirty="0"/>
              <a:t>2) </a:t>
            </a:r>
            <a:r>
              <a:rPr lang="ko-KR" altLang="en-US" sz="1600" dirty="0"/>
              <a:t>산지 </a:t>
            </a:r>
          </a:p>
          <a:p>
            <a:pPr lvl="1"/>
            <a:r>
              <a:rPr lang="en-US" altLang="ko-KR" sz="1600" dirty="0"/>
              <a:t>3) </a:t>
            </a:r>
            <a:r>
              <a:rPr lang="ko-KR" altLang="en-US" sz="1600" dirty="0"/>
              <a:t>토지 이용</a:t>
            </a:r>
          </a:p>
          <a:p>
            <a:pPr lvl="1"/>
            <a:r>
              <a:rPr lang="en-US" altLang="ko-KR" sz="1600" dirty="0"/>
              <a:t>4) </a:t>
            </a:r>
            <a:r>
              <a:rPr lang="ko-KR" altLang="en-US" sz="1600" dirty="0"/>
              <a:t>기후 </a:t>
            </a:r>
          </a:p>
          <a:p>
            <a:pPr lvl="1"/>
            <a:r>
              <a:rPr lang="en-US" altLang="ko-KR" sz="1600" dirty="0"/>
              <a:t>5) </a:t>
            </a:r>
            <a:r>
              <a:rPr lang="ko-KR" altLang="en-US" sz="1600" dirty="0"/>
              <a:t>자원</a:t>
            </a:r>
          </a:p>
          <a:p>
            <a:pPr lvl="1"/>
            <a:r>
              <a:rPr lang="en-US" altLang="ko-KR" sz="1600" dirty="0"/>
              <a:t>6) </a:t>
            </a:r>
            <a:r>
              <a:rPr lang="ko-KR" altLang="en-US" sz="1600" dirty="0"/>
              <a:t>인구</a:t>
            </a:r>
            <a:endParaRPr lang="en-US" altLang="ko-KR" sz="1600" dirty="0"/>
          </a:p>
          <a:p>
            <a:endParaRPr lang="ko-KR" altLang="en-US" sz="1600" dirty="0"/>
          </a:p>
          <a:p>
            <a:r>
              <a:rPr lang="en-US" altLang="ko-KR" sz="1600" dirty="0"/>
              <a:t>2. </a:t>
            </a:r>
            <a:r>
              <a:rPr lang="ko-KR" altLang="en-US" sz="1600" dirty="0"/>
              <a:t>도쿄와 지방</a:t>
            </a:r>
          </a:p>
          <a:p>
            <a:pPr lvl="1"/>
            <a:r>
              <a:rPr lang="en-US" altLang="ko-KR" sz="1600" dirty="0"/>
              <a:t>1) </a:t>
            </a:r>
            <a:r>
              <a:rPr lang="ko-KR" altLang="en-US" sz="1600" dirty="0"/>
              <a:t>도쿄도</a:t>
            </a:r>
            <a:r>
              <a:rPr lang="en-US" altLang="ko-KR" sz="1600" dirty="0"/>
              <a:t>(</a:t>
            </a:r>
            <a:r>
              <a:rPr lang="ko-KR" altLang="en-US" sz="1600" dirty="0"/>
              <a:t>東京都</a:t>
            </a:r>
            <a:r>
              <a:rPr lang="en-US" altLang="ko-KR" sz="1600" dirty="0"/>
              <a:t>)</a:t>
            </a:r>
          </a:p>
          <a:p>
            <a:pPr lvl="1"/>
            <a:r>
              <a:rPr lang="en-US" altLang="ko-KR" sz="1600" dirty="0"/>
              <a:t>2) </a:t>
            </a:r>
            <a:r>
              <a:rPr lang="ko-KR" altLang="en-US" sz="1600" dirty="0"/>
              <a:t>홋카이도</a:t>
            </a:r>
            <a:r>
              <a:rPr lang="en-US" altLang="ko-KR" sz="1600" dirty="0"/>
              <a:t>(</a:t>
            </a:r>
            <a:r>
              <a:rPr lang="ko-KR" altLang="en-US" sz="1600" dirty="0"/>
              <a:t>北海道</a:t>
            </a:r>
            <a:r>
              <a:rPr lang="en-US" altLang="ko-KR" sz="1600" dirty="0"/>
              <a:t>)</a:t>
            </a:r>
          </a:p>
          <a:p>
            <a:pPr lvl="1"/>
            <a:r>
              <a:rPr lang="en-US" altLang="ko-KR" sz="1600" dirty="0"/>
              <a:t>3) </a:t>
            </a:r>
            <a:r>
              <a:rPr lang="ko-KR" altLang="en-US" sz="1600" dirty="0"/>
              <a:t>도호쿠 지방</a:t>
            </a:r>
            <a:r>
              <a:rPr lang="en-US" altLang="ko-KR" sz="1600" dirty="0"/>
              <a:t>(</a:t>
            </a:r>
            <a:r>
              <a:rPr lang="ko-KR" altLang="en-US" sz="1600" dirty="0"/>
              <a:t>東北地</a:t>
            </a:r>
            <a:r>
              <a:rPr lang="en-US" altLang="ko-KR" sz="1600" dirty="0"/>
              <a:t>)</a:t>
            </a:r>
          </a:p>
          <a:p>
            <a:pPr lvl="1"/>
            <a:r>
              <a:rPr lang="en-US" altLang="ko-KR" sz="1600" dirty="0"/>
              <a:t>4)</a:t>
            </a:r>
            <a:r>
              <a:rPr lang="ko-KR" altLang="en-US" sz="1600" dirty="0"/>
              <a:t>간토지방</a:t>
            </a:r>
            <a:r>
              <a:rPr lang="en-US" altLang="ko-KR" sz="1600" dirty="0"/>
              <a:t>(</a:t>
            </a:r>
            <a:r>
              <a:rPr lang="ko-KR" altLang="en-US" sz="1600" dirty="0"/>
              <a:t>関東地方</a:t>
            </a:r>
            <a:r>
              <a:rPr lang="en-US" altLang="ko-KR" sz="1600" dirty="0"/>
              <a:t>)</a:t>
            </a:r>
          </a:p>
          <a:p>
            <a:pPr lvl="1"/>
            <a:r>
              <a:rPr lang="en-US" altLang="ko-KR" sz="1600" dirty="0"/>
              <a:t>5)</a:t>
            </a:r>
            <a:r>
              <a:rPr lang="ko-KR" altLang="en-US" sz="1600" dirty="0"/>
              <a:t>주부지방</a:t>
            </a:r>
            <a:r>
              <a:rPr lang="en-US" altLang="ko-KR" sz="1600" dirty="0"/>
              <a:t>(</a:t>
            </a:r>
            <a:r>
              <a:rPr lang="ko-KR" altLang="en-US" sz="1600" dirty="0"/>
              <a:t>中部地方</a:t>
            </a:r>
            <a:r>
              <a:rPr lang="en-US" altLang="ko-KR" sz="1600" dirty="0"/>
              <a:t>)</a:t>
            </a:r>
          </a:p>
          <a:p>
            <a:pPr lvl="1"/>
            <a:r>
              <a:rPr lang="en-US" altLang="ko-KR" sz="1600" dirty="0"/>
              <a:t>6) </a:t>
            </a:r>
            <a:r>
              <a:rPr lang="ko-KR" altLang="en-US" sz="1600" dirty="0"/>
              <a:t>긴키 지방</a:t>
            </a:r>
            <a:r>
              <a:rPr lang="en-US" altLang="ko-KR" sz="1600" dirty="0"/>
              <a:t>(</a:t>
            </a:r>
            <a:r>
              <a:rPr lang="ko-KR" altLang="en-US" sz="1600" dirty="0"/>
              <a:t>近畿地方</a:t>
            </a:r>
            <a:r>
              <a:rPr lang="en-US" altLang="ko-KR" sz="1600" dirty="0"/>
              <a:t>)</a:t>
            </a:r>
          </a:p>
          <a:p>
            <a:pPr lvl="1"/>
            <a:r>
              <a:rPr lang="en-US" altLang="ko-KR" sz="1600" dirty="0"/>
              <a:t>7) </a:t>
            </a:r>
            <a:r>
              <a:rPr lang="ko-KR" altLang="en-US" sz="1600" dirty="0"/>
              <a:t>주고쿠 지방</a:t>
            </a:r>
            <a:r>
              <a:rPr lang="en-US" altLang="ko-KR" sz="1600" dirty="0"/>
              <a:t>(</a:t>
            </a:r>
            <a:r>
              <a:rPr lang="ko-KR" altLang="en-US" sz="1600" dirty="0"/>
              <a:t>中国地方</a:t>
            </a:r>
            <a:r>
              <a:rPr lang="en-US" altLang="ko-KR" sz="1600" dirty="0"/>
              <a:t>)</a:t>
            </a:r>
          </a:p>
          <a:p>
            <a:pPr lvl="1"/>
            <a:r>
              <a:rPr lang="en-US" altLang="ko-KR" sz="1600" dirty="0"/>
              <a:t>8)</a:t>
            </a:r>
            <a:r>
              <a:rPr lang="ko-KR" altLang="en-US" sz="1600" dirty="0"/>
              <a:t>시코쿠 지방</a:t>
            </a:r>
            <a:r>
              <a:rPr lang="en-US" altLang="ko-KR" sz="1600" dirty="0"/>
              <a:t>(</a:t>
            </a:r>
            <a:r>
              <a:rPr lang="ko-KR" altLang="en-US" sz="1600" dirty="0"/>
              <a:t>四国地方</a:t>
            </a:r>
            <a:r>
              <a:rPr lang="en-US" altLang="ko-KR" sz="1600" dirty="0"/>
              <a:t>)</a:t>
            </a:r>
          </a:p>
          <a:p>
            <a:pPr lvl="1"/>
            <a:r>
              <a:rPr lang="en-US" altLang="ko-KR" sz="1600" dirty="0"/>
              <a:t>9) </a:t>
            </a:r>
            <a:r>
              <a:rPr lang="ko-KR" altLang="en-US" sz="1600" dirty="0"/>
              <a:t>규슈</a:t>
            </a:r>
            <a:r>
              <a:rPr lang="en-US" altLang="ko-KR" sz="1600" dirty="0"/>
              <a:t>(</a:t>
            </a:r>
            <a:r>
              <a:rPr lang="ko-KR" altLang="en-US" sz="1600" dirty="0"/>
              <a:t>九州</a:t>
            </a:r>
            <a:r>
              <a:rPr lang="en-US" altLang="ko-KR" sz="1600" dirty="0"/>
              <a:t>)·</a:t>
            </a:r>
            <a:r>
              <a:rPr lang="ko-KR" altLang="en-US" sz="1600" dirty="0"/>
              <a:t>오키나와</a:t>
            </a:r>
            <a:r>
              <a:rPr lang="en-US" altLang="ko-KR" sz="1600" dirty="0"/>
              <a:t>(</a:t>
            </a:r>
            <a:r>
              <a:rPr lang="ko-KR" altLang="en-US" sz="1600" dirty="0"/>
              <a:t>沖縄</a:t>
            </a:r>
            <a:r>
              <a:rPr lang="en-US" altLang="ko-KR" sz="1600" dirty="0"/>
              <a:t>) </a:t>
            </a:r>
            <a:r>
              <a:rPr lang="ko-KR" altLang="en-US" sz="1600" dirty="0"/>
              <a:t>지방</a:t>
            </a:r>
          </a:p>
          <a:p>
            <a:endParaRPr lang="vi-VN" dirty="0"/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E44B1167-121F-E639-0CDE-25371E06E083}"/>
              </a:ext>
            </a:extLst>
          </p:cNvPr>
          <p:cNvSpPr txBox="1"/>
          <p:nvPr/>
        </p:nvSpPr>
        <p:spPr>
          <a:xfrm>
            <a:off x="6790086" y="3621024"/>
            <a:ext cx="410956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/>
              <a:t>3. </a:t>
            </a:r>
            <a:r>
              <a:rPr lang="ko-KR" altLang="en-US" sz="1600" dirty="0"/>
              <a:t>자연과 일본인</a:t>
            </a:r>
          </a:p>
          <a:p>
            <a:pPr lvl="1"/>
            <a:r>
              <a:rPr lang="en-US" altLang="ko-KR" sz="1600" dirty="0"/>
              <a:t>1) </a:t>
            </a:r>
            <a:r>
              <a:rPr lang="ko-KR" altLang="en-US" sz="1600" dirty="0"/>
              <a:t>일본 기후의 특색</a:t>
            </a:r>
          </a:p>
          <a:p>
            <a:pPr lvl="1"/>
            <a:r>
              <a:rPr lang="en-US" altLang="ko-KR" sz="1600" dirty="0"/>
              <a:t>2) </a:t>
            </a:r>
            <a:r>
              <a:rPr lang="ko-KR" altLang="en-US" sz="1600" dirty="0"/>
              <a:t>자연재해</a:t>
            </a:r>
          </a:p>
          <a:p>
            <a:pPr lvl="1"/>
            <a:r>
              <a:rPr lang="ko-KR" altLang="en-US" sz="1600" dirty="0"/>
              <a:t>  </a:t>
            </a:r>
            <a:r>
              <a:rPr lang="en-US" altLang="ko-KR" sz="1200" dirty="0"/>
              <a:t>- </a:t>
            </a:r>
            <a:r>
              <a:rPr lang="ko-KR" altLang="en-US" sz="1200" dirty="0"/>
              <a:t>지진</a:t>
            </a:r>
            <a:r>
              <a:rPr lang="en-US" altLang="ko-KR" sz="1200" dirty="0"/>
              <a:t>/</a:t>
            </a:r>
            <a:r>
              <a:rPr lang="ko-KR" altLang="en-US" sz="1200" dirty="0"/>
              <a:t>화산 분화</a:t>
            </a:r>
            <a:r>
              <a:rPr lang="en-US" altLang="ko-KR" sz="1200" dirty="0"/>
              <a:t>/ </a:t>
            </a:r>
            <a:r>
              <a:rPr lang="ko-KR" altLang="en-US" sz="1200" dirty="0"/>
              <a:t>태풍</a:t>
            </a:r>
            <a:r>
              <a:rPr lang="en-US" altLang="ko-KR" sz="1200" dirty="0"/>
              <a:t>/</a:t>
            </a:r>
            <a:r>
              <a:rPr lang="ko-KR" altLang="en-US" sz="1200" dirty="0"/>
              <a:t>폭설</a:t>
            </a:r>
          </a:p>
          <a:p>
            <a:pPr lvl="1"/>
            <a:r>
              <a:rPr lang="en-US" altLang="ko-KR" sz="1600" dirty="0"/>
              <a:t>3) </a:t>
            </a:r>
            <a:r>
              <a:rPr lang="ko-KR" altLang="en-US" sz="1600" dirty="0"/>
              <a:t>자연과 일본인</a:t>
            </a:r>
            <a:endParaRPr lang="vi-VN" sz="1600" dirty="0"/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34A244A8-7F7D-E9F0-64C1-48F52AF97EB8}"/>
              </a:ext>
            </a:extLst>
          </p:cNvPr>
          <p:cNvSpPr txBox="1"/>
          <p:nvPr/>
        </p:nvSpPr>
        <p:spPr>
          <a:xfrm>
            <a:off x="762506" y="1469441"/>
            <a:ext cx="22467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5400" dirty="0"/>
              <a:t>목차</a:t>
            </a:r>
            <a:endParaRPr lang="en-US" altLang="ko-KR" sz="5400" dirty="0"/>
          </a:p>
          <a:p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5054984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9F529C3-C941-49FD-8C67-82F134F64B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0586029-32A0-47E5-9AEC-AE3ABA6B94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Hình ảnh 2" descr="Ảnh có chứa cây cối, con chó, động vật có vú, thác nước&#10;&#10;Mô tả được tạo tự động">
            <a:extLst>
              <a:ext uri="{FF2B5EF4-FFF2-40B4-BE49-F238E27FC236}">
                <a16:creationId xmlns:a16="http://schemas.microsoft.com/office/drawing/2014/main" id="{39675C66-8C7D-2720-F266-D2C113AAD3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742" y="1863376"/>
            <a:ext cx="4808267" cy="2913243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C730EAB-A532-4295-A302-FB4B90DB9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79958" y="1143000"/>
            <a:ext cx="0" cy="4572000"/>
          </a:xfrm>
          <a:prstGeom prst="line">
            <a:avLst/>
          </a:prstGeom>
          <a:ln>
            <a:solidFill>
              <a:srgbClr val="4E4E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Hình ảnh 4" descr="Ảnh có chứa phim hoạt hình, lễ hội&#10;&#10;Mô tả được tạo tự động">
            <a:extLst>
              <a:ext uri="{FF2B5EF4-FFF2-40B4-BE49-F238E27FC236}">
                <a16:creationId xmlns:a16="http://schemas.microsoft.com/office/drawing/2014/main" id="{1F257336-B67D-6572-616C-DA27FD6895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8183" y="1825012"/>
            <a:ext cx="3986631" cy="2989973"/>
          </a:xfrm>
          <a:prstGeom prst="rect">
            <a:avLst/>
          </a:prstGeom>
        </p:spPr>
      </p:pic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8D2C6C40-5288-61F6-0A85-470F99E8B4B6}"/>
              </a:ext>
            </a:extLst>
          </p:cNvPr>
          <p:cNvSpPr txBox="1"/>
          <p:nvPr/>
        </p:nvSpPr>
        <p:spPr>
          <a:xfrm>
            <a:off x="7845553" y="4969164"/>
            <a:ext cx="23144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0" i="1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se-nanumgothic"/>
              </a:rPr>
              <a:t>아오모리 지역축제</a:t>
            </a:r>
            <a:endParaRPr lang="vi-VN" sz="1400" i="1" dirty="0"/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8E7AE1CF-5CA3-07F9-062A-6E2226F10937}"/>
              </a:ext>
            </a:extLst>
          </p:cNvPr>
          <p:cNvSpPr txBox="1"/>
          <p:nvPr/>
        </p:nvSpPr>
        <p:spPr>
          <a:xfrm>
            <a:off x="2660904" y="4928616"/>
            <a:ext cx="1865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 </a:t>
            </a:r>
            <a:r>
              <a:rPr lang="ko-KR" altLang="en-US" sz="1400" i="1" dirty="0"/>
              <a:t>시라카미산지</a:t>
            </a:r>
            <a:endParaRPr lang="vi-VN" sz="1400" i="1" dirty="0"/>
          </a:p>
        </p:txBody>
      </p:sp>
    </p:spTree>
    <p:extLst>
      <p:ext uri="{BB962C8B-B14F-4D97-AF65-F5344CB8AC3E}">
        <p14:creationId xmlns:p14="http://schemas.microsoft.com/office/powerpoint/2010/main" val="29760439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0EB281D0-671A-D08F-FF67-89B7428DF150}"/>
              </a:ext>
            </a:extLst>
          </p:cNvPr>
          <p:cNvSpPr txBox="1"/>
          <p:nvPr/>
        </p:nvSpPr>
        <p:spPr>
          <a:xfrm>
            <a:off x="989952" y="1474731"/>
            <a:ext cx="5477256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dirty="0"/>
              <a:t>4) </a:t>
            </a:r>
            <a:r>
              <a:rPr lang="ko-KR" altLang="en-US" sz="4000" dirty="0"/>
              <a:t>간토 지방 関東地方</a:t>
            </a:r>
            <a:r>
              <a:rPr lang="en-US" altLang="ko-KR" sz="4000" dirty="0"/>
              <a:t>)</a:t>
            </a:r>
          </a:p>
          <a:p>
            <a:endParaRPr lang="en-US" altLang="ko-K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dirty="0"/>
              <a:t>혼슈 중앙 동쪽에 위치하는 지방</a:t>
            </a:r>
          </a:p>
          <a:p>
            <a:r>
              <a:rPr lang="ko-KR" altLang="en-US" dirty="0"/>
              <a:t>   </a:t>
            </a:r>
            <a:r>
              <a:rPr lang="en-US" altLang="ko-KR" dirty="0"/>
              <a:t>- </a:t>
            </a:r>
            <a:r>
              <a:rPr lang="ko-KR" altLang="en-US" dirty="0"/>
              <a:t>도쿄도</a:t>
            </a:r>
            <a:r>
              <a:rPr lang="en-US" altLang="ko-KR" dirty="0"/>
              <a:t>(</a:t>
            </a:r>
            <a:r>
              <a:rPr lang="ko-KR" altLang="en-US" dirty="0"/>
              <a:t>수도</a:t>
            </a:r>
            <a:r>
              <a:rPr lang="en-US" altLang="ko-KR" dirty="0"/>
              <a:t>) </a:t>
            </a:r>
            <a:r>
              <a:rPr lang="ko-KR" altLang="en-US" dirty="0"/>
              <a:t>이바라키현 도치기현</a:t>
            </a:r>
            <a:r>
              <a:rPr lang="en-US" altLang="ko-KR" dirty="0"/>
              <a:t>, </a:t>
            </a:r>
            <a:r>
              <a:rPr lang="ko-KR" altLang="en-US" dirty="0"/>
              <a:t>군마현</a:t>
            </a:r>
            <a:r>
              <a:rPr lang="en-US" altLang="ko-KR" dirty="0"/>
              <a:t>, </a:t>
            </a:r>
            <a:r>
              <a:rPr lang="ko-KR" altLang="en-US" dirty="0"/>
              <a:t>사이타마현</a:t>
            </a:r>
            <a:r>
              <a:rPr lang="en-US" altLang="ko-KR" dirty="0"/>
              <a:t>, </a:t>
            </a:r>
            <a:r>
              <a:rPr lang="ko-KR" altLang="en-US" dirty="0"/>
              <a:t>지바현</a:t>
            </a:r>
            <a:r>
              <a:rPr lang="en-US" altLang="ko-KR" dirty="0"/>
              <a:t>, </a:t>
            </a:r>
            <a:r>
              <a:rPr lang="ko-KR" altLang="en-US" dirty="0"/>
              <a:t>가나가와한</a:t>
            </a:r>
            <a:endParaRPr lang="en-US" altLang="ko-KR" dirty="0"/>
          </a:p>
          <a:p>
            <a:endParaRPr lang="ko-KR" alt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dirty="0"/>
              <a:t>일본의 정치</a:t>
            </a:r>
            <a:r>
              <a:rPr lang="en-US" altLang="ko-KR" dirty="0"/>
              <a:t>, </a:t>
            </a:r>
            <a:r>
              <a:rPr lang="ko-KR" altLang="en-US" dirty="0"/>
              <a:t>경제</a:t>
            </a:r>
            <a:r>
              <a:rPr lang="en-US" altLang="ko-KR" dirty="0"/>
              <a:t>, </a:t>
            </a:r>
            <a:r>
              <a:rPr lang="ko-KR" altLang="en-US" dirty="0"/>
              <a:t>문화의 중심지</a:t>
            </a:r>
          </a:p>
          <a:p>
            <a:r>
              <a:rPr lang="ko-KR" altLang="en-US" dirty="0"/>
              <a:t>   </a:t>
            </a:r>
            <a:r>
              <a:rPr lang="en-US" altLang="ko-KR" dirty="0"/>
              <a:t>- </a:t>
            </a:r>
            <a:r>
              <a:rPr lang="ko-KR" altLang="en-US" dirty="0"/>
              <a:t>수도권 </a:t>
            </a:r>
            <a:r>
              <a:rPr lang="en-US" altLang="ko-KR" dirty="0"/>
              <a:t>: </a:t>
            </a:r>
            <a:r>
              <a:rPr lang="ko-KR" altLang="en-US" dirty="0"/>
              <a:t>사이타마현</a:t>
            </a:r>
            <a:r>
              <a:rPr lang="en-US" altLang="ko-KR" dirty="0"/>
              <a:t>, </a:t>
            </a:r>
            <a:r>
              <a:rPr lang="ko-KR" altLang="en-US" dirty="0"/>
              <a:t>지바현</a:t>
            </a:r>
            <a:r>
              <a:rPr lang="en-US" altLang="ko-KR" dirty="0"/>
              <a:t>, </a:t>
            </a:r>
            <a:r>
              <a:rPr lang="ko-KR" altLang="en-US" dirty="0"/>
              <a:t>가나가와현</a:t>
            </a:r>
            <a:endParaRPr lang="en-US" altLang="ko-KR" dirty="0"/>
          </a:p>
          <a:p>
            <a:endParaRPr lang="ko-KR" alt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dirty="0"/>
              <a:t>닛코의 신사와 사찰 </a:t>
            </a:r>
            <a:r>
              <a:rPr lang="en-US" altLang="ko-KR" dirty="0"/>
              <a:t>: </a:t>
            </a:r>
            <a:r>
              <a:rPr lang="ko-KR" altLang="en-US" dirty="0"/>
              <a:t>세계문화유산 등록</a:t>
            </a:r>
          </a:p>
        </p:txBody>
      </p:sp>
      <p:pic>
        <p:nvPicPr>
          <p:cNvPr id="4" name="Hình ảnh 3" descr="Ảnh có chứa văn bản, bản đồ, tập bản đồ, biểu đồ&#10;&#10;Mô tả được tạo tự động">
            <a:extLst>
              <a:ext uri="{FF2B5EF4-FFF2-40B4-BE49-F238E27FC236}">
                <a16:creationId xmlns:a16="http://schemas.microsoft.com/office/drawing/2014/main" id="{08D60B4E-102E-4299-0DCF-A33A11A18F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5659" y="997839"/>
            <a:ext cx="3238500" cy="477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0096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2571" y="1374263"/>
            <a:ext cx="4739173" cy="372025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968343" y="5822302"/>
            <a:ext cx="31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닛코의 신사와 사찰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054" y="1477347"/>
            <a:ext cx="5446945" cy="361716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58212" y="5452970"/>
            <a:ext cx="2855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일본여행 축제 하나비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6037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2EC2DF1F-6140-7D56-95C6-744D99DF97B3}"/>
              </a:ext>
            </a:extLst>
          </p:cNvPr>
          <p:cNvSpPr txBox="1"/>
          <p:nvPr/>
        </p:nvSpPr>
        <p:spPr>
          <a:xfrm>
            <a:off x="868680" y="1563624"/>
            <a:ext cx="4727448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dirty="0">
                <a:latin typeface="+mj-ea"/>
              </a:rPr>
              <a:t>5) </a:t>
            </a:r>
            <a:r>
              <a:rPr lang="ko-KR" altLang="en-US" sz="4000" dirty="0"/>
              <a:t>주부 지방</a:t>
            </a:r>
            <a:endParaRPr lang="en-US" altLang="ko-KR" sz="4000" dirty="0"/>
          </a:p>
          <a:p>
            <a:endParaRPr lang="en-US" altLang="ko-KR" sz="1800" dirty="0">
              <a:latin typeface="+mj-e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1800" dirty="0">
                <a:latin typeface="+mj-ea"/>
              </a:rPr>
              <a:t>혼슈 중앙부에 위치하는 지방</a:t>
            </a:r>
            <a:br>
              <a:rPr lang="ko-KR" altLang="en-US" sz="1800" dirty="0">
                <a:latin typeface="+mj-ea"/>
              </a:rPr>
            </a:br>
            <a:r>
              <a:rPr lang="ko-KR" altLang="en-US" sz="1800" dirty="0">
                <a:latin typeface="+mj-ea"/>
              </a:rPr>
              <a:t>   </a:t>
            </a:r>
            <a:r>
              <a:rPr lang="en-US" altLang="ko-KR" sz="1800" dirty="0">
                <a:latin typeface="+mj-ea"/>
              </a:rPr>
              <a:t>- </a:t>
            </a:r>
            <a:r>
              <a:rPr lang="ko-KR" altLang="en-US" sz="1800" dirty="0">
                <a:latin typeface="+mj-ea"/>
              </a:rPr>
              <a:t>니가타현</a:t>
            </a:r>
            <a:r>
              <a:rPr lang="en-US" altLang="ko-KR" sz="1800" dirty="0">
                <a:latin typeface="+mj-ea"/>
              </a:rPr>
              <a:t>, </a:t>
            </a:r>
            <a:r>
              <a:rPr lang="ko-KR" altLang="en-US" sz="1800" dirty="0">
                <a:latin typeface="+mj-ea"/>
              </a:rPr>
              <a:t>도야마현</a:t>
            </a:r>
            <a:r>
              <a:rPr lang="en-US" altLang="ko-KR" sz="1800" dirty="0">
                <a:latin typeface="+mj-ea"/>
              </a:rPr>
              <a:t>, </a:t>
            </a:r>
            <a:r>
              <a:rPr lang="ko-KR" altLang="en-US" sz="1800" dirty="0">
                <a:latin typeface="+mj-ea"/>
              </a:rPr>
              <a:t>이시카와현</a:t>
            </a:r>
            <a:r>
              <a:rPr lang="en-US" altLang="ko-KR" sz="1800" dirty="0">
                <a:latin typeface="+mj-ea"/>
              </a:rPr>
              <a:t>, </a:t>
            </a:r>
            <a:r>
              <a:rPr lang="ko-KR" altLang="en-US" sz="1800" dirty="0">
                <a:latin typeface="+mj-ea"/>
              </a:rPr>
              <a:t>후쿠이현</a:t>
            </a:r>
            <a:r>
              <a:rPr lang="en-US" altLang="ko-KR" sz="1800" dirty="0">
                <a:latin typeface="+mj-ea"/>
              </a:rPr>
              <a:t>. </a:t>
            </a:r>
            <a:r>
              <a:rPr lang="ko-KR" altLang="en-US" sz="1800" dirty="0">
                <a:latin typeface="+mj-ea"/>
              </a:rPr>
              <a:t>야마나시현</a:t>
            </a:r>
            <a:r>
              <a:rPr lang="en-US" altLang="ko-KR" sz="1800" dirty="0">
                <a:latin typeface="+mj-ea"/>
              </a:rPr>
              <a:t>, </a:t>
            </a:r>
            <a:r>
              <a:rPr lang="ko-KR" altLang="en-US" sz="1800" dirty="0">
                <a:latin typeface="+mj-ea"/>
              </a:rPr>
              <a:t>나가노현</a:t>
            </a:r>
            <a:r>
              <a:rPr lang="en-US" altLang="ko-KR" sz="1800" dirty="0">
                <a:latin typeface="+mj-ea"/>
              </a:rPr>
              <a:t>, </a:t>
            </a:r>
            <a:r>
              <a:rPr lang="ko-KR" altLang="en-US" sz="1800" dirty="0">
                <a:latin typeface="+mj-ea"/>
              </a:rPr>
              <a:t>기후현</a:t>
            </a:r>
            <a:r>
              <a:rPr lang="en-US" altLang="ko-KR" sz="1800" dirty="0">
                <a:latin typeface="+mj-ea"/>
              </a:rPr>
              <a:t>.</a:t>
            </a:r>
            <a:br>
              <a:rPr lang="en-US" altLang="ko-KR" sz="1800" dirty="0">
                <a:latin typeface="+mj-ea"/>
              </a:rPr>
            </a:br>
            <a:r>
              <a:rPr lang="en-US" altLang="ko-KR" sz="1800" dirty="0">
                <a:latin typeface="+mj-ea"/>
              </a:rPr>
              <a:t>       </a:t>
            </a:r>
            <a:r>
              <a:rPr lang="ko-KR" altLang="en-US" sz="1800" dirty="0">
                <a:latin typeface="+mj-ea"/>
              </a:rPr>
              <a:t>시즈오카현</a:t>
            </a:r>
            <a:r>
              <a:rPr lang="en-US" altLang="ko-KR" sz="1800" dirty="0">
                <a:latin typeface="+mj-ea"/>
              </a:rPr>
              <a:t>, </a:t>
            </a:r>
            <a:r>
              <a:rPr lang="ko-KR" altLang="en-US" sz="1800" dirty="0">
                <a:latin typeface="+mj-ea"/>
              </a:rPr>
              <a:t>아이치현</a:t>
            </a:r>
            <a:endParaRPr lang="en-US" altLang="ko-KR" sz="1800" dirty="0">
              <a:latin typeface="+mj-e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1800" dirty="0">
                <a:latin typeface="+mj-ea"/>
              </a:rPr>
              <a:t>폿사마그나 </a:t>
            </a:r>
            <a:r>
              <a:rPr lang="en-US" altLang="ko-KR" sz="1800" dirty="0">
                <a:latin typeface="+mj-ea"/>
              </a:rPr>
              <a:t>: </a:t>
            </a:r>
            <a:r>
              <a:rPr lang="ko-KR" altLang="en-US" sz="1800" dirty="0">
                <a:latin typeface="+mj-ea"/>
              </a:rPr>
              <a:t>주부 지방 남북에 걸친 구조선</a:t>
            </a:r>
          </a:p>
          <a:p>
            <a:r>
              <a:rPr lang="ko-KR" altLang="en-US" sz="1800" dirty="0">
                <a:latin typeface="+mj-ea"/>
              </a:rPr>
              <a:t>      </a:t>
            </a:r>
            <a:r>
              <a:rPr lang="en-US" altLang="ko-KR" sz="1800" dirty="0">
                <a:latin typeface="+mj-ea"/>
              </a:rPr>
              <a:t>- </a:t>
            </a:r>
            <a:r>
              <a:rPr lang="ko-KR" altLang="en-US" sz="1800" dirty="0">
                <a:latin typeface="+mj-ea"/>
              </a:rPr>
              <a:t>폿사마그나 서쪽</a:t>
            </a:r>
            <a:r>
              <a:rPr lang="en-US" altLang="ko-KR" sz="1800" dirty="0">
                <a:latin typeface="+mj-ea"/>
              </a:rPr>
              <a:t>: </a:t>
            </a:r>
            <a:r>
              <a:rPr lang="ko-KR" altLang="en-US" sz="1800" dirty="0">
                <a:latin typeface="+mj-ea"/>
              </a:rPr>
              <a:t>긴키 지방</a:t>
            </a:r>
            <a:endParaRPr lang="en-US" altLang="ko-KR" sz="1800" dirty="0">
              <a:latin typeface="+mj-ea"/>
            </a:endParaRPr>
          </a:p>
          <a:p>
            <a:r>
              <a:rPr lang="en-US" altLang="ko-KR" dirty="0">
                <a:latin typeface="+mj-ea"/>
              </a:rPr>
              <a:t>      - </a:t>
            </a:r>
            <a:r>
              <a:rPr lang="ko-KR" altLang="en-US" sz="1800" dirty="0">
                <a:latin typeface="+mj-ea"/>
              </a:rPr>
              <a:t>폿사마그나 동쪽</a:t>
            </a:r>
            <a:r>
              <a:rPr lang="en-US" altLang="ko-KR" sz="1800" dirty="0">
                <a:latin typeface="+mj-ea"/>
              </a:rPr>
              <a:t>: </a:t>
            </a:r>
            <a:r>
              <a:rPr lang="ko-KR" altLang="en-US" sz="1800" dirty="0">
                <a:latin typeface="+mj-ea"/>
              </a:rPr>
              <a:t>간토 지방</a:t>
            </a:r>
            <a:endParaRPr lang="en-US" altLang="ko-KR" sz="1800" dirty="0">
              <a:latin typeface="+mj-e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1800" dirty="0">
                <a:latin typeface="+mj-ea"/>
              </a:rPr>
              <a:t>합장건축양식인 갓쇼즈쿠리 집락 </a:t>
            </a:r>
            <a:r>
              <a:rPr lang="en-US" altLang="ko-KR" sz="1800" dirty="0">
                <a:latin typeface="+mj-ea"/>
              </a:rPr>
              <a:t>: </a:t>
            </a:r>
            <a:r>
              <a:rPr lang="ko-KR" altLang="en-US" sz="1800" dirty="0">
                <a:latin typeface="+mj-ea"/>
              </a:rPr>
              <a:t>세계문화유산 등록</a:t>
            </a:r>
            <a:endParaRPr lang="vi-VN" dirty="0"/>
          </a:p>
        </p:txBody>
      </p:sp>
      <p:pic>
        <p:nvPicPr>
          <p:cNvPr id="3" name="Hình ảnh 2" descr="Ảnh có chứa bản đồ, văn bản&#10;&#10;Mô tả được tạo tự động">
            <a:extLst>
              <a:ext uri="{FF2B5EF4-FFF2-40B4-BE49-F238E27FC236}">
                <a16:creationId xmlns:a16="http://schemas.microsoft.com/office/drawing/2014/main" id="{B75E30E9-D21F-9B50-5183-381C7E587B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54" y="995309"/>
            <a:ext cx="4572000" cy="455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0027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772" y="1453341"/>
            <a:ext cx="5109713" cy="347322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2162" y="1453341"/>
            <a:ext cx="5090070" cy="347322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674637" y="5673011"/>
            <a:ext cx="548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latin typeface="+mj-ea"/>
              </a:rPr>
              <a:t>합장건축양식인 갓쇼즈쿠리 집락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81691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C1E914EB-5C62-7032-E218-3133C5130BDD}"/>
              </a:ext>
            </a:extLst>
          </p:cNvPr>
          <p:cNvSpPr txBox="1"/>
          <p:nvPr/>
        </p:nvSpPr>
        <p:spPr>
          <a:xfrm>
            <a:off x="752486" y="1083887"/>
            <a:ext cx="5250689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dirty="0"/>
              <a:t>6) </a:t>
            </a:r>
            <a:r>
              <a:rPr lang="ko-KR" altLang="en-US" sz="4000" dirty="0"/>
              <a:t>긴키 지방 </a:t>
            </a:r>
            <a:r>
              <a:rPr lang="en-US" altLang="ko-KR" sz="4000" dirty="0"/>
              <a:t>(</a:t>
            </a:r>
            <a:r>
              <a:rPr lang="ko-KR" altLang="en-US" sz="4000" dirty="0"/>
              <a:t>近畿地方</a:t>
            </a:r>
            <a:r>
              <a:rPr lang="en-US" altLang="ko-KR" sz="4000" dirty="0"/>
              <a:t>)</a:t>
            </a:r>
          </a:p>
          <a:p>
            <a:endParaRPr lang="en-US" altLang="ko-KR" sz="4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dirty="0"/>
              <a:t>혼슈 중앙 서쪽에 위치하는 지방</a:t>
            </a:r>
          </a:p>
          <a:p>
            <a:r>
              <a:rPr lang="ko-KR" altLang="en-US" dirty="0"/>
              <a:t>    </a:t>
            </a:r>
            <a:r>
              <a:rPr lang="en-US" altLang="ko-KR" dirty="0"/>
              <a:t>- </a:t>
            </a:r>
            <a:r>
              <a:rPr lang="ko-KR" altLang="en-US" dirty="0"/>
              <a:t>교토부</a:t>
            </a:r>
            <a:r>
              <a:rPr lang="en-US" altLang="ko-KR" dirty="0"/>
              <a:t>, </a:t>
            </a:r>
            <a:r>
              <a:rPr lang="ko-KR" altLang="en-US" dirty="0"/>
              <a:t>오사카부</a:t>
            </a:r>
            <a:r>
              <a:rPr lang="en-US" altLang="ko-KR" dirty="0"/>
              <a:t>, </a:t>
            </a:r>
            <a:r>
              <a:rPr lang="ko-KR" altLang="en-US" dirty="0"/>
              <a:t>미에현</a:t>
            </a:r>
            <a:r>
              <a:rPr lang="en-US" altLang="ko-KR" dirty="0"/>
              <a:t>, </a:t>
            </a:r>
            <a:r>
              <a:rPr lang="ko-KR" altLang="en-US" dirty="0"/>
              <a:t>시가현</a:t>
            </a:r>
            <a:r>
              <a:rPr lang="en-US" altLang="ko-KR" dirty="0"/>
              <a:t>, </a:t>
            </a:r>
            <a:r>
              <a:rPr lang="ko-KR" altLang="en-US" dirty="0"/>
              <a:t>효고현</a:t>
            </a:r>
            <a:r>
              <a:rPr lang="en-US" altLang="ko-KR" dirty="0"/>
              <a:t>, </a:t>
            </a:r>
            <a:r>
              <a:rPr lang="ko-KR" altLang="en-US" dirty="0"/>
              <a:t>나라현</a:t>
            </a:r>
            <a:r>
              <a:rPr lang="en-US" altLang="ko-KR" dirty="0"/>
              <a:t>, </a:t>
            </a:r>
            <a:r>
              <a:rPr lang="ko-KR" altLang="en-US" dirty="0"/>
              <a:t>와카야마현 </a:t>
            </a:r>
            <a:r>
              <a:rPr lang="en-US" altLang="ko-KR" dirty="0"/>
              <a:t>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dirty="0"/>
              <a:t>고대 이래 일본의 정치</a:t>
            </a:r>
            <a:r>
              <a:rPr lang="en-US" altLang="ko-KR" dirty="0"/>
              <a:t>, </a:t>
            </a:r>
            <a:r>
              <a:rPr lang="ko-KR" altLang="en-US" dirty="0"/>
              <a:t>경제</a:t>
            </a:r>
            <a:r>
              <a:rPr lang="en-US" altLang="ko-KR" dirty="0"/>
              <a:t>, </a:t>
            </a:r>
            <a:r>
              <a:rPr lang="ko-KR" altLang="en-US" dirty="0"/>
              <a:t>문화의 중심이 되었던 지방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dirty="0"/>
              <a:t>신사나 사찰 등이 많은 문화재</a:t>
            </a:r>
          </a:p>
          <a:p>
            <a:r>
              <a:rPr lang="ko-KR" altLang="en-US" dirty="0"/>
              <a:t>   </a:t>
            </a:r>
            <a:r>
              <a:rPr lang="en-US" altLang="ko-KR" dirty="0"/>
              <a:t> - </a:t>
            </a:r>
            <a:r>
              <a:rPr lang="ko-KR" altLang="en-US" dirty="0"/>
              <a:t>나라현 </a:t>
            </a:r>
            <a:r>
              <a:rPr lang="en-US" altLang="ko-KR" dirty="0"/>
              <a:t>: </a:t>
            </a:r>
            <a:r>
              <a:rPr lang="ko-KR" altLang="en-US" dirty="0"/>
              <a:t>호류지</a:t>
            </a:r>
            <a:r>
              <a:rPr lang="en-US" altLang="ko-KR" dirty="0"/>
              <a:t>(</a:t>
            </a:r>
            <a:r>
              <a:rPr lang="ko-KR" altLang="en-US" dirty="0"/>
              <a:t>法隆寺</a:t>
            </a:r>
            <a:r>
              <a:rPr lang="en-US" altLang="ko-KR" dirty="0"/>
              <a:t>) </a:t>
            </a:r>
            <a:r>
              <a:rPr lang="ko-KR" altLang="en-US" dirty="0"/>
              <a:t>주변 불교 건축물</a:t>
            </a:r>
          </a:p>
          <a:p>
            <a:r>
              <a:rPr lang="ko-KR" altLang="en-US" dirty="0"/>
              <a:t>    </a:t>
            </a:r>
            <a:r>
              <a:rPr lang="en-US" altLang="ko-KR" dirty="0"/>
              <a:t>- </a:t>
            </a:r>
            <a:r>
              <a:rPr lang="ko-KR" altLang="en-US" dirty="0"/>
              <a:t>효고현 </a:t>
            </a:r>
            <a:r>
              <a:rPr lang="en-US" altLang="ko-KR" dirty="0"/>
              <a:t>: </a:t>
            </a:r>
            <a:r>
              <a:rPr lang="ko-KR" altLang="en-US" dirty="0"/>
              <a:t>세계문화유산으로 등록된 히메지성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dirty="0"/>
              <a:t>오사카성 </a:t>
            </a:r>
            <a:r>
              <a:rPr lang="en-US" altLang="ko-KR" dirty="0"/>
              <a:t>: </a:t>
            </a:r>
            <a:r>
              <a:rPr lang="ko-KR" altLang="en-US" dirty="0"/>
              <a:t>도요토미 히데요시가 세운 오사카의 상징</a:t>
            </a:r>
            <a:endParaRPr lang="vi-VN" dirty="0"/>
          </a:p>
        </p:txBody>
      </p:sp>
      <p:pic>
        <p:nvPicPr>
          <p:cNvPr id="3" name="Hình ảnh 2" descr="Ảnh có chứa văn bản, bản đồ, Phông chữ, biểu đồ&#10;&#10;Mô tả được tạo tự động">
            <a:extLst>
              <a:ext uri="{FF2B5EF4-FFF2-40B4-BE49-F238E27FC236}">
                <a16:creationId xmlns:a16="http://schemas.microsoft.com/office/drawing/2014/main" id="{2E635597-2606-3C81-C463-E16F809674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5305" y="1320800"/>
            <a:ext cx="3941185" cy="3941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3968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7608" y="946445"/>
            <a:ext cx="6056376" cy="340754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134" y="938895"/>
            <a:ext cx="5115119" cy="341509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78746" y="5056445"/>
            <a:ext cx="24072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호류지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107430" y="5241111"/>
            <a:ext cx="16141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히메지성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904227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Slide Background">
            <a:extLst>
              <a:ext uri="{FF2B5EF4-FFF2-40B4-BE49-F238E27FC236}">
                <a16:creationId xmlns:a16="http://schemas.microsoft.com/office/drawing/2014/main" id="{C0763A76-9F1C-4FC5-82B7-DD475DA46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E81BF4F6-F2CF-4984-9D14-D6966D92F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8522446" cy="2285999"/>
          </a:xfrm>
          <a:prstGeom prst="rect">
            <a:avLst/>
          </a:prstGeom>
          <a:ln>
            <a:noFill/>
          </a:ln>
          <a:effectLst>
            <a:outerShdw blurRad="596900" dist="304800" dir="7140000" sx="90000" sy="90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5325EC5A-D149-E8D9-3F63-154B8807A7D2}"/>
              </a:ext>
            </a:extLst>
          </p:cNvPr>
          <p:cNvSpPr txBox="1"/>
          <p:nvPr/>
        </p:nvSpPr>
        <p:spPr>
          <a:xfrm>
            <a:off x="761803" y="350196"/>
            <a:ext cx="4646904" cy="16245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ko-KR" sz="4000" dirty="0">
                <a:latin typeface="+mj-lt"/>
                <a:ea typeface="+mj-ea"/>
                <a:cs typeface="+mj-cs"/>
              </a:rPr>
              <a:t>7) </a:t>
            </a:r>
            <a:r>
              <a:rPr lang="ko-KR" altLang="en-US" sz="4000" dirty="0">
                <a:latin typeface="+mj-lt"/>
                <a:ea typeface="+mj-ea"/>
                <a:cs typeface="+mj-cs"/>
              </a:rPr>
              <a:t>주고쿠 지방 </a:t>
            </a:r>
            <a:r>
              <a:rPr lang="en-US" altLang="ko-KR" sz="4000" dirty="0">
                <a:latin typeface="+mj-lt"/>
                <a:ea typeface="+mj-ea"/>
                <a:cs typeface="+mj-cs"/>
              </a:rPr>
              <a:t>(</a:t>
            </a:r>
            <a:r>
              <a:rPr lang="ko-KR" altLang="en-US" sz="4000" dirty="0">
                <a:latin typeface="+mj-lt"/>
                <a:ea typeface="+mj-ea"/>
                <a:cs typeface="+mj-cs"/>
              </a:rPr>
              <a:t>中国地方</a:t>
            </a:r>
            <a:r>
              <a:rPr lang="en-US" altLang="ko-KR" sz="4000" dirty="0">
                <a:latin typeface="+mj-lt"/>
                <a:ea typeface="+mj-ea"/>
                <a:cs typeface="+mj-cs"/>
              </a:rPr>
              <a:t>)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000" dirty="0">
              <a:latin typeface="+mj-lt"/>
              <a:ea typeface="+mj-ea"/>
              <a:cs typeface="+mj-cs"/>
            </a:endParaRP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06421FD7-A93D-DE15-A262-F071532EC516}"/>
              </a:ext>
            </a:extLst>
          </p:cNvPr>
          <p:cNvSpPr txBox="1"/>
          <p:nvPr/>
        </p:nvSpPr>
        <p:spPr>
          <a:xfrm>
            <a:off x="761802" y="2743200"/>
            <a:ext cx="4646905" cy="36131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ko-KR" altLang="en-US" sz="1700" dirty="0"/>
              <a:t>혼슈 서쪽 끝에 위치하는 지방</a:t>
            </a:r>
            <a:endParaRPr lang="en-US" altLang="ko-KR" sz="17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ko-KR" altLang="en-US" sz="1700" dirty="0"/>
              <a:t>돗토리현</a:t>
            </a:r>
            <a:r>
              <a:rPr lang="en-US" altLang="ko-KR" sz="1700" dirty="0"/>
              <a:t>, </a:t>
            </a:r>
            <a:r>
              <a:rPr lang="ko-KR" altLang="en-US" sz="1700" dirty="0"/>
              <a:t>시마네현</a:t>
            </a:r>
            <a:r>
              <a:rPr lang="en-US" altLang="ko-KR" sz="1700" dirty="0"/>
              <a:t>, </a:t>
            </a:r>
            <a:r>
              <a:rPr lang="ko-KR" altLang="en-US" sz="1700" dirty="0"/>
              <a:t>오카야마현</a:t>
            </a:r>
            <a:r>
              <a:rPr lang="en-US" altLang="ko-KR" sz="1700" dirty="0"/>
              <a:t>, </a:t>
            </a:r>
            <a:r>
              <a:rPr lang="ko-KR" altLang="en-US" sz="1700" dirty="0"/>
              <a:t>히로시마현</a:t>
            </a:r>
            <a:r>
              <a:rPr lang="en-US" altLang="ko-KR" sz="1700" dirty="0"/>
              <a:t>, </a:t>
            </a:r>
            <a:r>
              <a:rPr lang="ko-KR" altLang="en-US" sz="1700" dirty="0"/>
              <a:t>야마구치현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ko-KR" altLang="en-US" sz="1700" dirty="0"/>
              <a:t>주고쿠산지를 따라 산인 지방과 산요 지방으로 구분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ko-KR" sz="1700" dirty="0"/>
              <a:t>   - </a:t>
            </a:r>
            <a:r>
              <a:rPr lang="ko-KR" altLang="en-US" sz="1700" dirty="0"/>
              <a:t>산인  지방</a:t>
            </a:r>
            <a:r>
              <a:rPr lang="en-US" altLang="ko-KR" sz="1700" dirty="0"/>
              <a:t>: </a:t>
            </a:r>
            <a:r>
              <a:rPr lang="ko-KR" altLang="en-US" sz="1700" dirty="0"/>
              <a:t>평야가 적고 겨울에 눈이 많이 내림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ko-KR" sz="1700" dirty="0"/>
              <a:t>   - </a:t>
            </a:r>
            <a:r>
              <a:rPr lang="ko-KR" altLang="en-US" sz="1700" dirty="0"/>
              <a:t>산요  지방</a:t>
            </a:r>
            <a:r>
              <a:rPr lang="en-US" altLang="ko-KR" sz="1700" dirty="0"/>
              <a:t>: </a:t>
            </a:r>
            <a:r>
              <a:rPr lang="ko-KR" altLang="en-US" sz="1700" dirty="0"/>
              <a:t>평야지대가 많고 많은 비가 내림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ko-KR" altLang="en-US" sz="1700" dirty="0"/>
              <a:t>세계문화유산</a:t>
            </a:r>
            <a:endParaRPr lang="en-US" altLang="ko-KR" sz="17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ko-KR" sz="1700" dirty="0"/>
              <a:t>   - </a:t>
            </a:r>
            <a:r>
              <a:rPr lang="ko-KR" altLang="en-US" sz="1700" dirty="0"/>
              <a:t>히로시마현</a:t>
            </a:r>
            <a:r>
              <a:rPr lang="en-US" altLang="ko-KR" sz="1700" dirty="0"/>
              <a:t>: </a:t>
            </a:r>
            <a:r>
              <a:rPr lang="ko-KR" altLang="en-US" sz="1700" dirty="0"/>
              <a:t>원폭돔</a:t>
            </a:r>
            <a:r>
              <a:rPr lang="en-US" altLang="ko-KR" sz="1700" dirty="0"/>
              <a:t>, </a:t>
            </a:r>
            <a:r>
              <a:rPr lang="ko-KR" altLang="en-US" sz="1700" dirty="0"/>
              <a:t>이쓰쿠시마신사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ko-KR" sz="1700" dirty="0"/>
              <a:t>   - </a:t>
            </a:r>
            <a:r>
              <a:rPr lang="ko-KR" altLang="en-US" sz="1700" dirty="0"/>
              <a:t>시마네현</a:t>
            </a:r>
            <a:r>
              <a:rPr lang="en-US" altLang="ko-KR" sz="1700" dirty="0"/>
              <a:t>: </a:t>
            </a:r>
            <a:r>
              <a:rPr lang="ko-KR" altLang="en-US" sz="1700" dirty="0"/>
              <a:t>이와미 은산유적</a:t>
            </a:r>
            <a:endParaRPr lang="en-US" sz="1700" dirty="0"/>
          </a:p>
        </p:txBody>
      </p:sp>
      <p:pic>
        <p:nvPicPr>
          <p:cNvPr id="3" name="Hình ảnh 2" descr="Ảnh có chứa bản đồ, văn bản, tập bản đồ, Phông chữ&#10;&#10;Mô tả được tạo tự động">
            <a:extLst>
              <a:ext uri="{FF2B5EF4-FFF2-40B4-BE49-F238E27FC236}">
                <a16:creationId xmlns:a16="http://schemas.microsoft.com/office/drawing/2014/main" id="{40D48BDA-C233-6D59-B2A4-1BEBE62BF99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82"/>
          <a:stretch/>
        </p:blipFill>
        <p:spPr>
          <a:xfrm>
            <a:off x="6368515" y="350196"/>
            <a:ext cx="5415530" cy="6085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5814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 descr="Ảnh có chứa bầu trời, Kiến trúc Trung Hoa, Kiến trúc Nhật Bản, nơi thờ cúng&#10;&#10;Mô tả được tạo tự động">
            <a:extLst>
              <a:ext uri="{FF2B5EF4-FFF2-40B4-BE49-F238E27FC236}">
                <a16:creationId xmlns:a16="http://schemas.microsoft.com/office/drawing/2014/main" id="{A8DB0674-6882-308E-75B4-3B4ECEEF69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625" y="804540"/>
            <a:ext cx="4140397" cy="2813034"/>
          </a:xfrm>
          <a:prstGeom prst="rect">
            <a:avLst/>
          </a:prstGeom>
        </p:spPr>
      </p:pic>
      <p:pic>
        <p:nvPicPr>
          <p:cNvPr id="6" name="Hình ảnh 5" descr="Ảnh có chứa văn bản, bầu trời, mây, ngoài trời&#10;&#10;Mô tả được tạo tự động">
            <a:extLst>
              <a:ext uri="{FF2B5EF4-FFF2-40B4-BE49-F238E27FC236}">
                <a16:creationId xmlns:a16="http://schemas.microsoft.com/office/drawing/2014/main" id="{D0C03A0C-4C55-F01B-4F13-DC902B6FDA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6866" y="804540"/>
            <a:ext cx="4876800" cy="4876800"/>
          </a:xfrm>
          <a:prstGeom prst="rect">
            <a:avLst/>
          </a:prstGeom>
        </p:spPr>
      </p:pic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3D4CC5AA-CABD-7D6D-62F5-C68476F8D448}"/>
              </a:ext>
            </a:extLst>
          </p:cNvPr>
          <p:cNvSpPr txBox="1"/>
          <p:nvPr/>
        </p:nvSpPr>
        <p:spPr>
          <a:xfrm>
            <a:off x="1993393" y="4081806"/>
            <a:ext cx="18998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이쓰쿠시마신사</a:t>
            </a:r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30530791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Slide Background">
            <a:extLst>
              <a:ext uri="{FF2B5EF4-FFF2-40B4-BE49-F238E27FC236}">
                <a16:creationId xmlns:a16="http://schemas.microsoft.com/office/drawing/2014/main" id="{3ECBE1F1-D69B-4AFA-ABD5-8E41720EF6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Hình ảnh 5" descr="Ảnh có chứa văn bản, bản đồ, tập bản đồ, biểu đồ&#10;&#10;Mô tả được tạo tự động">
            <a:extLst>
              <a:ext uri="{FF2B5EF4-FFF2-40B4-BE49-F238E27FC236}">
                <a16:creationId xmlns:a16="http://schemas.microsoft.com/office/drawing/2014/main" id="{410190FF-F461-67BF-0232-A1BD8FD636A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7" r="13933"/>
          <a:stretch/>
        </p:blipFill>
        <p:spPr>
          <a:xfrm>
            <a:off x="-1" y="-2"/>
            <a:ext cx="5410198" cy="6858002"/>
          </a:xfrm>
          <a:prstGeom prst="rect">
            <a:avLst/>
          </a:prstGeom>
        </p:spPr>
      </p:pic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603A6265-E10C-4B85-9C20-E75FCAF9C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0197" y="-1"/>
            <a:ext cx="6781802" cy="2286000"/>
          </a:xfrm>
          <a:prstGeom prst="rect">
            <a:avLst/>
          </a:prstGeom>
          <a:ln>
            <a:noFill/>
          </a:ln>
          <a:effectLst>
            <a:outerShdw blurRad="355600" dist="152400" sx="95000" sy="95000" algn="t" rotWithShape="0">
              <a:srgbClr val="000000">
                <a:alpha val="2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84FF6C3B-D457-C674-CB9C-486EC13A895A}"/>
              </a:ext>
            </a:extLst>
          </p:cNvPr>
          <p:cNvSpPr txBox="1"/>
          <p:nvPr/>
        </p:nvSpPr>
        <p:spPr>
          <a:xfrm>
            <a:off x="6115317" y="405685"/>
            <a:ext cx="5464968" cy="15593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ko-KR" sz="4000">
                <a:latin typeface="+mj-lt"/>
                <a:ea typeface="+mj-ea"/>
                <a:cs typeface="+mj-cs"/>
              </a:rPr>
              <a:t>8) </a:t>
            </a:r>
            <a:r>
              <a:rPr lang="ko-KR" altLang="en-US" sz="4000">
                <a:latin typeface="+mj-lt"/>
                <a:ea typeface="+mj-ea"/>
                <a:cs typeface="+mj-cs"/>
              </a:rPr>
              <a:t>시코쿠 지방 </a:t>
            </a:r>
            <a:r>
              <a:rPr lang="en-US" altLang="ko-KR" sz="4000">
                <a:latin typeface="+mj-lt"/>
                <a:ea typeface="+mj-ea"/>
                <a:cs typeface="+mj-cs"/>
              </a:rPr>
              <a:t>(</a:t>
            </a:r>
            <a:r>
              <a:rPr lang="ko-KR" altLang="en-US" sz="4000">
                <a:latin typeface="+mj-lt"/>
                <a:ea typeface="+mj-ea"/>
                <a:cs typeface="+mj-cs"/>
              </a:rPr>
              <a:t>四国地方</a:t>
            </a:r>
            <a:r>
              <a:rPr lang="en-US" altLang="ko-KR" sz="4000">
                <a:latin typeface="+mj-lt"/>
                <a:ea typeface="+mj-ea"/>
                <a:cs typeface="+mj-cs"/>
              </a:rPr>
              <a:t>)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000">
              <a:latin typeface="+mj-lt"/>
              <a:ea typeface="+mj-ea"/>
              <a:cs typeface="+mj-cs"/>
            </a:endParaRP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59DFFC1A-BB6A-05A6-CFA7-4476CF3FCCD7}"/>
              </a:ext>
            </a:extLst>
          </p:cNvPr>
          <p:cNvSpPr txBox="1"/>
          <p:nvPr/>
        </p:nvSpPr>
        <p:spPr>
          <a:xfrm>
            <a:off x="6115317" y="2743200"/>
            <a:ext cx="5247340" cy="34968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ko-KR" altLang="en-US" sz="1900"/>
              <a:t>혼슈 서남쪽에 위치하는 시코쿠 본섬을 중심으로 하는 지방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ko-KR" sz="1900"/>
              <a:t>    -  </a:t>
            </a:r>
            <a:r>
              <a:rPr lang="ko-KR" altLang="en-US" sz="1900"/>
              <a:t>도쿠시마현</a:t>
            </a:r>
            <a:r>
              <a:rPr lang="en-US" altLang="ko-KR" sz="1900"/>
              <a:t>, </a:t>
            </a:r>
            <a:r>
              <a:rPr lang="ko-KR" altLang="en-US" sz="1900"/>
              <a:t>가가와현</a:t>
            </a:r>
            <a:r>
              <a:rPr lang="en-US" altLang="ko-KR" sz="1900"/>
              <a:t>, </a:t>
            </a:r>
            <a:r>
              <a:rPr lang="ko-KR" altLang="en-US" sz="1900"/>
              <a:t>에히메현</a:t>
            </a:r>
            <a:r>
              <a:rPr lang="en-US" altLang="ko-KR" sz="1900"/>
              <a:t>, </a:t>
            </a:r>
            <a:r>
              <a:rPr lang="ko-KR" altLang="en-US" sz="1900"/>
              <a:t>고치현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ko-KR" altLang="en-US" sz="1900"/>
              <a:t>기후 특징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ko-KR" sz="1900"/>
              <a:t>    - </a:t>
            </a:r>
            <a:r>
              <a:rPr lang="ko-KR" altLang="en-US" sz="1900"/>
              <a:t>북쪽 지역</a:t>
            </a:r>
            <a:r>
              <a:rPr lang="en-US" altLang="ko-KR" sz="1900"/>
              <a:t>: </a:t>
            </a:r>
            <a:r>
              <a:rPr lang="ko-KR" altLang="en-US" sz="1900"/>
              <a:t>적은 강우량으로 물 부족을 겪음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ko-KR" sz="1900"/>
              <a:t>    - </a:t>
            </a:r>
            <a:r>
              <a:rPr lang="ko-KR" altLang="en-US" sz="1900"/>
              <a:t>남쪽 지역</a:t>
            </a:r>
            <a:r>
              <a:rPr lang="en-US" altLang="ko-KR" sz="1900"/>
              <a:t>: </a:t>
            </a:r>
            <a:r>
              <a:rPr lang="ko-KR" altLang="en-US" sz="1900"/>
              <a:t>기온이 높고 태풍이 자주 상륙함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ko-KR" altLang="en-US" sz="1900"/>
              <a:t>세토대교</a:t>
            </a:r>
            <a:r>
              <a:rPr lang="en-US" altLang="ko-KR" sz="1900"/>
              <a:t>(</a:t>
            </a:r>
            <a:r>
              <a:rPr lang="ko-KR" altLang="en-US" sz="1900"/>
              <a:t>瀬戸橋</a:t>
            </a:r>
            <a:r>
              <a:rPr lang="en-US" altLang="ko-KR" sz="1900"/>
              <a:t>) </a:t>
            </a:r>
            <a:r>
              <a:rPr lang="ko-KR" altLang="en-US" sz="1900"/>
              <a:t>등의 다리로 혼슈와 연결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ko-KR" altLang="en-US" sz="1900"/>
              <a:t>농업과 어업활동이 활발</a:t>
            </a:r>
            <a:endParaRPr lang="en-US" sz="1900"/>
          </a:p>
        </p:txBody>
      </p:sp>
    </p:spTree>
    <p:extLst>
      <p:ext uri="{BB962C8B-B14F-4D97-AF65-F5344CB8AC3E}">
        <p14:creationId xmlns:p14="http://schemas.microsoft.com/office/powerpoint/2010/main" val="13390615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A1A1F737-F88E-A32C-4CE0-A66557BB4A83}"/>
              </a:ext>
            </a:extLst>
          </p:cNvPr>
          <p:cNvSpPr txBox="1"/>
          <p:nvPr/>
        </p:nvSpPr>
        <p:spPr>
          <a:xfrm>
            <a:off x="585216" y="877824"/>
            <a:ext cx="53035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1- </a:t>
            </a:r>
            <a:r>
              <a:rPr lang="ko-KR" altLang="en-US" sz="4800" dirty="0"/>
              <a:t>일본의 지리개관</a:t>
            </a:r>
            <a:endParaRPr lang="vi-VN" sz="4800" dirty="0"/>
          </a:p>
        </p:txBody>
      </p: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E580EB9F-815C-E1D1-1E19-2184690A6670}"/>
              </a:ext>
            </a:extLst>
          </p:cNvPr>
          <p:cNvSpPr txBox="1"/>
          <p:nvPr/>
        </p:nvSpPr>
        <p:spPr>
          <a:xfrm>
            <a:off x="1362456" y="2340864"/>
            <a:ext cx="67208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i="0" dirty="0">
                <a:solidFill>
                  <a:srgbClr val="333333"/>
                </a:solidFill>
                <a:effectLst/>
                <a:latin typeface="나눔고딕" pitchFamily="2" charset="-127"/>
                <a:ea typeface="나눔고딕" pitchFamily="2" charset="-127"/>
              </a:rPr>
              <a:t>목차</a:t>
            </a:r>
            <a:endParaRPr lang="en-US" altLang="ko-KR" b="1" i="0" dirty="0">
              <a:solidFill>
                <a:srgbClr val="333333"/>
              </a:solidFill>
              <a:effectLst/>
              <a:latin typeface="나눔고딕" pitchFamily="2" charset="-127"/>
              <a:ea typeface="나눔고딕" pitchFamily="2" charset="-127"/>
            </a:endParaRPr>
          </a:p>
          <a:p>
            <a:endParaRPr lang="ko-KR" altLang="en-US" b="1" i="0" dirty="0">
              <a:solidFill>
                <a:srgbClr val="333333"/>
              </a:solidFill>
              <a:effectLst/>
              <a:latin typeface="나눔고딕" pitchFamily="2" charset="-127"/>
              <a:ea typeface="나눔고딕" pitchFamily="2" charset="-127"/>
            </a:endParaRPr>
          </a:p>
          <a:p>
            <a:pPr>
              <a:lnSpc>
                <a:spcPct val="200000"/>
              </a:lnSpc>
            </a:pPr>
            <a:r>
              <a:rPr lang="en-US" dirty="0"/>
              <a:t>1)</a:t>
            </a:r>
            <a:r>
              <a:rPr lang="ko-KR" altLang="en-US" sz="1800" dirty="0"/>
              <a:t> 행정구역</a:t>
            </a:r>
            <a:r>
              <a:rPr lang="en-US" altLang="ko-KR" sz="1800" dirty="0"/>
              <a:t>	2) </a:t>
            </a:r>
            <a:r>
              <a:rPr lang="ko-KR" altLang="en-US" sz="1800" dirty="0"/>
              <a:t> 산지</a:t>
            </a:r>
            <a:r>
              <a:rPr lang="en-US" altLang="ko-KR" sz="1800" dirty="0"/>
              <a:t>		3)</a:t>
            </a:r>
            <a:r>
              <a:rPr lang="ko-KR" altLang="en-US" sz="1800" dirty="0"/>
              <a:t> 토지 이용</a:t>
            </a:r>
            <a:endParaRPr lang="en-US" altLang="ko-KR" sz="1800" dirty="0"/>
          </a:p>
          <a:p>
            <a:pPr>
              <a:lnSpc>
                <a:spcPct val="200000"/>
              </a:lnSpc>
            </a:pPr>
            <a:r>
              <a:rPr lang="en-US" altLang="ko-KR" sz="1800" dirty="0"/>
              <a:t>4)</a:t>
            </a:r>
            <a:r>
              <a:rPr lang="ko-KR" altLang="en-US" sz="1800" dirty="0"/>
              <a:t> 기후</a:t>
            </a:r>
            <a:r>
              <a:rPr lang="en-US" altLang="ko-KR" dirty="0"/>
              <a:t>		5)</a:t>
            </a:r>
            <a:r>
              <a:rPr lang="ko-KR" altLang="en-US" sz="1800" dirty="0"/>
              <a:t> 자원</a:t>
            </a:r>
            <a:r>
              <a:rPr lang="en-US" altLang="ko-KR" dirty="0"/>
              <a:t>		6)</a:t>
            </a:r>
            <a:r>
              <a:rPr lang="ko-KR" altLang="en-US" sz="1800" dirty="0"/>
              <a:t> 인구</a:t>
            </a:r>
            <a:endParaRPr lang="en-US" altLang="ko-KR" sz="1800" dirty="0"/>
          </a:p>
          <a:p>
            <a:pPr>
              <a:lnSpc>
                <a:spcPct val="200000"/>
              </a:lnSpc>
            </a:pPr>
            <a:endParaRPr lang="en-US" altLang="ko-KR" sz="1800" dirty="0"/>
          </a:p>
          <a:p>
            <a:endParaRPr lang="en-US" altLang="ko-KR" sz="1800" dirty="0"/>
          </a:p>
          <a:p>
            <a:endParaRPr lang="vi-VN" dirty="0"/>
          </a:p>
        </p:txBody>
      </p:sp>
      <p:pic>
        <p:nvPicPr>
          <p:cNvPr id="4" name="Hình ảnh 3" descr="Ảnh có chứa nước, bản đồ, tập bản đồ, Thế giới&#10;&#10;Mô tả được tạo tự động">
            <a:extLst>
              <a:ext uri="{FF2B5EF4-FFF2-40B4-BE49-F238E27FC236}">
                <a16:creationId xmlns:a16="http://schemas.microsoft.com/office/drawing/2014/main" id="{294EA48E-CAAC-0632-3B77-A2AAB7FB7A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6818" y="2298061"/>
            <a:ext cx="4381500" cy="290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66632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id="{55666830-9A19-4E01-8505-D6C7F9AC56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Hình ảnh 3" descr="Ảnh có chứa nước, ngoài trời, Nhiếp ảnh trên không, trên không&#10;&#10;Mô tả được tạo tự động">
            <a:extLst>
              <a:ext uri="{FF2B5EF4-FFF2-40B4-BE49-F238E27FC236}">
                <a16:creationId xmlns:a16="http://schemas.microsoft.com/office/drawing/2014/main" id="{6BB65522-814F-E53A-4366-025616CBCB8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8" r="5534"/>
          <a:stretch/>
        </p:blipFill>
        <p:spPr>
          <a:xfrm>
            <a:off x="4166689" y="312841"/>
            <a:ext cx="7344542" cy="6232317"/>
          </a:xfrm>
          <a:custGeom>
            <a:avLst/>
            <a:gdLst/>
            <a:ahLst/>
            <a:cxnLst/>
            <a:rect l="l" t="t" r="r" b="b"/>
            <a:pathLst>
              <a:path w="8081873" h="6858000">
                <a:moveTo>
                  <a:pt x="0" y="0"/>
                </a:moveTo>
                <a:lnTo>
                  <a:pt x="8081873" y="0"/>
                </a:lnTo>
                <a:lnTo>
                  <a:pt x="8081873" y="6858000"/>
                </a:lnTo>
                <a:lnTo>
                  <a:pt x="0" y="6858000"/>
                </a:lnTo>
                <a:lnTo>
                  <a:pt x="68897" y="6734633"/>
                </a:lnTo>
                <a:cubicBezTo>
                  <a:pt x="558802" y="5812845"/>
                  <a:pt x="848920" y="4668597"/>
                  <a:pt x="848920" y="3429000"/>
                </a:cubicBezTo>
                <a:cubicBezTo>
                  <a:pt x="848920" y="2189404"/>
                  <a:pt x="558802" y="1045156"/>
                  <a:pt x="68897" y="123368"/>
                </a:cubicBezTo>
                <a:close/>
              </a:path>
            </a:pathLst>
          </a:custGeom>
        </p:spPr>
      </p:pic>
      <p:sp useBgFill="1">
        <p:nvSpPr>
          <p:cNvPr id="40" name="Freeform: Shape 39">
            <a:extLst>
              <a:ext uri="{FF2B5EF4-FFF2-40B4-BE49-F238E27FC236}">
                <a16:creationId xmlns:a16="http://schemas.microsoft.com/office/drawing/2014/main" id="{AE9FC877-7FB6-4D22-9988-35420644E2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59047" cy="6858000"/>
          </a:xfrm>
          <a:custGeom>
            <a:avLst/>
            <a:gdLst>
              <a:gd name="connsiteX0" fmla="*/ 0 w 4959047"/>
              <a:gd name="connsiteY0" fmla="*/ 0 h 6858000"/>
              <a:gd name="connsiteX1" fmla="*/ 4110127 w 4959047"/>
              <a:gd name="connsiteY1" fmla="*/ 0 h 6858000"/>
              <a:gd name="connsiteX2" fmla="*/ 4179024 w 4959047"/>
              <a:gd name="connsiteY2" fmla="*/ 123368 h 6858000"/>
              <a:gd name="connsiteX3" fmla="*/ 4959047 w 4959047"/>
              <a:gd name="connsiteY3" fmla="*/ 3429000 h 6858000"/>
              <a:gd name="connsiteX4" fmla="*/ 4179024 w 4959047"/>
              <a:gd name="connsiteY4" fmla="*/ 6734633 h 6858000"/>
              <a:gd name="connsiteX5" fmla="*/ 4110127 w 4959047"/>
              <a:gd name="connsiteY5" fmla="*/ 6858000 h 6858000"/>
              <a:gd name="connsiteX6" fmla="*/ 0 w 495904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9047" h="6858000">
                <a:moveTo>
                  <a:pt x="0" y="0"/>
                </a:moveTo>
                <a:lnTo>
                  <a:pt x="4110127" y="0"/>
                </a:lnTo>
                <a:lnTo>
                  <a:pt x="4179024" y="123368"/>
                </a:lnTo>
                <a:cubicBezTo>
                  <a:pt x="4668929" y="1045156"/>
                  <a:pt x="4959047" y="2189404"/>
                  <a:pt x="4959047" y="3429000"/>
                </a:cubicBezTo>
                <a:cubicBezTo>
                  <a:pt x="4959047" y="4668597"/>
                  <a:pt x="4668929" y="5812845"/>
                  <a:pt x="4179024" y="6734633"/>
                </a:cubicBezTo>
                <a:lnTo>
                  <a:pt x="411012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42" name="Freeform: Shape 41">
            <a:extLst>
              <a:ext uri="{FF2B5EF4-FFF2-40B4-BE49-F238E27FC236}">
                <a16:creationId xmlns:a16="http://schemas.microsoft.com/office/drawing/2014/main" id="{E41809D1-F12E-46BB-B804-5F209D325E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48887" cy="6858000"/>
          </a:xfrm>
          <a:custGeom>
            <a:avLst/>
            <a:gdLst>
              <a:gd name="connsiteX0" fmla="*/ 0 w 4948887"/>
              <a:gd name="connsiteY0" fmla="*/ 0 h 6858000"/>
              <a:gd name="connsiteX1" fmla="*/ 4099967 w 4948887"/>
              <a:gd name="connsiteY1" fmla="*/ 0 h 6858000"/>
              <a:gd name="connsiteX2" fmla="*/ 4168864 w 4948887"/>
              <a:gd name="connsiteY2" fmla="*/ 123368 h 6858000"/>
              <a:gd name="connsiteX3" fmla="*/ 4948887 w 4948887"/>
              <a:gd name="connsiteY3" fmla="*/ 3429000 h 6858000"/>
              <a:gd name="connsiteX4" fmla="*/ 4168864 w 4948887"/>
              <a:gd name="connsiteY4" fmla="*/ 6734633 h 6858000"/>
              <a:gd name="connsiteX5" fmla="*/ 4099967 w 4948887"/>
              <a:gd name="connsiteY5" fmla="*/ 6858000 h 6858000"/>
              <a:gd name="connsiteX6" fmla="*/ 0 w 494888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48887" h="6858000">
                <a:moveTo>
                  <a:pt x="0" y="0"/>
                </a:moveTo>
                <a:lnTo>
                  <a:pt x="4099967" y="0"/>
                </a:lnTo>
                <a:lnTo>
                  <a:pt x="4168864" y="123368"/>
                </a:lnTo>
                <a:cubicBezTo>
                  <a:pt x="4658769" y="1045156"/>
                  <a:pt x="4948887" y="2189404"/>
                  <a:pt x="4948887" y="3429000"/>
                </a:cubicBezTo>
                <a:cubicBezTo>
                  <a:pt x="4948887" y="4668597"/>
                  <a:pt x="4658769" y="5812845"/>
                  <a:pt x="4168864" y="6734633"/>
                </a:cubicBezTo>
                <a:lnTo>
                  <a:pt x="4099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758DB985-D13E-F602-C367-C1C0886AB51D}"/>
              </a:ext>
            </a:extLst>
          </p:cNvPr>
          <p:cNvSpPr txBox="1"/>
          <p:nvPr/>
        </p:nvSpPr>
        <p:spPr>
          <a:xfrm>
            <a:off x="477981" y="1122363"/>
            <a:ext cx="4023360" cy="320413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ko-KR" altLang="en-US" sz="4800" i="1">
                <a:latin typeface="+mj-lt"/>
                <a:ea typeface="+mj-ea"/>
                <a:cs typeface="+mj-cs"/>
              </a:rPr>
              <a:t>세토대교</a:t>
            </a:r>
            <a:endParaRPr lang="en-US" sz="4800" i="1">
              <a:latin typeface="+mj-lt"/>
              <a:ea typeface="+mj-ea"/>
              <a:cs typeface="+mj-cs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629124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288C6B4-AFC3-407F-A595-EFFD38D4CC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CF236821-17FE-429B-8D2C-08E13A64EA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455673" cy="6858000"/>
          </a:xfrm>
          <a:custGeom>
            <a:avLst/>
            <a:gdLst>
              <a:gd name="connsiteX0" fmla="*/ 0 w 4455673"/>
              <a:gd name="connsiteY0" fmla="*/ 0 h 6858000"/>
              <a:gd name="connsiteX1" fmla="*/ 3242695 w 4455673"/>
              <a:gd name="connsiteY1" fmla="*/ 0 h 6858000"/>
              <a:gd name="connsiteX2" fmla="*/ 3305678 w 4455673"/>
              <a:gd name="connsiteY2" fmla="*/ 69271 h 6858000"/>
              <a:gd name="connsiteX3" fmla="*/ 4455673 w 4455673"/>
              <a:gd name="connsiteY3" fmla="*/ 3429000 h 6858000"/>
              <a:gd name="connsiteX4" fmla="*/ 3305678 w 4455673"/>
              <a:gd name="connsiteY4" fmla="*/ 6788730 h 6858000"/>
              <a:gd name="connsiteX5" fmla="*/ 3242695 w 4455673"/>
              <a:gd name="connsiteY5" fmla="*/ 6858000 h 6858000"/>
              <a:gd name="connsiteX6" fmla="*/ 0 w 4455673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55673" h="6858000">
                <a:moveTo>
                  <a:pt x="0" y="0"/>
                </a:moveTo>
                <a:lnTo>
                  <a:pt x="3242695" y="0"/>
                </a:lnTo>
                <a:lnTo>
                  <a:pt x="3305678" y="69271"/>
                </a:lnTo>
                <a:cubicBezTo>
                  <a:pt x="4016204" y="929100"/>
                  <a:pt x="4455673" y="2116944"/>
                  <a:pt x="4455673" y="3429000"/>
                </a:cubicBezTo>
                <a:cubicBezTo>
                  <a:pt x="4455673" y="4741056"/>
                  <a:pt x="4016204" y="5928900"/>
                  <a:pt x="3305678" y="6788730"/>
                </a:cubicBezTo>
                <a:lnTo>
                  <a:pt x="3242695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889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C0BDBCD2-E081-43AB-9119-C55465E59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446529" cy="6858000"/>
          </a:xfrm>
          <a:custGeom>
            <a:avLst/>
            <a:gdLst>
              <a:gd name="connsiteX0" fmla="*/ 0 w 4446529"/>
              <a:gd name="connsiteY0" fmla="*/ 0 h 6858000"/>
              <a:gd name="connsiteX1" fmla="*/ 3233551 w 4446529"/>
              <a:gd name="connsiteY1" fmla="*/ 0 h 6858000"/>
              <a:gd name="connsiteX2" fmla="*/ 3296534 w 4446529"/>
              <a:gd name="connsiteY2" fmla="*/ 69271 h 6858000"/>
              <a:gd name="connsiteX3" fmla="*/ 4446529 w 4446529"/>
              <a:gd name="connsiteY3" fmla="*/ 3429000 h 6858000"/>
              <a:gd name="connsiteX4" fmla="*/ 3296534 w 4446529"/>
              <a:gd name="connsiteY4" fmla="*/ 6788730 h 6858000"/>
              <a:gd name="connsiteX5" fmla="*/ 3233551 w 4446529"/>
              <a:gd name="connsiteY5" fmla="*/ 6858000 h 6858000"/>
              <a:gd name="connsiteX6" fmla="*/ 0 w 444652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46529" h="6858000">
                <a:moveTo>
                  <a:pt x="0" y="0"/>
                </a:moveTo>
                <a:lnTo>
                  <a:pt x="3233551" y="0"/>
                </a:lnTo>
                <a:lnTo>
                  <a:pt x="3296534" y="69271"/>
                </a:lnTo>
                <a:cubicBezTo>
                  <a:pt x="4007060" y="929100"/>
                  <a:pt x="4446529" y="2116944"/>
                  <a:pt x="4446529" y="3429000"/>
                </a:cubicBezTo>
                <a:cubicBezTo>
                  <a:pt x="4446529" y="4741056"/>
                  <a:pt x="4007060" y="5928900"/>
                  <a:pt x="3296534" y="6788730"/>
                </a:cubicBezTo>
                <a:lnTo>
                  <a:pt x="3233551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11C9D221-2813-9195-5012-8A9A11CDE5C0}"/>
              </a:ext>
            </a:extLst>
          </p:cNvPr>
          <p:cNvSpPr txBox="1"/>
          <p:nvPr/>
        </p:nvSpPr>
        <p:spPr>
          <a:xfrm>
            <a:off x="371094" y="1161288"/>
            <a:ext cx="3438144" cy="12390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ko-KR" sz="2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9 ) </a:t>
            </a:r>
            <a:r>
              <a:rPr lang="ko-KR" altLang="en-US" sz="2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규슈</a:t>
            </a:r>
            <a:r>
              <a:rPr lang="en-US" altLang="ko-KR" sz="2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(</a:t>
            </a:r>
            <a:r>
              <a:rPr lang="ko-KR" altLang="en-US" sz="2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四国</a:t>
            </a:r>
            <a:r>
              <a:rPr lang="en-US" altLang="ko-KR" sz="2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)•</a:t>
            </a:r>
            <a:r>
              <a:rPr lang="ko-KR" altLang="en-US" sz="2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오키나와</a:t>
            </a:r>
            <a:r>
              <a:rPr lang="en-US" altLang="ko-KR" sz="2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(</a:t>
            </a:r>
            <a:r>
              <a:rPr lang="ko-KR" altLang="en-US" sz="2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沖縄</a:t>
            </a:r>
            <a:r>
              <a:rPr lang="en-US" altLang="ko-KR" sz="2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) </a:t>
            </a:r>
            <a:r>
              <a:rPr lang="ko-KR" altLang="en-US" sz="2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지방</a:t>
            </a:r>
            <a:endParaRPr lang="en-US" altLang="ko-KR" sz="2600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600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8E79BE4-34FE-485A-98A5-92CE8F7C47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426546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5893" y="2443480"/>
            <a:ext cx="338328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BE59E0F5-09FF-9A23-9329-17479B50AEFC}"/>
              </a:ext>
            </a:extLst>
          </p:cNvPr>
          <p:cNvSpPr txBox="1"/>
          <p:nvPr/>
        </p:nvSpPr>
        <p:spPr>
          <a:xfrm>
            <a:off x="371094" y="2718054"/>
            <a:ext cx="3438906" cy="32072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ko-KR" sz="130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ko-KR" altLang="en-US" sz="1300"/>
              <a:t>일본 최서남단에 위치하는 지방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ko-KR" sz="1300"/>
              <a:t>-</a:t>
            </a:r>
            <a:r>
              <a:rPr lang="ko-KR" altLang="en-US" sz="1300"/>
              <a:t>후쿠오카현</a:t>
            </a:r>
            <a:r>
              <a:rPr lang="en-US" altLang="ko-KR" sz="1300"/>
              <a:t>, </a:t>
            </a:r>
            <a:r>
              <a:rPr lang="ko-KR" altLang="en-US" sz="1300"/>
              <a:t>사가현</a:t>
            </a:r>
            <a:r>
              <a:rPr lang="en-US" altLang="ko-KR" sz="1300"/>
              <a:t>, </a:t>
            </a:r>
            <a:r>
              <a:rPr lang="ko-KR" altLang="en-US" sz="1300"/>
              <a:t>나가사키현</a:t>
            </a:r>
            <a:r>
              <a:rPr lang="en-US" altLang="ko-KR" sz="1300"/>
              <a:t>, </a:t>
            </a:r>
            <a:r>
              <a:rPr lang="ko-KR" altLang="en-US" sz="1300"/>
              <a:t>구마모토현</a:t>
            </a:r>
            <a:r>
              <a:rPr lang="en-US" altLang="ko-KR" sz="1300"/>
              <a:t>, </a:t>
            </a:r>
            <a:r>
              <a:rPr lang="ko-KR" altLang="en-US" sz="1300"/>
              <a:t>오이타현</a:t>
            </a:r>
            <a:r>
              <a:rPr lang="en-US" altLang="ko-KR" sz="1300"/>
              <a:t>, </a:t>
            </a:r>
            <a:r>
              <a:rPr lang="ko-KR" altLang="en-US" sz="1300"/>
              <a:t>미야자키현</a:t>
            </a:r>
            <a:r>
              <a:rPr lang="en-US" altLang="ko-KR" sz="1300"/>
              <a:t>, </a:t>
            </a:r>
            <a:r>
              <a:rPr lang="ko-KR" altLang="en-US" sz="1300"/>
              <a:t>가고시마현</a:t>
            </a:r>
            <a:r>
              <a:rPr lang="en-US" altLang="ko-KR" sz="1300"/>
              <a:t>, </a:t>
            </a:r>
            <a:r>
              <a:rPr lang="ko-KR" altLang="en-US" sz="1300"/>
              <a:t>오키나와현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ko-KR" altLang="en-US" sz="1300"/>
              <a:t>중국</a:t>
            </a:r>
            <a:r>
              <a:rPr lang="en-US" altLang="ko-KR" sz="1300"/>
              <a:t>, </a:t>
            </a:r>
            <a:r>
              <a:rPr lang="ko-KR" altLang="en-US" sz="1300"/>
              <a:t>한반도</a:t>
            </a:r>
            <a:r>
              <a:rPr lang="en-US" altLang="ko-KR" sz="1300"/>
              <a:t>, </a:t>
            </a:r>
            <a:r>
              <a:rPr lang="ko-KR" altLang="en-US" sz="1300"/>
              <a:t>동남아시아와 가깝고 고대부터 외래문화의 영향을 많이 받음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ko-KR" sz="1300"/>
              <a:t>-</a:t>
            </a:r>
            <a:r>
              <a:rPr lang="ko-KR" altLang="en-US" sz="1300"/>
              <a:t>쓰시마</a:t>
            </a:r>
            <a:r>
              <a:rPr lang="en-US" altLang="ko-KR" sz="1300"/>
              <a:t>: </a:t>
            </a:r>
            <a:r>
              <a:rPr lang="ko-KR" altLang="en-US" sz="1300"/>
              <a:t>조선과의 외교 담당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ko-KR" sz="1300"/>
              <a:t>-</a:t>
            </a:r>
            <a:r>
              <a:rPr lang="ko-KR" altLang="en-US" sz="1300"/>
              <a:t>나가사키</a:t>
            </a:r>
            <a:r>
              <a:rPr lang="en-US" altLang="ko-KR" sz="1300"/>
              <a:t>: </a:t>
            </a:r>
            <a:r>
              <a:rPr lang="ko-KR" altLang="en-US" sz="1300"/>
              <a:t>네덜란드와 중국의 무역선 다수 입항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ko-KR" sz="1300"/>
              <a:t>-</a:t>
            </a:r>
            <a:r>
              <a:rPr lang="ko-KR" altLang="en-US" sz="1300"/>
              <a:t>오키나와 </a:t>
            </a:r>
            <a:r>
              <a:rPr lang="en-US" altLang="ko-KR" sz="1300"/>
              <a:t>: </a:t>
            </a:r>
            <a:r>
              <a:rPr lang="ko-KR" altLang="en-US" sz="1300"/>
              <a:t>류큐왕국이라는 독립국으로 중국과 교역활동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ko-KR" altLang="en-US" sz="1300"/>
              <a:t>온천과 화산이 많음</a:t>
            </a:r>
          </a:p>
        </p:txBody>
      </p:sp>
      <p:pic>
        <p:nvPicPr>
          <p:cNvPr id="3" name="Hình ảnh 2" descr="Ảnh có chứa văn bản, bản đồ, biểu đồ&#10;&#10;Mô tả được tạo tự động">
            <a:extLst>
              <a:ext uri="{FF2B5EF4-FFF2-40B4-BE49-F238E27FC236}">
                <a16:creationId xmlns:a16="http://schemas.microsoft.com/office/drawing/2014/main" id="{382261D4-C947-DAB2-4B41-CFBD3B2102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1184" y="1168563"/>
            <a:ext cx="6922008" cy="4621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44818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 descr="Ảnh có chứa ngoài trời, mây, bầu trời, thiên nhiên&#10;&#10;Mô tả được tạo tự động">
            <a:extLst>
              <a:ext uri="{FF2B5EF4-FFF2-40B4-BE49-F238E27FC236}">
                <a16:creationId xmlns:a16="http://schemas.microsoft.com/office/drawing/2014/main" id="{68A4BA58-ADA6-DFE0-1350-C76381D626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2304" y="2014037"/>
            <a:ext cx="5234122" cy="2940345"/>
          </a:xfrm>
          <a:prstGeom prst="rect">
            <a:avLst/>
          </a:prstGeom>
        </p:spPr>
      </p:pic>
      <p:pic>
        <p:nvPicPr>
          <p:cNvPr id="6" name="Hình ảnh 5" descr="Ảnh có chứa ngoài trời, núi, nước, thiên nhiên&#10;&#10;Mô tả được tạo tự động">
            <a:extLst>
              <a:ext uri="{FF2B5EF4-FFF2-40B4-BE49-F238E27FC236}">
                <a16:creationId xmlns:a16="http://schemas.microsoft.com/office/drawing/2014/main" id="{785C63A8-3227-7F6E-3F4A-93FE85D77D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077" y="326968"/>
            <a:ext cx="5136573" cy="3424382"/>
          </a:xfrm>
          <a:prstGeom prst="rect">
            <a:avLst/>
          </a:prstGeom>
        </p:spPr>
      </p:pic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9D3E11E8-6421-887C-3DCF-281376FD6449}"/>
              </a:ext>
            </a:extLst>
          </p:cNvPr>
          <p:cNvSpPr txBox="1"/>
          <p:nvPr/>
        </p:nvSpPr>
        <p:spPr>
          <a:xfrm>
            <a:off x="2284222" y="4012184"/>
            <a:ext cx="12036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쓰시마섬</a:t>
            </a:r>
            <a:endParaRPr lang="vi-VN" dirty="0"/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52DCA276-5E6A-3EF8-F9B4-97C8F52D2939}"/>
              </a:ext>
            </a:extLst>
          </p:cNvPr>
          <p:cNvSpPr txBox="1"/>
          <p:nvPr/>
        </p:nvSpPr>
        <p:spPr>
          <a:xfrm>
            <a:off x="8311896" y="5404104"/>
            <a:ext cx="26382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오키나와</a:t>
            </a:r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114534500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Bảng 2">
            <a:extLst>
              <a:ext uri="{FF2B5EF4-FFF2-40B4-BE49-F238E27FC236}">
                <a16:creationId xmlns:a16="http://schemas.microsoft.com/office/drawing/2014/main" id="{CF4C3E02-1D27-990C-B7F3-B2DB1D9CC8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9604018"/>
              </p:ext>
            </p:extLst>
          </p:nvPr>
        </p:nvGraphicFramePr>
        <p:xfrm>
          <a:off x="2147397" y="1225419"/>
          <a:ext cx="7897205" cy="5006378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2147949">
                  <a:extLst>
                    <a:ext uri="{9D8B030D-6E8A-4147-A177-3AD203B41FA5}">
                      <a16:colId xmlns:a16="http://schemas.microsoft.com/office/drawing/2014/main" val="2544461376"/>
                    </a:ext>
                  </a:extLst>
                </a:gridCol>
                <a:gridCol w="5749256">
                  <a:extLst>
                    <a:ext uri="{9D8B030D-6E8A-4147-A177-3AD203B41FA5}">
                      <a16:colId xmlns:a16="http://schemas.microsoft.com/office/drawing/2014/main" val="2109556122"/>
                    </a:ext>
                  </a:extLst>
                </a:gridCol>
              </a:tblGrid>
              <a:tr h="385890">
                <a:tc>
                  <a:txBody>
                    <a:bodyPr/>
                    <a:lstStyle/>
                    <a:p>
                      <a:pPr algn="ctr" latinLnBrk="0"/>
                      <a:r>
                        <a:rPr lang="ko-KR" altLang="en-US" sz="1800" b="0" i="0" cap="none" spc="0" dirty="0">
                          <a:solidFill>
                            <a:schemeClr val="tx1"/>
                          </a:solidFill>
                          <a:effectLst/>
                          <a:highlight>
                            <a:srgbClr val="F9F9F9"/>
                          </a:highlight>
                          <a:latin typeface="+mn-ea"/>
                          <a:ea typeface="+mn-ea"/>
                        </a:rPr>
                        <a:t>구분</a:t>
                      </a:r>
                      <a:endParaRPr lang="ko-KR" altLang="en-US" sz="1800" b="0" cap="none" spc="0" dirty="0">
                        <a:solidFill>
                          <a:schemeClr val="tx1"/>
                        </a:solidFill>
                        <a:effectLst/>
                        <a:highlight>
                          <a:srgbClr val="F9F9F9"/>
                        </a:highlight>
                        <a:latin typeface="+mn-ea"/>
                        <a:ea typeface="+mn-ea"/>
                      </a:endParaRPr>
                    </a:p>
                  </a:txBody>
                  <a:tcPr marL="90860" marR="90860" marT="81585" marB="81585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</a:lnT>
                    <a:lnB w="381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0"/>
                      <a:r>
                        <a:rPr lang="ko-KR" altLang="en-US" sz="1800" b="0" i="0" cap="none" spc="0">
                          <a:solidFill>
                            <a:schemeClr val="tx1"/>
                          </a:solidFill>
                          <a:effectLst/>
                          <a:highlight>
                            <a:srgbClr val="F9F9F9"/>
                          </a:highlight>
                          <a:latin typeface="+mn-ea"/>
                          <a:ea typeface="+mn-ea"/>
                        </a:rPr>
                        <a:t>지명</a:t>
                      </a:r>
                      <a:endParaRPr lang="ko-KR" altLang="en-US" sz="1800" b="0" cap="none" spc="0">
                        <a:solidFill>
                          <a:schemeClr val="tx1"/>
                        </a:solidFill>
                        <a:effectLst/>
                        <a:highlight>
                          <a:srgbClr val="F9F9F9"/>
                        </a:highlight>
                        <a:latin typeface="+mn-ea"/>
                        <a:ea typeface="+mn-ea"/>
                      </a:endParaRPr>
                    </a:p>
                  </a:txBody>
                  <a:tcPr marL="90860" marR="90860" marT="81585" marB="81585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</a:lnT>
                    <a:lnB w="38100" cmpd="sng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20370352"/>
                  </a:ext>
                </a:extLst>
              </a:tr>
              <a:tr h="409935">
                <a:tc>
                  <a:txBody>
                    <a:bodyPr/>
                    <a:lstStyle/>
                    <a:p>
                      <a:pPr algn="ctr"/>
                      <a:r>
                        <a:rPr lang="vi-VN" sz="1800" cap="none" spc="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1</a:t>
                      </a:r>
                    </a:p>
                  </a:txBody>
                  <a:tcPr marL="90860" marR="90860" marT="81585" marB="81585" anchor="ctr">
                    <a:lnL w="28575" cap="flat" cmpd="sng" algn="ctr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800" cap="none" spc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이시카와현</a:t>
                      </a:r>
                      <a:r>
                        <a:rPr lang="en-US" altLang="ko-KR" sz="1800" cap="none" spc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1800" cap="none" spc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石川県</a:t>
                      </a:r>
                      <a:r>
                        <a:rPr lang="en-US" altLang="ko-KR" sz="1800" cap="none" spc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</a:p>
                  </a:txBody>
                  <a:tcPr marL="90860" marR="90860" marT="81585" marB="81585" anchor="ctr">
                    <a:lnL w="12700" cmpd="sng">
                      <a:noFill/>
                      <a:prstDash val="solid"/>
                    </a:lnL>
                    <a:lnR w="28575" cap="flat" cmpd="sng" algn="ctr">
                      <a:noFill/>
                      <a:prstDash val="solid"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98562203"/>
                  </a:ext>
                </a:extLst>
              </a:tr>
              <a:tr h="367095">
                <a:tc>
                  <a:txBody>
                    <a:bodyPr/>
                    <a:lstStyle/>
                    <a:p>
                      <a:pPr algn="ctr"/>
                      <a:r>
                        <a:rPr lang="vi-VN" sz="1800" cap="none" spc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2</a:t>
                      </a:r>
                    </a:p>
                  </a:txBody>
                  <a:tcPr marL="90860" marR="90860" marT="81585" marB="81585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800" cap="none" spc="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나라현</a:t>
                      </a:r>
                      <a:r>
                        <a:rPr lang="en-US" altLang="ko-KR" sz="1800" cap="none" spc="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1800" cap="none" spc="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奈良県</a:t>
                      </a:r>
                      <a:r>
                        <a:rPr lang="en-US" altLang="ko-KR" sz="1800" cap="none" spc="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</a:p>
                  </a:txBody>
                  <a:tcPr marL="90860" marR="90860" marT="81585" marB="81585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2621316"/>
                  </a:ext>
                </a:extLst>
              </a:tr>
              <a:tr h="409935">
                <a:tc>
                  <a:txBody>
                    <a:bodyPr/>
                    <a:lstStyle/>
                    <a:p>
                      <a:pPr algn="ctr"/>
                      <a:r>
                        <a:rPr lang="vi-VN" sz="1800" cap="none" spc="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3</a:t>
                      </a:r>
                    </a:p>
                  </a:txBody>
                  <a:tcPr marL="90860" marR="90860" marT="81585" marB="81585" anchor="ctr">
                    <a:lnL w="28575" cap="flat" cmpd="sng" algn="ctr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800" cap="none" spc="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시즈오카현</a:t>
                      </a:r>
                      <a:r>
                        <a:rPr lang="en-US" altLang="ko-KR" sz="1800" cap="none" spc="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1800" cap="none" spc="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静岡県</a:t>
                      </a:r>
                      <a:r>
                        <a:rPr lang="en-US" altLang="ko-KR" sz="1800" cap="none" spc="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</a:p>
                  </a:txBody>
                  <a:tcPr marL="90860" marR="90860" marT="81585" marB="81585" anchor="ctr">
                    <a:lnL w="12700" cmpd="sng">
                      <a:noFill/>
                      <a:prstDash val="solid"/>
                    </a:lnL>
                    <a:lnR w="28575" cap="flat" cmpd="sng" algn="ctr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89853642"/>
                  </a:ext>
                </a:extLst>
              </a:tr>
              <a:tr h="367095">
                <a:tc>
                  <a:txBody>
                    <a:bodyPr/>
                    <a:lstStyle/>
                    <a:p>
                      <a:pPr algn="ctr"/>
                      <a:r>
                        <a:rPr lang="vi-VN" sz="1800" cap="none" spc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4</a:t>
                      </a:r>
                    </a:p>
                  </a:txBody>
                  <a:tcPr marL="90860" marR="90860" marT="81585" marB="81585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800" cap="none" spc="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가나가와현</a:t>
                      </a:r>
                      <a:r>
                        <a:rPr lang="en-US" altLang="ko-KR" sz="1800" cap="none" spc="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1800" cap="none" spc="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神奈川県</a:t>
                      </a:r>
                      <a:r>
                        <a:rPr lang="en-US" altLang="ko-KR" sz="1800" cap="none" spc="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</a:p>
                  </a:txBody>
                  <a:tcPr marL="90860" marR="90860" marT="81585" marB="81585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4218447"/>
                  </a:ext>
                </a:extLst>
              </a:tr>
              <a:tr h="409935">
                <a:tc>
                  <a:txBody>
                    <a:bodyPr/>
                    <a:lstStyle/>
                    <a:p>
                      <a:pPr algn="ctr"/>
                      <a:r>
                        <a:rPr lang="vi-VN" sz="1800" cap="none" spc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5</a:t>
                      </a:r>
                    </a:p>
                  </a:txBody>
                  <a:tcPr marL="90860" marR="90860" marT="81585" marB="81585" anchor="ctr">
                    <a:lnL w="28575" cap="flat" cmpd="sng" algn="ctr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800" cap="none" spc="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시가현</a:t>
                      </a:r>
                      <a:r>
                        <a:rPr lang="en-US" altLang="ko-KR" sz="1800" cap="none" spc="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1800" cap="none" spc="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滋賀県</a:t>
                      </a:r>
                      <a:r>
                        <a:rPr lang="en-US" altLang="ko-KR" sz="1800" cap="none" spc="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</a:p>
                  </a:txBody>
                  <a:tcPr marL="90860" marR="90860" marT="81585" marB="81585" anchor="ctr">
                    <a:lnL w="12700" cmpd="sng">
                      <a:noFill/>
                      <a:prstDash val="solid"/>
                    </a:lnL>
                    <a:lnR w="28575" cap="flat" cmpd="sng" algn="ctr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45015140"/>
                  </a:ext>
                </a:extLst>
              </a:tr>
              <a:tr h="367095">
                <a:tc>
                  <a:txBody>
                    <a:bodyPr/>
                    <a:lstStyle/>
                    <a:p>
                      <a:pPr algn="ctr"/>
                      <a:r>
                        <a:rPr lang="vi-VN" sz="1800" cap="none" spc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6</a:t>
                      </a:r>
                    </a:p>
                  </a:txBody>
                  <a:tcPr marL="90860" marR="90860" marT="81585" marB="81585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800" cap="none" spc="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미에현</a:t>
                      </a:r>
                      <a:r>
                        <a:rPr lang="en-US" altLang="ko-KR" sz="1800" cap="none" spc="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1800" cap="none" spc="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三重県</a:t>
                      </a:r>
                      <a:r>
                        <a:rPr lang="en-US" altLang="ko-KR" sz="1800" cap="none" spc="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</a:p>
                  </a:txBody>
                  <a:tcPr marL="90860" marR="90860" marT="81585" marB="81585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7549104"/>
                  </a:ext>
                </a:extLst>
              </a:tr>
              <a:tr h="409935">
                <a:tc>
                  <a:txBody>
                    <a:bodyPr/>
                    <a:lstStyle/>
                    <a:p>
                      <a:pPr algn="ctr"/>
                      <a:r>
                        <a:rPr lang="vi-VN" sz="1800" cap="none" spc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7</a:t>
                      </a:r>
                    </a:p>
                  </a:txBody>
                  <a:tcPr marL="90860" marR="90860" marT="81585" marB="81585" anchor="ctr">
                    <a:lnL w="28575" cap="flat" cmpd="sng" algn="ctr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800" cap="none" spc="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아이치현</a:t>
                      </a:r>
                      <a:r>
                        <a:rPr lang="en-US" altLang="ko-KR" sz="1800" cap="none" spc="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1800" cap="none" spc="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愛知県</a:t>
                      </a:r>
                      <a:r>
                        <a:rPr lang="en-US" altLang="ko-KR" sz="1800" cap="none" spc="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</a:p>
                  </a:txBody>
                  <a:tcPr marL="90860" marR="90860" marT="81585" marB="81585" anchor="ctr">
                    <a:lnL w="12700" cmpd="sng">
                      <a:noFill/>
                      <a:prstDash val="solid"/>
                    </a:lnL>
                    <a:lnR w="28575" cap="flat" cmpd="sng" algn="ctr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7533855"/>
                  </a:ext>
                </a:extLst>
              </a:tr>
              <a:tr h="367095">
                <a:tc>
                  <a:txBody>
                    <a:bodyPr/>
                    <a:lstStyle/>
                    <a:p>
                      <a:pPr algn="ctr"/>
                      <a:r>
                        <a:rPr lang="vi-VN" sz="1800" cap="none" spc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8</a:t>
                      </a:r>
                    </a:p>
                  </a:txBody>
                  <a:tcPr marL="90860" marR="90860" marT="81585" marB="81585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800" cap="none" spc="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군마현</a:t>
                      </a:r>
                      <a:r>
                        <a:rPr lang="en-US" altLang="ko-KR" sz="1800" cap="none" spc="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1800" cap="none" spc="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群馬県</a:t>
                      </a:r>
                      <a:r>
                        <a:rPr lang="en-US" altLang="ko-KR" sz="1800" cap="none" spc="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</a:p>
                  </a:txBody>
                  <a:tcPr marL="90860" marR="90860" marT="81585" marB="81585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7490771"/>
                  </a:ext>
                </a:extLst>
              </a:tr>
              <a:tr h="409935">
                <a:tc>
                  <a:txBody>
                    <a:bodyPr/>
                    <a:lstStyle/>
                    <a:p>
                      <a:pPr algn="ctr"/>
                      <a:r>
                        <a:rPr lang="vi-VN" sz="1800" cap="none" spc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9</a:t>
                      </a:r>
                    </a:p>
                  </a:txBody>
                  <a:tcPr marL="90860" marR="90860" marT="81585" marB="81585" anchor="ctr">
                    <a:lnL w="28575" cap="flat" cmpd="sng" algn="ctr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800" cap="none" spc="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도야마현</a:t>
                      </a:r>
                      <a:r>
                        <a:rPr lang="en-US" altLang="ko-KR" sz="1800" cap="none" spc="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1800" cap="none" spc="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富山県</a:t>
                      </a:r>
                      <a:r>
                        <a:rPr lang="en-US" altLang="ko-KR" sz="1800" cap="none" spc="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</a:p>
                  </a:txBody>
                  <a:tcPr marL="90860" marR="90860" marT="81585" marB="81585" anchor="ctr">
                    <a:lnL w="12700" cmpd="sng">
                      <a:noFill/>
                      <a:prstDash val="solid"/>
                    </a:lnL>
                    <a:lnR w="28575" cap="flat" cmpd="sng" algn="ctr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5184638"/>
                  </a:ext>
                </a:extLst>
              </a:tr>
              <a:tr h="631478">
                <a:tc>
                  <a:txBody>
                    <a:bodyPr/>
                    <a:lstStyle/>
                    <a:p>
                      <a:pPr algn="ctr"/>
                      <a:r>
                        <a:rPr lang="vi-VN" sz="1800" cap="none" spc="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10</a:t>
                      </a:r>
                    </a:p>
                  </a:txBody>
                  <a:tcPr marL="90860" marR="90860" marT="81585" marB="81585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800" cap="none" spc="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효고현</a:t>
                      </a:r>
                      <a:r>
                        <a:rPr lang="en-US" altLang="ko-KR" sz="1800" cap="none" spc="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1800" cap="none" spc="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兵庫県</a:t>
                      </a:r>
                      <a:r>
                        <a:rPr lang="en-US" altLang="ko-KR" sz="1800" cap="none" spc="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</a:p>
                  </a:txBody>
                  <a:tcPr marL="90860" marR="90860" marT="81585" marB="81585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7658135"/>
                  </a:ext>
                </a:extLst>
              </a:tr>
            </a:tbl>
          </a:graphicData>
        </a:graphic>
      </p:graphicFrame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87D46A83-D306-3CAC-2493-9078D83D86DF}"/>
              </a:ext>
            </a:extLst>
          </p:cNvPr>
          <p:cNvSpPr txBox="1"/>
          <p:nvPr/>
        </p:nvSpPr>
        <p:spPr>
          <a:xfrm>
            <a:off x="1773936" y="676656"/>
            <a:ext cx="3712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i="0" dirty="0">
                <a:solidFill>
                  <a:srgbClr val="333333"/>
                </a:solidFill>
                <a:effectLst/>
                <a:latin typeface="+mn-ea"/>
              </a:rPr>
              <a:t>생활이 풍요로운 현 </a:t>
            </a:r>
            <a:r>
              <a:rPr lang="en-US" altLang="ko-KR" i="0" dirty="0">
                <a:solidFill>
                  <a:srgbClr val="333333"/>
                </a:solidFill>
                <a:effectLst/>
                <a:latin typeface="+mn-ea"/>
              </a:rPr>
              <a:t>Best 10</a:t>
            </a:r>
          </a:p>
          <a:p>
            <a:endParaRPr lang="vi-VN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15343816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1595A09-E336-4D1B-9B3A-06A2287A54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êu đề 1">
            <a:extLst>
              <a:ext uri="{FF2B5EF4-FFF2-40B4-BE49-F238E27FC236}">
                <a16:creationId xmlns:a16="http://schemas.microsoft.com/office/drawing/2014/main" id="{AF6C0044-0D9D-44B6-0712-0F6DFA14D6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4777739"/>
            <a:ext cx="3418990" cy="141211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 b="1"/>
              <a:t>3- </a:t>
            </a:r>
            <a:r>
              <a:rPr lang="ko-KR" altLang="en-US" sz="4800" b="1"/>
              <a:t>자연과 </a:t>
            </a:r>
            <a:br>
              <a:rPr lang="en-US" altLang="ko-KR" sz="4800" b="1"/>
            </a:br>
            <a:r>
              <a:rPr lang="en-US" altLang="ko-KR" sz="4800" b="1"/>
              <a:t>   </a:t>
            </a:r>
            <a:r>
              <a:rPr lang="ko-KR" altLang="en-US" sz="4800" b="1"/>
              <a:t>일본인</a:t>
            </a:r>
            <a:endParaRPr lang="en-US" sz="4800" b="1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65" b="21122"/>
          <a:stretch/>
        </p:blipFill>
        <p:spPr>
          <a:xfrm>
            <a:off x="20" y="10"/>
            <a:ext cx="12191980" cy="4558420"/>
          </a:xfrm>
          <a:custGeom>
            <a:avLst/>
            <a:gdLst/>
            <a:ahLst/>
            <a:cxnLst/>
            <a:rect l="l" t="t" r="r" b="b"/>
            <a:pathLst>
              <a:path w="12188952" h="4558430">
                <a:moveTo>
                  <a:pt x="6789701" y="4490221"/>
                </a:moveTo>
                <a:lnTo>
                  <a:pt x="6788702" y="4490299"/>
                </a:lnTo>
                <a:lnTo>
                  <a:pt x="6788476" y="4490833"/>
                </a:lnTo>
                <a:close/>
                <a:moveTo>
                  <a:pt x="0" y="0"/>
                </a:moveTo>
                <a:lnTo>
                  <a:pt x="12188952" y="0"/>
                </a:lnTo>
                <a:lnTo>
                  <a:pt x="12188952" y="3596895"/>
                </a:lnTo>
                <a:lnTo>
                  <a:pt x="12061096" y="3635026"/>
                </a:lnTo>
                <a:cubicBezTo>
                  <a:pt x="11933500" y="3671240"/>
                  <a:pt x="11805390" y="3705769"/>
                  <a:pt x="11676800" y="3738601"/>
                </a:cubicBezTo>
                <a:cubicBezTo>
                  <a:pt x="11262789" y="3846108"/>
                  <a:pt x="10845343" y="3939710"/>
                  <a:pt x="10425355" y="4022140"/>
                </a:cubicBezTo>
                <a:cubicBezTo>
                  <a:pt x="10092810" y="4087351"/>
                  <a:pt x="9759033" y="4145748"/>
                  <a:pt x="9424022" y="4197302"/>
                </a:cubicBezTo>
                <a:cubicBezTo>
                  <a:pt x="9102997" y="4246959"/>
                  <a:pt x="8781133" y="4291526"/>
                  <a:pt x="8458419" y="4331003"/>
                </a:cubicBezTo>
                <a:cubicBezTo>
                  <a:pt x="8211360" y="4361169"/>
                  <a:pt x="7963792" y="4386742"/>
                  <a:pt x="7715970" y="4410950"/>
                </a:cubicBezTo>
                <a:lnTo>
                  <a:pt x="6951716" y="4476730"/>
                </a:lnTo>
                <a:lnTo>
                  <a:pt x="6936303" y="4478801"/>
                </a:lnTo>
                <a:lnTo>
                  <a:pt x="6790448" y="4490162"/>
                </a:lnTo>
                <a:lnTo>
                  <a:pt x="6799941" y="4491982"/>
                </a:lnTo>
                <a:cubicBezTo>
                  <a:pt x="6811623" y="4492448"/>
                  <a:pt x="6823734" y="4490275"/>
                  <a:pt x="6835432" y="4490275"/>
                </a:cubicBezTo>
                <a:cubicBezTo>
                  <a:pt x="6851580" y="4490275"/>
                  <a:pt x="6867729" y="4487668"/>
                  <a:pt x="6884003" y="4487297"/>
                </a:cubicBezTo>
                <a:cubicBezTo>
                  <a:pt x="7115805" y="4481835"/>
                  <a:pt x="7347351" y="4469668"/>
                  <a:pt x="7578771" y="4454770"/>
                </a:cubicBezTo>
                <a:cubicBezTo>
                  <a:pt x="7927552" y="4432302"/>
                  <a:pt x="8276080" y="4404123"/>
                  <a:pt x="8623845" y="4367873"/>
                </a:cubicBezTo>
                <a:cubicBezTo>
                  <a:pt x="8909939" y="4338575"/>
                  <a:pt x="9195310" y="4303940"/>
                  <a:pt x="9479970" y="4263967"/>
                </a:cubicBezTo>
                <a:cubicBezTo>
                  <a:pt x="9864901" y="4209593"/>
                  <a:pt x="10248014" y="4144879"/>
                  <a:pt x="10629308" y="4069810"/>
                </a:cubicBezTo>
                <a:cubicBezTo>
                  <a:pt x="11090114" y="3978690"/>
                  <a:pt x="11546975" y="3871184"/>
                  <a:pt x="11998498" y="3743816"/>
                </a:cubicBezTo>
                <a:lnTo>
                  <a:pt x="12188952" y="3687715"/>
                </a:lnTo>
                <a:lnTo>
                  <a:pt x="12188952" y="3742439"/>
                </a:lnTo>
                <a:lnTo>
                  <a:pt x="11829257" y="3846853"/>
                </a:lnTo>
                <a:cubicBezTo>
                  <a:pt x="11534769" y="3926550"/>
                  <a:pt x="11238120" y="3997436"/>
                  <a:pt x="10939183" y="4061368"/>
                </a:cubicBezTo>
                <a:cubicBezTo>
                  <a:pt x="10622824" y="4129150"/>
                  <a:pt x="10304941" y="4189147"/>
                  <a:pt x="9985530" y="4241373"/>
                </a:cubicBezTo>
                <a:cubicBezTo>
                  <a:pt x="9720036" y="4284822"/>
                  <a:pt x="9453814" y="4323467"/>
                  <a:pt x="9186882" y="4357320"/>
                </a:cubicBezTo>
                <a:cubicBezTo>
                  <a:pt x="8984197" y="4382894"/>
                  <a:pt x="8781514" y="4406977"/>
                  <a:pt x="8578198" y="4426839"/>
                </a:cubicBezTo>
                <a:cubicBezTo>
                  <a:pt x="8340547" y="4449559"/>
                  <a:pt x="8102644" y="4471034"/>
                  <a:pt x="7864358" y="4488290"/>
                </a:cubicBezTo>
                <a:cubicBezTo>
                  <a:pt x="7554994" y="4510634"/>
                  <a:pt x="7245502" y="4528512"/>
                  <a:pt x="6935502" y="4539684"/>
                </a:cubicBezTo>
                <a:cubicBezTo>
                  <a:pt x="6782917" y="4545147"/>
                  <a:pt x="6630334" y="4548995"/>
                  <a:pt x="6477750" y="4553587"/>
                </a:cubicBezTo>
                <a:cubicBezTo>
                  <a:pt x="6439195" y="4551503"/>
                  <a:pt x="6400529" y="4553128"/>
                  <a:pt x="6362294" y="4558430"/>
                </a:cubicBezTo>
                <a:lnTo>
                  <a:pt x="6057129" y="4558430"/>
                </a:lnTo>
                <a:lnTo>
                  <a:pt x="5977784" y="4553836"/>
                </a:lnTo>
                <a:cubicBezTo>
                  <a:pt x="5740261" y="4541423"/>
                  <a:pt x="5502739" y="4527644"/>
                  <a:pt x="5265087" y="4517587"/>
                </a:cubicBezTo>
                <a:cubicBezTo>
                  <a:pt x="4958267" y="4505171"/>
                  <a:pt x="4651826" y="4484691"/>
                  <a:pt x="4346277" y="4455517"/>
                </a:cubicBezTo>
                <a:cubicBezTo>
                  <a:pt x="4021654" y="4424605"/>
                  <a:pt x="3697795" y="4389970"/>
                  <a:pt x="3373045" y="4356948"/>
                </a:cubicBezTo>
                <a:cubicBezTo>
                  <a:pt x="3035412" y="4322686"/>
                  <a:pt x="2698456" y="4283047"/>
                  <a:pt x="2362173" y="4238021"/>
                </a:cubicBezTo>
                <a:cubicBezTo>
                  <a:pt x="1984692" y="4187868"/>
                  <a:pt x="1608364" y="4130142"/>
                  <a:pt x="1233177" y="4064845"/>
                </a:cubicBezTo>
                <a:cubicBezTo>
                  <a:pt x="842181" y="3996132"/>
                  <a:pt x="453758" y="3917644"/>
                  <a:pt x="68500" y="3825138"/>
                </a:cubicBezTo>
                <a:lnTo>
                  <a:pt x="0" y="3807783"/>
                </a:lnTo>
                <a:lnTo>
                  <a:pt x="0" y="3751294"/>
                </a:lnTo>
                <a:lnTo>
                  <a:pt x="72441" y="3770071"/>
                </a:lnTo>
                <a:cubicBezTo>
                  <a:pt x="247961" y="3812249"/>
                  <a:pt x="424164" y="3851509"/>
                  <a:pt x="600716" y="3888441"/>
                </a:cubicBezTo>
                <a:cubicBezTo>
                  <a:pt x="988279" y="3969255"/>
                  <a:pt x="1378133" y="4038153"/>
                  <a:pt x="1769512" y="4098609"/>
                </a:cubicBezTo>
                <a:cubicBezTo>
                  <a:pt x="2052426" y="4142185"/>
                  <a:pt x="2335725" y="4182282"/>
                  <a:pt x="2613554" y="4215551"/>
                </a:cubicBezTo>
                <a:cubicBezTo>
                  <a:pt x="2605544" y="4218158"/>
                  <a:pt x="2594611" y="4208102"/>
                  <a:pt x="2581134" y="4205620"/>
                </a:cubicBezTo>
                <a:cubicBezTo>
                  <a:pt x="2087178" y="4113668"/>
                  <a:pt x="1597684" y="4002775"/>
                  <a:pt x="1112635" y="3872923"/>
                </a:cubicBezTo>
                <a:cubicBezTo>
                  <a:pt x="880453" y="3810852"/>
                  <a:pt x="649713" y="3744374"/>
                  <a:pt x="420412" y="3673490"/>
                </a:cubicBezTo>
                <a:lnTo>
                  <a:pt x="0" y="3534573"/>
                </a:lnTo>
                <a:close/>
              </a:path>
            </a:pathLst>
          </a:custGeom>
        </p:spPr>
      </p:pic>
      <p:sp>
        <p:nvSpPr>
          <p:cNvPr id="11" name="sketch line">
            <a:extLst>
              <a:ext uri="{FF2B5EF4-FFF2-40B4-BE49-F238E27FC236}">
                <a16:creationId xmlns:a16="http://schemas.microsoft.com/office/drawing/2014/main" id="{3540989C-C7B8-473B-BF87-6F2DA6A900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661305" y="5468206"/>
            <a:ext cx="1371600" cy="18288"/>
          </a:xfrm>
          <a:custGeom>
            <a:avLst/>
            <a:gdLst>
              <a:gd name="connsiteX0" fmla="*/ 0 w 1371600"/>
              <a:gd name="connsiteY0" fmla="*/ 0 h 18288"/>
              <a:gd name="connsiteX1" fmla="*/ 685800 w 1371600"/>
              <a:gd name="connsiteY1" fmla="*/ 0 h 18288"/>
              <a:gd name="connsiteX2" fmla="*/ 1371600 w 1371600"/>
              <a:gd name="connsiteY2" fmla="*/ 0 h 18288"/>
              <a:gd name="connsiteX3" fmla="*/ 1371600 w 1371600"/>
              <a:gd name="connsiteY3" fmla="*/ 18288 h 18288"/>
              <a:gd name="connsiteX4" fmla="*/ 713232 w 1371600"/>
              <a:gd name="connsiteY4" fmla="*/ 18288 h 18288"/>
              <a:gd name="connsiteX5" fmla="*/ 0 w 1371600"/>
              <a:gd name="connsiteY5" fmla="*/ 18288 h 18288"/>
              <a:gd name="connsiteX6" fmla="*/ 0 w 1371600"/>
              <a:gd name="connsiteY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71600" h="18288" fill="none" extrusionOk="0">
                <a:moveTo>
                  <a:pt x="0" y="0"/>
                </a:moveTo>
                <a:cubicBezTo>
                  <a:pt x="247303" y="31625"/>
                  <a:pt x="422310" y="-25629"/>
                  <a:pt x="685800" y="0"/>
                </a:cubicBezTo>
                <a:cubicBezTo>
                  <a:pt x="949290" y="25629"/>
                  <a:pt x="1192357" y="6696"/>
                  <a:pt x="1371600" y="0"/>
                </a:cubicBezTo>
                <a:cubicBezTo>
                  <a:pt x="1371355" y="6649"/>
                  <a:pt x="1371915" y="11310"/>
                  <a:pt x="1371600" y="18288"/>
                </a:cubicBezTo>
                <a:cubicBezTo>
                  <a:pt x="1107995" y="26464"/>
                  <a:pt x="1033361" y="32942"/>
                  <a:pt x="713232" y="18288"/>
                </a:cubicBezTo>
                <a:cubicBezTo>
                  <a:pt x="393103" y="3634"/>
                  <a:pt x="289343" y="43221"/>
                  <a:pt x="0" y="18288"/>
                </a:cubicBezTo>
                <a:cubicBezTo>
                  <a:pt x="-459" y="11562"/>
                  <a:pt x="-31" y="5093"/>
                  <a:pt x="0" y="0"/>
                </a:cubicBezTo>
                <a:close/>
              </a:path>
              <a:path w="1371600" h="18288" stroke="0" extrusionOk="0">
                <a:moveTo>
                  <a:pt x="0" y="0"/>
                </a:moveTo>
                <a:cubicBezTo>
                  <a:pt x="170249" y="-24099"/>
                  <a:pt x="504634" y="14338"/>
                  <a:pt x="644652" y="0"/>
                </a:cubicBezTo>
                <a:cubicBezTo>
                  <a:pt x="784670" y="-14338"/>
                  <a:pt x="1087773" y="8679"/>
                  <a:pt x="1371600" y="0"/>
                </a:cubicBezTo>
                <a:cubicBezTo>
                  <a:pt x="1372456" y="3662"/>
                  <a:pt x="1371030" y="13946"/>
                  <a:pt x="1371600" y="18288"/>
                </a:cubicBezTo>
                <a:cubicBezTo>
                  <a:pt x="1176823" y="-1409"/>
                  <a:pt x="900830" y="9989"/>
                  <a:pt x="713232" y="18288"/>
                </a:cubicBezTo>
                <a:cubicBezTo>
                  <a:pt x="525634" y="26587"/>
                  <a:pt x="282837" y="5724"/>
                  <a:pt x="0" y="18288"/>
                </a:cubicBezTo>
                <a:cubicBezTo>
                  <a:pt x="367" y="13143"/>
                  <a:pt x="-823" y="584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61569767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5CEE82C8-7B8C-2D1D-5E52-22906D6734EA}"/>
              </a:ext>
            </a:extLst>
          </p:cNvPr>
          <p:cNvSpPr txBox="1"/>
          <p:nvPr/>
        </p:nvSpPr>
        <p:spPr>
          <a:xfrm>
            <a:off x="4928183" y="4751663"/>
            <a:ext cx="6094476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ko-KR" altLang="en-US" b="1" i="0" dirty="0">
                <a:solidFill>
                  <a:srgbClr val="333333"/>
                </a:solidFill>
                <a:effectLst/>
                <a:latin typeface="나눔고딕" pitchFamily="2" charset="-127"/>
                <a:ea typeface="나눔고딕" pitchFamily="2" charset="-127"/>
              </a:rPr>
              <a:t>목차</a:t>
            </a:r>
            <a:endParaRPr lang="en-US" altLang="ko-KR" b="1" i="0" dirty="0">
              <a:solidFill>
                <a:srgbClr val="333333"/>
              </a:solidFill>
              <a:effectLst/>
              <a:latin typeface="나눔고딕" pitchFamily="2" charset="-127"/>
              <a:ea typeface="나눔고딕" pitchFamily="2" charset="-127"/>
            </a:endParaRPr>
          </a:p>
          <a:p>
            <a:pPr algn="l"/>
            <a:endParaRPr lang="ko-KR" altLang="en-US" b="1" i="0" dirty="0">
              <a:solidFill>
                <a:srgbClr val="333333"/>
              </a:solidFill>
              <a:effectLst/>
              <a:latin typeface="나눔고딕" pitchFamily="2" charset="-127"/>
              <a:ea typeface="나눔고딕" pitchFamily="2" charset="-127"/>
            </a:endParaRPr>
          </a:p>
          <a:p>
            <a:pPr algn="l"/>
            <a:r>
              <a:rPr lang="en-US" altLang="ko-KR" dirty="0">
                <a:solidFill>
                  <a:srgbClr val="0033AC"/>
                </a:solidFill>
                <a:latin typeface="나눔고딕" pitchFamily="2" charset="-127"/>
                <a:ea typeface="나눔고딕" pitchFamily="2" charset="-127"/>
                <a:hlinkClick r:id="rId3"/>
              </a:rPr>
              <a:t>1</a:t>
            </a:r>
            <a:r>
              <a:rPr lang="en-US" altLang="ko-KR" b="0" i="0" u="none" strike="noStrike" dirty="0">
                <a:solidFill>
                  <a:srgbClr val="0033AC"/>
                </a:solidFill>
                <a:effectLst/>
                <a:latin typeface="나눔고딕" pitchFamily="2" charset="-127"/>
                <a:ea typeface="나눔고딕" pitchFamily="2" charset="-127"/>
                <a:hlinkClick r:id="rId3"/>
              </a:rPr>
              <a:t>) </a:t>
            </a:r>
            <a:r>
              <a:rPr lang="ko-KR" altLang="en-US" b="0" i="0" u="none" strike="noStrike" dirty="0">
                <a:solidFill>
                  <a:srgbClr val="0033AC"/>
                </a:solidFill>
                <a:effectLst/>
                <a:latin typeface="나눔고딕" pitchFamily="2" charset="-127"/>
                <a:ea typeface="나눔고딕" pitchFamily="2" charset="-127"/>
                <a:hlinkClick r:id="rId3"/>
              </a:rPr>
              <a:t>일본 기후의 특색</a:t>
            </a:r>
            <a:endParaRPr lang="ko-KR" altLang="en-US" b="0" i="0" dirty="0">
              <a:solidFill>
                <a:srgbClr val="333333"/>
              </a:solidFill>
              <a:effectLst/>
              <a:latin typeface="나눔고딕" pitchFamily="2" charset="-127"/>
              <a:ea typeface="나눔고딕" pitchFamily="2" charset="-127"/>
            </a:endParaRPr>
          </a:p>
          <a:p>
            <a:pPr algn="l"/>
            <a:r>
              <a:rPr lang="en-US" altLang="ko-KR" b="0" i="0" u="none" strike="noStrike" dirty="0">
                <a:solidFill>
                  <a:srgbClr val="0033AC"/>
                </a:solidFill>
                <a:effectLst/>
                <a:latin typeface="나눔고딕" pitchFamily="2" charset="-127"/>
                <a:ea typeface="나눔고딕" pitchFamily="2" charset="-127"/>
                <a:hlinkClick r:id="rId4"/>
              </a:rPr>
              <a:t>2) </a:t>
            </a:r>
            <a:r>
              <a:rPr lang="ko-KR" altLang="en-US" b="0" i="0" u="none" strike="noStrike" dirty="0">
                <a:solidFill>
                  <a:srgbClr val="0033AC"/>
                </a:solidFill>
                <a:effectLst/>
                <a:latin typeface="나눔고딕" pitchFamily="2" charset="-127"/>
                <a:ea typeface="나눔고딕" pitchFamily="2" charset="-127"/>
                <a:hlinkClick r:id="rId4"/>
              </a:rPr>
              <a:t>자연재해</a:t>
            </a:r>
            <a:endParaRPr lang="ko-KR" altLang="en-US" b="0" i="0" dirty="0">
              <a:solidFill>
                <a:srgbClr val="333333"/>
              </a:solidFill>
              <a:effectLst/>
              <a:latin typeface="나눔고딕" pitchFamily="2" charset="-127"/>
              <a:ea typeface="나눔고딕" pitchFamily="2" charset="-127"/>
            </a:endParaRPr>
          </a:p>
          <a:p>
            <a:pPr algn="l"/>
            <a:r>
              <a:rPr lang="en-US" altLang="ko-KR" b="0" i="0" u="none" strike="noStrike" dirty="0">
                <a:solidFill>
                  <a:srgbClr val="0033AC"/>
                </a:solidFill>
                <a:effectLst/>
                <a:latin typeface="나눔고딕" pitchFamily="2" charset="-127"/>
                <a:ea typeface="나눔고딕" pitchFamily="2" charset="-127"/>
                <a:hlinkClick r:id="rId5"/>
              </a:rPr>
              <a:t>3) </a:t>
            </a:r>
            <a:r>
              <a:rPr lang="ko-KR" altLang="en-US" b="0" i="0" u="none" strike="noStrike" dirty="0">
                <a:solidFill>
                  <a:srgbClr val="0033AC"/>
                </a:solidFill>
                <a:effectLst/>
                <a:latin typeface="나눔고딕" pitchFamily="2" charset="-127"/>
                <a:ea typeface="나눔고딕" pitchFamily="2" charset="-127"/>
                <a:hlinkClick r:id="rId5"/>
              </a:rPr>
              <a:t>자연과 일본인</a:t>
            </a:r>
            <a:endParaRPr lang="ko-KR" altLang="en-US" b="0" i="0" dirty="0">
              <a:solidFill>
                <a:srgbClr val="333333"/>
              </a:solidFill>
              <a:effectLst/>
              <a:latin typeface="나눔고딕" pitchFamily="2" charset="-127"/>
              <a:ea typeface="나눔고딕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67270070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8D9AC942-1F3F-F004-7D52-7841107025F4}"/>
              </a:ext>
            </a:extLst>
          </p:cNvPr>
          <p:cNvSpPr txBox="1"/>
          <p:nvPr/>
        </p:nvSpPr>
        <p:spPr>
          <a:xfrm>
            <a:off x="540614" y="574766"/>
            <a:ext cx="4470297" cy="4005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arenR"/>
            </a:pPr>
            <a:r>
              <a:rPr lang="ko-KR" altLang="en-US" sz="2400" dirty="0"/>
              <a:t>일본 기후의 특색</a:t>
            </a:r>
            <a:endParaRPr lang="en-US" altLang="ko-KR" sz="2400" dirty="0"/>
          </a:p>
          <a:p>
            <a:pPr marL="457200" indent="-457200">
              <a:buAutoNum type="arabicParenR"/>
            </a:pPr>
            <a:endParaRPr lang="ko-KR" altLang="en-US" sz="24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000" dirty="0"/>
              <a:t>뚜렷한 사계절</a:t>
            </a:r>
            <a:endParaRPr lang="en-US" altLang="ko-KR" sz="20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000" b="0" i="0" dirty="0">
                <a:solidFill>
                  <a:srgbClr val="333333"/>
                </a:solidFill>
                <a:effectLst/>
                <a:latin typeface="나눔고딕" pitchFamily="2" charset="-127"/>
                <a:ea typeface="나눔고딕" pitchFamily="2" charset="-127"/>
              </a:rPr>
              <a:t>한국과 마찬가지로 일본은 온대에 위치해 있기 때문에 사계절의 변화가 뚜렷하다</a:t>
            </a:r>
            <a:r>
              <a:rPr lang="en-US" altLang="ko-KR" sz="2000" b="0" i="0" dirty="0">
                <a:solidFill>
                  <a:srgbClr val="333333"/>
                </a:solidFill>
                <a:effectLst/>
                <a:latin typeface="나눔고딕" pitchFamily="2" charset="-127"/>
                <a:ea typeface="나눔고딕" pitchFamily="2" charset="-127"/>
              </a:rPr>
              <a:t>. </a:t>
            </a:r>
            <a:r>
              <a:rPr lang="ko-KR" altLang="en-US" sz="2000" b="0" i="0" dirty="0">
                <a:solidFill>
                  <a:srgbClr val="333333"/>
                </a:solidFill>
                <a:effectLst/>
                <a:latin typeface="나눔고딕" pitchFamily="2" charset="-127"/>
                <a:ea typeface="나눔고딕" pitchFamily="2" charset="-127"/>
              </a:rPr>
              <a:t>이러한 계절의 변화는 농업은 물론</a:t>
            </a:r>
            <a:r>
              <a:rPr lang="en-US" altLang="ko-KR" sz="2000" b="0" i="0" dirty="0">
                <a:solidFill>
                  <a:srgbClr val="333333"/>
                </a:solidFill>
                <a:effectLst/>
                <a:latin typeface="나눔고딕" pitchFamily="2" charset="-127"/>
                <a:ea typeface="나눔고딕" pitchFamily="2" charset="-127"/>
              </a:rPr>
              <a:t>, </a:t>
            </a:r>
            <a:r>
              <a:rPr lang="ko-KR" altLang="en-US" sz="2000" b="0" i="0" dirty="0">
                <a:solidFill>
                  <a:srgbClr val="333333"/>
                </a:solidFill>
                <a:effectLst/>
                <a:latin typeface="나눔고딕" pitchFamily="2" charset="-127"/>
                <a:ea typeface="나눔고딕" pitchFamily="2" charset="-127"/>
              </a:rPr>
              <a:t>계절 행사나 복장 등 일상생활과도 관련이 깊다</a:t>
            </a:r>
            <a:r>
              <a:rPr lang="en-US" altLang="ko-KR" sz="2000" b="0" i="0" dirty="0">
                <a:solidFill>
                  <a:srgbClr val="333333"/>
                </a:solidFill>
                <a:effectLst/>
                <a:latin typeface="나눔고딕" pitchFamily="2" charset="-127"/>
                <a:ea typeface="나눔고딕" pitchFamily="2" charset="-127"/>
              </a:rPr>
              <a:t>. </a:t>
            </a:r>
            <a:endParaRPr lang="ko-KR" altLang="en-US" sz="2000" dirty="0"/>
          </a:p>
          <a:p>
            <a:pPr>
              <a:lnSpc>
                <a:spcPct val="150000"/>
              </a:lnSpc>
            </a:pPr>
            <a:endParaRPr lang="vi-VN" sz="2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7589" y="1324946"/>
            <a:ext cx="6663886" cy="3749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99682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CD8CF86D-31D9-24DA-9130-5EFE91DAD026}"/>
              </a:ext>
            </a:extLst>
          </p:cNvPr>
          <p:cNvSpPr txBox="1"/>
          <p:nvPr/>
        </p:nvSpPr>
        <p:spPr>
          <a:xfrm>
            <a:off x="768095" y="787111"/>
            <a:ext cx="7007352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0" i="0" dirty="0">
                <a:solidFill>
                  <a:srgbClr val="333333"/>
                </a:solidFill>
                <a:effectLst/>
                <a:latin typeface="나눔고딕" pitchFamily="2" charset="-127"/>
                <a:ea typeface="나눔고딕" pitchFamily="2" charset="-127"/>
              </a:rPr>
              <a:t>또한 일본은 강수량이 많고 삼림이 풍부하며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나눔고딕" pitchFamily="2" charset="-127"/>
                <a:ea typeface="나눔고딕" pitchFamily="2" charset="-127"/>
              </a:rPr>
              <a:t>, 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나눔고딕" pitchFamily="2" charset="-127"/>
                <a:ea typeface="나눔고딕" pitchFamily="2" charset="-127"/>
              </a:rPr>
              <a:t>남북으로 길게 뻗은 지형적 특성 때문에 남과 북의 기온 차가 매우 크다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나눔고딕" pitchFamily="2" charset="-127"/>
                <a:ea typeface="나눔고딕" pitchFamily="2" charset="-127"/>
              </a:rPr>
              <a:t>. </a:t>
            </a:r>
          </a:p>
          <a:p>
            <a:pPr algn="l"/>
            <a:br>
              <a:rPr lang="ko-KR" altLang="en-US" dirty="0"/>
            </a:br>
            <a:r>
              <a:rPr lang="ko-KR" altLang="en-US" dirty="0"/>
              <a:t>   </a:t>
            </a:r>
            <a:r>
              <a:rPr lang="en-US" altLang="ko-KR" dirty="0"/>
              <a:t>- </a:t>
            </a:r>
            <a:r>
              <a:rPr lang="ko-KR" altLang="en-US" dirty="0"/>
              <a:t>홋카이도</a:t>
            </a:r>
            <a:r>
              <a:rPr lang="en-US" altLang="ko-KR" dirty="0"/>
              <a:t>: </a:t>
            </a:r>
            <a:r>
              <a:rPr lang="ko-KR" altLang="en-US" dirty="0"/>
              <a:t>겨울 평균기온 </a:t>
            </a:r>
            <a:r>
              <a:rPr lang="en-US" altLang="ko-KR" dirty="0"/>
              <a:t>O°C </a:t>
            </a:r>
            <a:r>
              <a:rPr lang="ko-KR" altLang="en-US" dirty="0"/>
              <a:t>이하</a:t>
            </a:r>
          </a:p>
          <a:p>
            <a:pPr>
              <a:lnSpc>
                <a:spcPct val="150000"/>
              </a:lnSpc>
            </a:pPr>
            <a:r>
              <a:rPr lang="en-US" altLang="ko-KR" dirty="0"/>
              <a:t>   -</a:t>
            </a:r>
            <a:r>
              <a:rPr lang="ko-KR" altLang="en-US" dirty="0"/>
              <a:t>오키나와 </a:t>
            </a:r>
            <a:r>
              <a:rPr lang="en-US" altLang="ko-KR" dirty="0"/>
              <a:t>: </a:t>
            </a:r>
            <a:r>
              <a:rPr lang="ko-KR" altLang="en-US" dirty="0"/>
              <a:t>겨울 평균기온 영상 </a:t>
            </a:r>
            <a:r>
              <a:rPr lang="en-US" altLang="ko-KR" dirty="0"/>
              <a:t>15°C </a:t>
            </a:r>
            <a:r>
              <a:rPr lang="ko-KR" altLang="en-US" dirty="0"/>
              <a:t>이상</a:t>
            </a:r>
          </a:p>
          <a:p>
            <a:endParaRPr lang="vi-VN" dirty="0"/>
          </a:p>
        </p:txBody>
      </p:sp>
      <p:pic>
        <p:nvPicPr>
          <p:cNvPr id="8" name="Hình ảnh 7" descr="Ảnh có chứa tòa nhà, bầu trời, địa danh, ngoài trời&#10;&#10;Mô tả được tạo tự động">
            <a:extLst>
              <a:ext uri="{FF2B5EF4-FFF2-40B4-BE49-F238E27FC236}">
                <a16:creationId xmlns:a16="http://schemas.microsoft.com/office/drawing/2014/main" id="{8FCC9D81-31C0-0C24-06D8-A51CD93E43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074" y="2673800"/>
            <a:ext cx="3955542" cy="2571102"/>
          </a:xfrm>
          <a:prstGeom prst="rect">
            <a:avLst/>
          </a:prstGeom>
        </p:spPr>
      </p:pic>
      <p:pic>
        <p:nvPicPr>
          <p:cNvPr id="10" name="Hình ảnh 9" descr="Ảnh có chứa nước, bầu trời, mây, thiên nhiên&#10;&#10;Mô tả được tạo tự động">
            <a:extLst>
              <a:ext uri="{FF2B5EF4-FFF2-40B4-BE49-F238E27FC236}">
                <a16:creationId xmlns:a16="http://schemas.microsoft.com/office/drawing/2014/main" id="{2FF99765-90F6-2D91-BC15-B1CAA5A32E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9826" y="2673800"/>
            <a:ext cx="3955542" cy="2571102"/>
          </a:xfrm>
          <a:prstGeom prst="rect">
            <a:avLst/>
          </a:prstGeom>
        </p:spPr>
      </p:pic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65B0FBFA-0D77-4A4E-44BE-44C5B8CFA0B6}"/>
              </a:ext>
            </a:extLst>
          </p:cNvPr>
          <p:cNvSpPr txBox="1"/>
          <p:nvPr/>
        </p:nvSpPr>
        <p:spPr>
          <a:xfrm>
            <a:off x="1691639" y="5424558"/>
            <a:ext cx="33192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i="0" dirty="0">
                <a:solidFill>
                  <a:srgbClr val="777777"/>
                </a:solidFill>
                <a:effectLst/>
                <a:latin typeface="나눔고딕" pitchFamily="2" charset="-127"/>
                <a:ea typeface="나눔고딕" pitchFamily="2" charset="-127"/>
              </a:rPr>
              <a:t>삿포로의 눈축제인 유키마쓰리</a:t>
            </a:r>
            <a:r>
              <a:rPr lang="en-US" altLang="ko-KR" b="1" i="0" dirty="0">
                <a:solidFill>
                  <a:srgbClr val="777777"/>
                </a:solidFill>
                <a:effectLst/>
                <a:latin typeface="나눔고딕" pitchFamily="2" charset="-127"/>
                <a:ea typeface="나눔고딕" pitchFamily="2" charset="-127"/>
              </a:rPr>
              <a:t>(</a:t>
            </a:r>
            <a:r>
              <a:rPr lang="ko-KR" altLang="en-US" b="1" i="0" dirty="0">
                <a:solidFill>
                  <a:srgbClr val="777777"/>
                </a:solidFill>
                <a:effectLst/>
                <a:latin typeface="나눔고딕" pitchFamily="2" charset="-127"/>
                <a:ea typeface="나눔고딕" pitchFamily="2" charset="-127"/>
              </a:rPr>
              <a:t>雪祭り</a:t>
            </a:r>
            <a:r>
              <a:rPr lang="en-US" altLang="ko-KR" b="1" i="0" dirty="0">
                <a:solidFill>
                  <a:srgbClr val="777777"/>
                </a:solidFill>
                <a:effectLst/>
                <a:latin typeface="나눔고딕" pitchFamily="2" charset="-127"/>
                <a:ea typeface="나눔고딕" pitchFamily="2" charset="-127"/>
              </a:rPr>
              <a:t>)</a:t>
            </a:r>
            <a:endParaRPr lang="vi-VN" dirty="0"/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B5E3DBE8-E23C-FC71-7B48-92FD638DA2E9}"/>
              </a:ext>
            </a:extLst>
          </p:cNvPr>
          <p:cNvSpPr txBox="1"/>
          <p:nvPr/>
        </p:nvSpPr>
        <p:spPr>
          <a:xfrm>
            <a:off x="8277225" y="5563057"/>
            <a:ext cx="1911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i="0" dirty="0">
                <a:solidFill>
                  <a:srgbClr val="777777"/>
                </a:solidFill>
                <a:effectLst/>
                <a:latin typeface="나눔고딕" pitchFamily="2" charset="-127"/>
                <a:ea typeface="나눔고딕" pitchFamily="2" charset="-127"/>
              </a:rPr>
              <a:t>오키나와</a:t>
            </a:r>
            <a:r>
              <a:rPr lang="en-US" altLang="ko-KR" b="1" i="0" dirty="0">
                <a:solidFill>
                  <a:srgbClr val="777777"/>
                </a:solidFill>
                <a:effectLst/>
                <a:latin typeface="나눔고딕" pitchFamily="2" charset="-127"/>
                <a:ea typeface="나눔고딕" pitchFamily="2" charset="-127"/>
              </a:rPr>
              <a:t>(</a:t>
            </a:r>
            <a:r>
              <a:rPr lang="ko-KR" altLang="en-US" b="1" i="0" dirty="0">
                <a:solidFill>
                  <a:srgbClr val="777777"/>
                </a:solidFill>
                <a:effectLst/>
                <a:latin typeface="나눔고딕" pitchFamily="2" charset="-127"/>
                <a:ea typeface="나눔고딕" pitchFamily="2" charset="-127"/>
              </a:rPr>
              <a:t>沖縄</a:t>
            </a:r>
            <a:r>
              <a:rPr lang="en-US" altLang="ko-KR" b="1" i="0" dirty="0">
                <a:solidFill>
                  <a:srgbClr val="777777"/>
                </a:solidFill>
                <a:effectLst/>
                <a:latin typeface="나눔고딕" pitchFamily="2" charset="-127"/>
                <a:ea typeface="나눔고딕" pitchFamily="2" charset="-127"/>
              </a:rPr>
              <a:t>)</a:t>
            </a:r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424143884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Bảng 3">
            <a:extLst>
              <a:ext uri="{FF2B5EF4-FFF2-40B4-BE49-F238E27FC236}">
                <a16:creationId xmlns:a16="http://schemas.microsoft.com/office/drawing/2014/main" id="{8218335A-9FAC-147A-316C-CACE01B412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9968108"/>
              </p:ext>
            </p:extLst>
          </p:nvPr>
        </p:nvGraphicFramePr>
        <p:xfrm>
          <a:off x="1593088" y="2231136"/>
          <a:ext cx="8676639" cy="176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80316">
                  <a:extLst>
                    <a:ext uri="{9D8B030D-6E8A-4147-A177-3AD203B41FA5}">
                      <a16:colId xmlns:a16="http://schemas.microsoft.com/office/drawing/2014/main" val="691276410"/>
                    </a:ext>
                  </a:extLst>
                </a:gridCol>
                <a:gridCol w="2265441">
                  <a:extLst>
                    <a:ext uri="{9D8B030D-6E8A-4147-A177-3AD203B41FA5}">
                      <a16:colId xmlns:a16="http://schemas.microsoft.com/office/drawing/2014/main" val="3679024474"/>
                    </a:ext>
                  </a:extLst>
                </a:gridCol>
                <a:gridCol w="2265441">
                  <a:extLst>
                    <a:ext uri="{9D8B030D-6E8A-4147-A177-3AD203B41FA5}">
                      <a16:colId xmlns:a16="http://schemas.microsoft.com/office/drawing/2014/main" val="3476815037"/>
                    </a:ext>
                  </a:extLst>
                </a:gridCol>
                <a:gridCol w="2265441">
                  <a:extLst>
                    <a:ext uri="{9D8B030D-6E8A-4147-A177-3AD203B41FA5}">
                      <a16:colId xmlns:a16="http://schemas.microsoft.com/office/drawing/2014/main" val="483533180"/>
                    </a:ext>
                  </a:extLst>
                </a:gridCol>
              </a:tblGrid>
              <a:tr h="438453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600" b="0" i="0" dirty="0">
                          <a:solidFill>
                            <a:srgbClr val="333333"/>
                          </a:solidFill>
                          <a:effectLst/>
                          <a:latin typeface="나눔고딕" pitchFamily="2" charset="-127"/>
                          <a:ea typeface="나눔고딕" pitchFamily="2" charset="-127"/>
                        </a:rPr>
                        <a:t>지역</a:t>
                      </a:r>
                      <a:endParaRPr lang="vi-VN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600" b="0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ko-KR" altLang="en-US" sz="1600" b="0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월 평균</a:t>
                      </a:r>
                      <a:endParaRPr lang="vi-VN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600" b="0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r>
                        <a:rPr lang="ko-KR" altLang="en-US" sz="1600" b="0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월 평균</a:t>
                      </a:r>
                      <a:endParaRPr lang="vi-VN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600" b="0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연평균</a:t>
                      </a:r>
                      <a:endParaRPr lang="vi-VN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9349126"/>
                  </a:ext>
                </a:extLst>
              </a:tr>
              <a:tr h="445961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삿포로</a:t>
                      </a:r>
                      <a:r>
                        <a:rPr lang="en-US" altLang="ko-KR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ko-KR" altLang="en-US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札幌</a:t>
                      </a:r>
                      <a:r>
                        <a:rPr lang="en-US" altLang="ko-KR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vi-VN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-4.1</a:t>
                      </a:r>
                      <a:endParaRPr lang="vi-VN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600" dirty="0">
                          <a:effectLst/>
                        </a:rPr>
                        <a:t>24.3</a:t>
                      </a:r>
                    </a:p>
                  </a:txBody>
                  <a:tcPr marT="76200" marB="571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9.1</a:t>
                      </a:r>
                      <a:endParaRPr lang="vi-VN" sz="1600" dirty="0">
                        <a:effectLst/>
                      </a:endParaRPr>
                    </a:p>
                  </a:txBody>
                  <a:tcPr marT="76200" marB="57150" anchor="ctr"/>
                </a:tc>
                <a:extLst>
                  <a:ext uri="{0D108BD9-81ED-4DB2-BD59-A6C34878D82A}">
                    <a16:rowId xmlns:a16="http://schemas.microsoft.com/office/drawing/2014/main" val="3968479060"/>
                  </a:ext>
                </a:extLst>
              </a:tr>
              <a:tr h="438453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도쿄</a:t>
                      </a:r>
                      <a:r>
                        <a:rPr lang="en-US" altLang="ko-KR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ko-KR" altLang="en-US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東京</a:t>
                      </a:r>
                      <a:r>
                        <a:rPr lang="en-US" altLang="ko-KR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vi-VN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5.1</a:t>
                      </a:r>
                      <a:endParaRPr lang="vi-VN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27.5</a:t>
                      </a:r>
                      <a:endParaRPr lang="vi-VN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16.4</a:t>
                      </a:r>
                      <a:endParaRPr lang="vi-VN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0348959"/>
                  </a:ext>
                </a:extLst>
              </a:tr>
              <a:tr h="438453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나하</a:t>
                      </a:r>
                      <a:r>
                        <a:rPr lang="en-US" altLang="ko-KR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ko-KR" altLang="en-US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那覇</a:t>
                      </a:r>
                      <a:r>
                        <a:rPr lang="en-US" altLang="ko-KR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vi-VN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18.1</a:t>
                      </a:r>
                      <a:endParaRPr lang="vi-VN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29.2</a:t>
                      </a:r>
                      <a:endParaRPr lang="vi-VN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23.5</a:t>
                      </a:r>
                      <a:endParaRPr lang="vi-VN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1100464"/>
                  </a:ext>
                </a:extLst>
              </a:tr>
            </a:tbl>
          </a:graphicData>
        </a:graphic>
      </p:graphicFrame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8A44DAA3-B716-AE7B-4249-C63E4889D2BD}"/>
              </a:ext>
            </a:extLst>
          </p:cNvPr>
          <p:cNvSpPr txBox="1"/>
          <p:nvPr/>
        </p:nvSpPr>
        <p:spPr>
          <a:xfrm>
            <a:off x="1218184" y="943801"/>
            <a:ext cx="30083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ko-KR" altLang="en-US" b="1" i="0" dirty="0">
                <a:solidFill>
                  <a:srgbClr val="333333"/>
                </a:solidFill>
                <a:effectLst/>
                <a:latin typeface="나눔고딕" pitchFamily="2" charset="-127"/>
                <a:ea typeface="나눔고딕" pitchFamily="2" charset="-127"/>
              </a:rPr>
              <a:t>지역별 연</a:t>
            </a:r>
            <a:r>
              <a:rPr lang="en-US" altLang="ko-KR" b="1" i="0" dirty="0">
                <a:solidFill>
                  <a:srgbClr val="333333"/>
                </a:solidFill>
                <a:effectLst/>
                <a:latin typeface="나눔고딕" pitchFamily="2" charset="-127"/>
                <a:ea typeface="나눔고딕" pitchFamily="2" charset="-127"/>
              </a:rPr>
              <a:t>·</a:t>
            </a:r>
            <a:r>
              <a:rPr lang="ko-KR" altLang="en-US" b="1" i="0" dirty="0">
                <a:solidFill>
                  <a:srgbClr val="333333"/>
                </a:solidFill>
                <a:effectLst/>
                <a:latin typeface="나눔고딕" pitchFamily="2" charset="-127"/>
                <a:ea typeface="나눔고딕" pitchFamily="2" charset="-127"/>
              </a:rPr>
              <a:t>월별 평균기온 </a:t>
            </a:r>
            <a:r>
              <a:rPr lang="en-US" altLang="ko-KR" b="1" i="0" dirty="0">
                <a:solidFill>
                  <a:srgbClr val="333333"/>
                </a:solidFill>
                <a:effectLst/>
                <a:latin typeface="나눔고딕" pitchFamily="2" charset="-127"/>
                <a:ea typeface="나눔고딕" pitchFamily="2" charset="-127"/>
              </a:rPr>
              <a:t>(℃)</a:t>
            </a:r>
          </a:p>
          <a:p>
            <a:br>
              <a:rPr lang="ko-KR" altLang="en-US" dirty="0"/>
            </a:br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337757064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3862298-AF85-4572-BED3-52E573EBD4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C897582-CB19-41B5-9426-8BD7BD0082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471106" cy="4631426"/>
          </a:xfrm>
          <a:custGeom>
            <a:avLst/>
            <a:gdLst>
              <a:gd name="connsiteX0" fmla="*/ 0 w 5471106"/>
              <a:gd name="connsiteY0" fmla="*/ 3301451 h 4631426"/>
              <a:gd name="connsiteX1" fmla="*/ 125703 w 5471106"/>
              <a:gd name="connsiteY1" fmla="*/ 3469551 h 4631426"/>
              <a:gd name="connsiteX2" fmla="*/ 584138 w 5471106"/>
              <a:gd name="connsiteY2" fmla="*/ 3917166 h 4631426"/>
              <a:gd name="connsiteX3" fmla="*/ 716463 w 5471106"/>
              <a:gd name="connsiteY3" fmla="*/ 4010064 h 4631426"/>
              <a:gd name="connsiteX4" fmla="*/ 705202 w 5471106"/>
              <a:gd name="connsiteY4" fmla="*/ 4016176 h 4631426"/>
              <a:gd name="connsiteX5" fmla="*/ 671370 w 5471106"/>
              <a:gd name="connsiteY5" fmla="*/ 4044091 h 4631426"/>
              <a:gd name="connsiteX6" fmla="*/ 656526 w 5471106"/>
              <a:gd name="connsiteY6" fmla="*/ 4066106 h 4631426"/>
              <a:gd name="connsiteX7" fmla="*/ 534490 w 5471106"/>
              <a:gd name="connsiteY7" fmla="*/ 3980431 h 4631426"/>
              <a:gd name="connsiteX8" fmla="*/ 63650 w 5471106"/>
              <a:gd name="connsiteY8" fmla="*/ 3520703 h 4631426"/>
              <a:gd name="connsiteX9" fmla="*/ 0 w 5471106"/>
              <a:gd name="connsiteY9" fmla="*/ 3435586 h 4631426"/>
              <a:gd name="connsiteX10" fmla="*/ 4933182 w 5471106"/>
              <a:gd name="connsiteY10" fmla="*/ 0 h 4631426"/>
              <a:gd name="connsiteX11" fmla="*/ 5027180 w 5471106"/>
              <a:gd name="connsiteY11" fmla="*/ 0 h 4631426"/>
              <a:gd name="connsiteX12" fmla="*/ 5102720 w 5471106"/>
              <a:gd name="connsiteY12" fmla="*/ 124342 h 4631426"/>
              <a:gd name="connsiteX13" fmla="*/ 5471106 w 5471106"/>
              <a:gd name="connsiteY13" fmla="*/ 1579210 h 4631426"/>
              <a:gd name="connsiteX14" fmla="*/ 2418889 w 5471106"/>
              <a:gd name="connsiteY14" fmla="*/ 4631426 h 4631426"/>
              <a:gd name="connsiteX15" fmla="*/ 1095627 w 5471106"/>
              <a:gd name="connsiteY15" fmla="*/ 4330445 h 4631426"/>
              <a:gd name="connsiteX16" fmla="*/ 1039194 w 5471106"/>
              <a:gd name="connsiteY16" fmla="*/ 4301325 h 4631426"/>
              <a:gd name="connsiteX17" fmla="*/ 1043650 w 5471106"/>
              <a:gd name="connsiteY17" fmla="*/ 4294717 h 4631426"/>
              <a:gd name="connsiteX18" fmla="*/ 1056970 w 5471106"/>
              <a:gd name="connsiteY18" fmla="*/ 4251806 h 4631426"/>
              <a:gd name="connsiteX19" fmla="*/ 1060016 w 5471106"/>
              <a:gd name="connsiteY19" fmla="*/ 4221593 h 4631426"/>
              <a:gd name="connsiteX20" fmla="*/ 1130491 w 5471106"/>
              <a:gd name="connsiteY20" fmla="*/ 4257958 h 4631426"/>
              <a:gd name="connsiteX21" fmla="*/ 2418889 w 5471106"/>
              <a:gd name="connsiteY21" fmla="*/ 4551009 h 4631426"/>
              <a:gd name="connsiteX22" fmla="*/ 5390689 w 5471106"/>
              <a:gd name="connsiteY22" fmla="*/ 1579210 h 4631426"/>
              <a:gd name="connsiteX23" fmla="*/ 5032009 w 5471106"/>
              <a:gd name="connsiteY23" fmla="*/ 162673 h 4631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471106" h="4631426">
                <a:moveTo>
                  <a:pt x="0" y="3301451"/>
                </a:moveTo>
                <a:lnTo>
                  <a:pt x="125703" y="3469551"/>
                </a:lnTo>
                <a:cubicBezTo>
                  <a:pt x="261971" y="3634670"/>
                  <a:pt x="415728" y="3784820"/>
                  <a:pt x="584138" y="3917166"/>
                </a:cubicBezTo>
                <a:lnTo>
                  <a:pt x="716463" y="4010064"/>
                </a:lnTo>
                <a:lnTo>
                  <a:pt x="705202" y="4016176"/>
                </a:lnTo>
                <a:cubicBezTo>
                  <a:pt x="693040" y="4024393"/>
                  <a:pt x="681712" y="4033748"/>
                  <a:pt x="671370" y="4044091"/>
                </a:cubicBezTo>
                <a:lnTo>
                  <a:pt x="656526" y="4066106"/>
                </a:lnTo>
                <a:lnTo>
                  <a:pt x="534490" y="3980431"/>
                </a:lnTo>
                <a:cubicBezTo>
                  <a:pt x="361523" y="3844503"/>
                  <a:pt x="203605" y="3690290"/>
                  <a:pt x="63650" y="3520703"/>
                </a:cubicBezTo>
                <a:lnTo>
                  <a:pt x="0" y="3435586"/>
                </a:lnTo>
                <a:close/>
                <a:moveTo>
                  <a:pt x="4933182" y="0"/>
                </a:moveTo>
                <a:lnTo>
                  <a:pt x="5027180" y="0"/>
                </a:lnTo>
                <a:lnTo>
                  <a:pt x="5102720" y="124342"/>
                </a:lnTo>
                <a:cubicBezTo>
                  <a:pt x="5337656" y="556821"/>
                  <a:pt x="5471106" y="1052431"/>
                  <a:pt x="5471106" y="1579210"/>
                </a:cubicBezTo>
                <a:cubicBezTo>
                  <a:pt x="5471106" y="3264903"/>
                  <a:pt x="4104582" y="4631426"/>
                  <a:pt x="2418889" y="4631426"/>
                </a:cubicBezTo>
                <a:cubicBezTo>
                  <a:pt x="1944788" y="4631426"/>
                  <a:pt x="1495934" y="4523332"/>
                  <a:pt x="1095627" y="4330445"/>
                </a:cubicBezTo>
                <a:lnTo>
                  <a:pt x="1039194" y="4301325"/>
                </a:lnTo>
                <a:lnTo>
                  <a:pt x="1043650" y="4294717"/>
                </a:lnTo>
                <a:cubicBezTo>
                  <a:pt x="1049433" y="4281042"/>
                  <a:pt x="1053925" y="4266687"/>
                  <a:pt x="1056970" y="4251806"/>
                </a:cubicBezTo>
                <a:lnTo>
                  <a:pt x="1060016" y="4221593"/>
                </a:lnTo>
                <a:lnTo>
                  <a:pt x="1130491" y="4257958"/>
                </a:lnTo>
                <a:cubicBezTo>
                  <a:pt x="1520251" y="4445763"/>
                  <a:pt x="1957279" y="4551009"/>
                  <a:pt x="2418889" y="4551009"/>
                </a:cubicBezTo>
                <a:cubicBezTo>
                  <a:pt x="4060169" y="4551009"/>
                  <a:pt x="5390689" y="3220490"/>
                  <a:pt x="5390689" y="1579210"/>
                </a:cubicBezTo>
                <a:cubicBezTo>
                  <a:pt x="5390689" y="1066310"/>
                  <a:pt x="5260755" y="583758"/>
                  <a:pt x="5032009" y="162673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0E7066FC-B004-4B5A-B02B-599B51EF32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13120" y="515619"/>
            <a:ext cx="365760" cy="365760"/>
          </a:xfrm>
          <a:prstGeom prst="ellipse">
            <a:avLst/>
          </a:prstGeom>
          <a:solidFill>
            <a:schemeClr val="accent6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91143418-4A96-FCE1-F77B-9E398348CBFD}"/>
              </a:ext>
            </a:extLst>
          </p:cNvPr>
          <p:cNvSpPr txBox="1"/>
          <p:nvPr/>
        </p:nvSpPr>
        <p:spPr>
          <a:xfrm>
            <a:off x="1700785" y="1813704"/>
            <a:ext cx="3333698" cy="120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5748" indent="-265748" defTabSz="850392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ko-KR" altLang="en-US" sz="1674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혼슈의 중앙부 산맥을 경계로 태평양 쪽과 동해 쪽의 큰 기후 차이</a:t>
            </a:r>
            <a:endParaRPr lang="vi-VN"/>
          </a:p>
        </p:txBody>
      </p:sp>
      <p:pic>
        <p:nvPicPr>
          <p:cNvPr id="5" name="Hình ảnh 4" descr="Ảnh có chứa thiết kế đồ họa, thiết kế, minh họa&#10;&#10;Mô tả được tạo tự động">
            <a:extLst>
              <a:ext uri="{FF2B5EF4-FFF2-40B4-BE49-F238E27FC236}">
                <a16:creationId xmlns:a16="http://schemas.microsoft.com/office/drawing/2014/main" id="{2C2397E0-99E3-7075-EEEB-1377A07834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8324" y="1137800"/>
            <a:ext cx="4582402" cy="4582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53495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9A09C420-E282-6689-305F-6E4B8A0A92EF}"/>
              </a:ext>
            </a:extLst>
          </p:cNvPr>
          <p:cNvSpPr txBox="1"/>
          <p:nvPr/>
        </p:nvSpPr>
        <p:spPr>
          <a:xfrm>
            <a:off x="831109" y="692331"/>
            <a:ext cx="49103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2) </a:t>
            </a:r>
            <a:r>
              <a:rPr lang="ko-KR" altLang="en-US" dirty="0"/>
              <a:t>자연재해</a:t>
            </a:r>
            <a:endParaRPr lang="en-US" altLang="ko-KR" dirty="0"/>
          </a:p>
          <a:p>
            <a:endParaRPr lang="en-US" altLang="ko-KR" dirty="0"/>
          </a:p>
          <a:p>
            <a:endParaRPr lang="ko-KR" altLang="en-US" dirty="0"/>
          </a:p>
          <a:p>
            <a:r>
              <a:rPr lang="ko-KR" altLang="en-US" dirty="0"/>
              <a:t>▶지진</a:t>
            </a:r>
            <a:endParaRPr lang="en-US" altLang="ko-KR" dirty="0"/>
          </a:p>
          <a:p>
            <a:endParaRPr lang="ko-KR" alt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dirty="0"/>
              <a:t>환태평양지진대에 속해 있어 지반이 극히 불안정함</a:t>
            </a:r>
          </a:p>
          <a:p>
            <a:r>
              <a:rPr lang="en-US" altLang="ko-KR" dirty="0"/>
              <a:t>        </a:t>
            </a:r>
            <a:endParaRPr lang="vi-VN" dirty="0"/>
          </a:p>
        </p:txBody>
      </p:sp>
      <p:sp>
        <p:nvSpPr>
          <p:cNvPr id="2" name="TextBox 1"/>
          <p:cNvSpPr txBox="1"/>
          <p:nvPr/>
        </p:nvSpPr>
        <p:spPr>
          <a:xfrm>
            <a:off x="1261530" y="4851918"/>
            <a:ext cx="47586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-</a:t>
            </a:r>
            <a:r>
              <a:rPr lang="ko-KR" altLang="en-US" dirty="0"/>
              <a:t>간토대지진</a:t>
            </a:r>
            <a:r>
              <a:rPr lang="en-US" altLang="ko-KR" dirty="0"/>
              <a:t>: 1923</a:t>
            </a:r>
            <a:r>
              <a:rPr lang="ko-KR" altLang="en-US" dirty="0"/>
              <a:t>년 간토 지방에서 일어난 대지진</a:t>
            </a:r>
          </a:p>
          <a:p>
            <a:r>
              <a:rPr lang="en-US" altLang="ko-KR" dirty="0"/>
              <a:t>    </a:t>
            </a:r>
            <a:r>
              <a:rPr lang="ko-KR" altLang="en-US" dirty="0"/>
              <a:t> </a:t>
            </a:r>
            <a:endParaRPr lang="en-US" altLang="ko-KR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2117" y="3536302"/>
            <a:ext cx="5691931" cy="32283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8369" y="93306"/>
            <a:ext cx="4379426" cy="3240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7265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Slide Background">
            <a:extLst>
              <a:ext uri="{FF2B5EF4-FFF2-40B4-BE49-F238E27FC236}">
                <a16:creationId xmlns:a16="http://schemas.microsoft.com/office/drawing/2014/main" id="{C0763A76-9F1C-4FC5-82B7-DD475DA46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E81BF4F6-F2CF-4984-9D14-D6966D92F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8522446" cy="2285999"/>
          </a:xfrm>
          <a:prstGeom prst="rect">
            <a:avLst/>
          </a:prstGeom>
          <a:ln>
            <a:noFill/>
          </a:ln>
          <a:effectLst>
            <a:outerShdw blurRad="596900" dist="304800" dir="7140000" sx="90000" sy="90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BC51ACF7-2E3B-BF5D-BACB-F2DD2FC34BB1}"/>
              </a:ext>
            </a:extLst>
          </p:cNvPr>
          <p:cNvSpPr txBox="1"/>
          <p:nvPr/>
        </p:nvSpPr>
        <p:spPr>
          <a:xfrm>
            <a:off x="761802" y="2743200"/>
            <a:ext cx="4646905" cy="36131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ko-KR" altLang="en-US" sz="2000" dirty="0"/>
              <a:t>유라시아대륙 동쪽 끝의 해상에 위치한 섬나라</a:t>
            </a:r>
            <a:endParaRPr lang="en-US" altLang="ko-KR" sz="2000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ko-KR" sz="2000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ko-KR" altLang="en-US" sz="2000" dirty="0"/>
              <a:t>홋카이도</a:t>
            </a:r>
            <a:r>
              <a:rPr lang="en-US" altLang="ko-KR" sz="2000" dirty="0"/>
              <a:t>, </a:t>
            </a:r>
            <a:r>
              <a:rPr lang="ko-KR" altLang="en-US" sz="2000" dirty="0"/>
              <a:t>혼슈</a:t>
            </a:r>
            <a:r>
              <a:rPr lang="en-US" altLang="ko-KR" sz="2000" dirty="0"/>
              <a:t>, </a:t>
            </a:r>
            <a:r>
              <a:rPr lang="ko-KR" altLang="en-US" sz="2000" dirty="0"/>
              <a:t>시코쿠</a:t>
            </a:r>
            <a:r>
              <a:rPr lang="en-US" altLang="ko-KR" sz="2000" dirty="0"/>
              <a:t>, </a:t>
            </a:r>
            <a:r>
              <a:rPr lang="ko-KR" altLang="en-US" sz="2000" dirty="0"/>
              <a:t>규슈를 중심으로 약 </a:t>
            </a:r>
            <a:r>
              <a:rPr lang="en-US" altLang="ko-KR" sz="2000" dirty="0"/>
              <a:t>6.900</a:t>
            </a:r>
            <a:r>
              <a:rPr lang="ko-KR" altLang="en-US" sz="2000" dirty="0"/>
              <a:t>여 해의 크고 섬들로 구정</a:t>
            </a:r>
            <a:endParaRPr lang="en-US" altLang="ko-KR" sz="2000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ko-KR" sz="2000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ko-KR" altLang="en-US" sz="2000" dirty="0"/>
              <a:t>러시아</a:t>
            </a:r>
            <a:r>
              <a:rPr lang="en-US" altLang="ko-KR" sz="2000" dirty="0"/>
              <a:t>, </a:t>
            </a:r>
            <a:r>
              <a:rPr lang="ko-KR" altLang="en-US" sz="2000" dirty="0"/>
              <a:t>한반도</a:t>
            </a:r>
            <a:r>
              <a:rPr lang="en-US" altLang="ko-KR" sz="2000" dirty="0"/>
              <a:t>, </a:t>
            </a:r>
            <a:r>
              <a:rPr lang="ko-KR" altLang="en-US" sz="2000" dirty="0"/>
              <a:t>중국 등과 인접</a:t>
            </a:r>
            <a:endParaRPr lang="en-US" sz="2000" dirty="0"/>
          </a:p>
        </p:txBody>
      </p:sp>
      <p:pic>
        <p:nvPicPr>
          <p:cNvPr id="5" name="Hình ảnh 4" descr="Ảnh có chứa bản đồ, văn bản, tập bản đồ&#10;&#10;Mô tả được tạo tự động">
            <a:extLst>
              <a:ext uri="{FF2B5EF4-FFF2-40B4-BE49-F238E27FC236}">
                <a16:creationId xmlns:a16="http://schemas.microsoft.com/office/drawing/2014/main" id="{452087FB-D640-B01B-D05D-65A79C1AA08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5" r="14332" b="1"/>
          <a:stretch/>
        </p:blipFill>
        <p:spPr>
          <a:xfrm>
            <a:off x="6096000" y="1"/>
            <a:ext cx="6102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94884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3092" y="3312367"/>
            <a:ext cx="5013718" cy="332947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7777" y="83975"/>
            <a:ext cx="4144347" cy="31082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14400" y="1156996"/>
            <a:ext cx="45999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-</a:t>
            </a:r>
            <a:r>
              <a:rPr lang="ko-KR" altLang="en-US" dirty="0"/>
              <a:t>고베대지진</a:t>
            </a:r>
            <a:r>
              <a:rPr lang="en-US" altLang="ko-KR" dirty="0"/>
              <a:t>: 1955</a:t>
            </a:r>
            <a:r>
              <a:rPr lang="ko-KR" altLang="en-US" dirty="0"/>
              <a:t>년 간사이 지방 효고현 고베시 지역에서 일어난 대지진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14400" y="4889241"/>
            <a:ext cx="40494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-</a:t>
            </a:r>
            <a:r>
              <a:rPr lang="ko-KR" altLang="en-US" dirty="0"/>
              <a:t>동일본대지진</a:t>
            </a:r>
            <a:r>
              <a:rPr lang="en-US" altLang="ko-KR" dirty="0"/>
              <a:t>: 2011</a:t>
            </a:r>
            <a:r>
              <a:rPr lang="ko-KR" altLang="en-US" dirty="0"/>
              <a:t>년 </a:t>
            </a:r>
            <a:r>
              <a:rPr lang="en-US" altLang="ko-KR" dirty="0"/>
              <a:t>3</a:t>
            </a:r>
            <a:r>
              <a:rPr lang="ko-KR" altLang="en-US" dirty="0"/>
              <a:t>월 </a:t>
            </a:r>
            <a:r>
              <a:rPr lang="en-US" altLang="ko-KR" dirty="0"/>
              <a:t>11</a:t>
            </a:r>
            <a:r>
              <a:rPr lang="ko-KR" altLang="en-US" dirty="0"/>
              <a:t>일에 일어난 일본 최대의 재해</a:t>
            </a:r>
            <a:endParaRPr lang="vi-VN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825189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38468727-63BE-4191-B4A6-C30C82C0E9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D355BB6-1BB8-4828-B246-CFB31742D7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34839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A52A9B9-B2B3-46F0-9D53-0EFF9905BF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245238" y="1452646"/>
            <a:ext cx="14630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7C845127-ECFB-93F2-FBBA-ECA09408F654}"/>
              </a:ext>
            </a:extLst>
          </p:cNvPr>
          <p:cNvSpPr txBox="1"/>
          <p:nvPr/>
        </p:nvSpPr>
        <p:spPr>
          <a:xfrm>
            <a:off x="3157538" y="412454"/>
            <a:ext cx="3243262" cy="21018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ko-KR" sz="1600"/>
              <a:t>▶</a:t>
            </a:r>
            <a:r>
              <a:rPr lang="ko-KR" altLang="en-US" sz="1600"/>
              <a:t>화산 분화</a:t>
            </a:r>
            <a:endParaRPr lang="en-US" altLang="ko-KR" sz="160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ko-KR" sz="160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ko-KR" altLang="en-US" sz="1600"/>
              <a:t>전 세계의 </a:t>
            </a:r>
            <a:r>
              <a:rPr lang="en-US" altLang="ko-KR" sz="1600"/>
              <a:t>10</a:t>
            </a:r>
            <a:r>
              <a:rPr lang="ko-KR" altLang="en-US" sz="1600"/>
              <a:t>분의 </a:t>
            </a:r>
            <a:r>
              <a:rPr lang="en-US" altLang="ko-KR" sz="1600"/>
              <a:t>1</a:t>
            </a:r>
            <a:r>
              <a:rPr lang="ko-KR" altLang="en-US" sz="1600"/>
              <a:t>에 해당하는 </a:t>
            </a:r>
            <a:r>
              <a:rPr lang="en-US" altLang="ko-KR" sz="1600"/>
              <a:t>86</a:t>
            </a:r>
            <a:r>
              <a:rPr lang="ko-KR" altLang="en-US" sz="1600"/>
              <a:t>개의 활화산 존재</a:t>
            </a:r>
            <a:endParaRPr lang="en-US" altLang="ko-KR" sz="160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ko-KR" sz="160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ko-KR" altLang="en-US" sz="1600"/>
              <a:t>일본 전역에 걸쳐 화산 분화가 진행 중</a:t>
            </a:r>
            <a:endParaRPr lang="en-US" altLang="ko-KR" sz="160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ko-KR" sz="1600"/>
          </a:p>
        </p:txBody>
      </p:sp>
      <p:pic>
        <p:nvPicPr>
          <p:cNvPr id="4" name="Hình ảnh 3" descr="Ảnh có chứa thiên nhiên, mây, bầu trời, ngoài trời&#10;&#10;Mô tả được tạo tự động">
            <a:extLst>
              <a:ext uri="{FF2B5EF4-FFF2-40B4-BE49-F238E27FC236}">
                <a16:creationId xmlns:a16="http://schemas.microsoft.com/office/drawing/2014/main" id="{44024B05-0710-0454-1CB9-39EFFA6D0FA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94"/>
          <a:stretch/>
        </p:blipFill>
        <p:spPr>
          <a:xfrm>
            <a:off x="495299" y="3115078"/>
            <a:ext cx="5600701" cy="3411084"/>
          </a:xfrm>
          <a:prstGeom prst="rect">
            <a:avLst/>
          </a:prstGeom>
        </p:spPr>
      </p:pic>
      <p:pic>
        <p:nvPicPr>
          <p:cNvPr id="6" name="Hình ảnh 5" descr="Ảnh có chứa văn bản, ảnh chụp màn hình, Phông chữ, bản đồ&#10;&#10;Mô tả được tạo tự động">
            <a:extLst>
              <a:ext uri="{FF2B5EF4-FFF2-40B4-BE49-F238E27FC236}">
                <a16:creationId xmlns:a16="http://schemas.microsoft.com/office/drawing/2014/main" id="{468AA9FB-03C7-2321-E562-A4FDB3AA145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88"/>
          <a:stretch/>
        </p:blipFill>
        <p:spPr>
          <a:xfrm>
            <a:off x="6591299" y="1"/>
            <a:ext cx="5600701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72354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 descr="Ảnh có chứa ngoài trời, bể bơi, nước, Tài nguyên nước&#10;&#10;Mô tả được tạo tự động">
            <a:extLst>
              <a:ext uri="{FF2B5EF4-FFF2-40B4-BE49-F238E27FC236}">
                <a16:creationId xmlns:a16="http://schemas.microsoft.com/office/drawing/2014/main" id="{78D94DE4-2E9D-4C63-8E16-038E6A00663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8778"/>
          <a:stretch/>
        </p:blipFill>
        <p:spPr>
          <a:xfrm>
            <a:off x="4495097" y="1251915"/>
            <a:ext cx="6400781" cy="3898370"/>
          </a:xfrm>
          <a:prstGeom prst="rect">
            <a:avLst/>
          </a:prstGeom>
        </p:spPr>
      </p:pic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1B459A2A-790A-60B8-AB2A-3A3FE1F4BC81}"/>
              </a:ext>
            </a:extLst>
          </p:cNvPr>
          <p:cNvSpPr txBox="1"/>
          <p:nvPr/>
        </p:nvSpPr>
        <p:spPr>
          <a:xfrm>
            <a:off x="1048166" y="2326034"/>
            <a:ext cx="2902042" cy="14296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286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ko-KR" altLang="en-US" sz="2000" dirty="0"/>
              <a:t>전국적인 화산 분포와 화산 활동의 영향으로 양질의 온천이 발달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60151974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FEAE179-C525-48F3-AD47-0E9E2B6F2E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5C8260E-968F-44E8-A823-ABB4313119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86584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89" y="0"/>
            <a:ext cx="11231745" cy="458818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Hình ảnh 3" descr="Ảnh có chứa ngoài trời, cây cối, sương mù, sương mù mỏng&#10;&#10;Mô tả được tạo tự động">
            <a:extLst>
              <a:ext uri="{FF2B5EF4-FFF2-40B4-BE49-F238E27FC236}">
                <a16:creationId xmlns:a16="http://schemas.microsoft.com/office/drawing/2014/main" id="{B59C70CE-83B6-241B-C171-5E15E21E915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75" b="1762"/>
          <a:stretch/>
        </p:blipFill>
        <p:spPr>
          <a:xfrm>
            <a:off x="959205" y="364142"/>
            <a:ext cx="10369645" cy="3867993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FE43805F-24A6-46A4-B19B-54F2834735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4001107" y="5661132"/>
            <a:ext cx="1463040" cy="4571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8EE14F05-CA5B-E5CC-B202-3B6B65764C45}"/>
              </a:ext>
            </a:extLst>
          </p:cNvPr>
          <p:cNvSpPr txBox="1"/>
          <p:nvPr/>
        </p:nvSpPr>
        <p:spPr>
          <a:xfrm>
            <a:off x="5162719" y="4883544"/>
            <a:ext cx="6586915" cy="15569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altLang="ko-KR" sz="1400" dirty="0"/>
              <a:t>▶</a:t>
            </a:r>
            <a:r>
              <a:rPr lang="ko-KR" altLang="en-US" sz="1400" dirty="0"/>
              <a:t>태풍</a:t>
            </a:r>
            <a:endParaRPr lang="en-US" altLang="ko-KR" sz="14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ko-KR" sz="1400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ko-KR" altLang="en-US" sz="1400" dirty="0"/>
              <a:t>연평균 </a:t>
            </a:r>
            <a:r>
              <a:rPr lang="en-US" altLang="ko-KR" sz="1400" dirty="0"/>
              <a:t>27</a:t>
            </a:r>
            <a:r>
              <a:rPr lang="ko-KR" altLang="en-US" sz="1400" dirty="0"/>
              <a:t>개의 태풍 중 </a:t>
            </a:r>
            <a:r>
              <a:rPr lang="en-US" altLang="ko-KR" sz="1400" dirty="0"/>
              <a:t>11</a:t>
            </a:r>
            <a:r>
              <a:rPr lang="ko-KR" altLang="en-US" sz="1400" dirty="0"/>
              <a:t>개가 일본 접근</a:t>
            </a:r>
            <a:r>
              <a:rPr lang="en-US" altLang="ko-KR" sz="1400" dirty="0"/>
              <a:t>, 3</a:t>
            </a:r>
            <a:r>
              <a:rPr lang="ko-KR" altLang="en-US" sz="1400" dirty="0"/>
              <a:t>개 이상 상륙</a:t>
            </a:r>
            <a:endParaRPr lang="en-US" altLang="ko-KR" sz="1400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ko-KR" sz="1400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ko-KR" altLang="en-US" sz="1400" dirty="0"/>
              <a:t>태풍긴자</a:t>
            </a:r>
            <a:r>
              <a:rPr lang="en-US" altLang="ko-KR" sz="1400" dirty="0"/>
              <a:t>: </a:t>
            </a:r>
            <a:r>
              <a:rPr lang="ko-KR" altLang="en-US" sz="1400" dirty="0"/>
              <a:t>오키나와</a:t>
            </a:r>
            <a:r>
              <a:rPr lang="en-US" altLang="ko-KR" sz="1400" dirty="0"/>
              <a:t>, </a:t>
            </a:r>
            <a:r>
              <a:rPr lang="ko-KR" altLang="en-US" sz="1400" dirty="0"/>
              <a:t>가고시마</a:t>
            </a:r>
            <a:r>
              <a:rPr lang="en-US" altLang="ko-KR" sz="1400" dirty="0"/>
              <a:t>, </a:t>
            </a:r>
            <a:r>
              <a:rPr lang="ko-KR" altLang="en-US" sz="1400" dirty="0"/>
              <a:t>고치 등 매년 태풍이 통과하거나 상륙하는 지방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ko-KR" sz="14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16943325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3F56EA02-B36A-D7AA-FD09-AE87B3CBBDD2}"/>
              </a:ext>
            </a:extLst>
          </p:cNvPr>
          <p:cNvSpPr txBox="1"/>
          <p:nvPr/>
        </p:nvSpPr>
        <p:spPr>
          <a:xfrm>
            <a:off x="7416546" y="4857180"/>
            <a:ext cx="21635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b="1" i="0" dirty="0">
                <a:solidFill>
                  <a:srgbClr val="1E1E23"/>
                </a:solidFill>
                <a:effectLst/>
                <a:highlight>
                  <a:srgbClr val="FFFFFF"/>
                </a:highlight>
                <a:latin typeface="HelveticaNeue"/>
              </a:rPr>
              <a:t>태풍 ‘너구리’</a:t>
            </a:r>
            <a:endParaRPr lang="vi-VN" dirty="0"/>
          </a:p>
        </p:txBody>
      </p:sp>
      <p:pic>
        <p:nvPicPr>
          <p:cNvPr id="5" name="Hình ảnh 4" descr="Ảnh có chứa văn bản, bản đồ, ảnh chụp màn hình, biểu đồ&#10;&#10;Mô tả được tạo tự động">
            <a:extLst>
              <a:ext uri="{FF2B5EF4-FFF2-40B4-BE49-F238E27FC236}">
                <a16:creationId xmlns:a16="http://schemas.microsoft.com/office/drawing/2014/main" id="{876C888B-F226-FE77-D1BB-59B0582851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3720" y="1019860"/>
            <a:ext cx="3048000" cy="3686175"/>
          </a:xfrm>
          <a:prstGeom prst="rect">
            <a:avLst/>
          </a:prstGeom>
        </p:spPr>
      </p:pic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B9E75F52-AE73-76E7-1D6F-EE6D0818B947}"/>
              </a:ext>
            </a:extLst>
          </p:cNvPr>
          <p:cNvSpPr txBox="1"/>
          <p:nvPr/>
        </p:nvSpPr>
        <p:spPr>
          <a:xfrm>
            <a:off x="1908575" y="4853324"/>
            <a:ext cx="2866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se-nanumgothic"/>
              </a:rPr>
              <a:t>태풍이 자주 오는 지방</a:t>
            </a:r>
            <a:endParaRPr lang="vi-VN" dirty="0"/>
          </a:p>
        </p:txBody>
      </p:sp>
      <p:pic>
        <p:nvPicPr>
          <p:cNvPr id="8" name="Hình ảnh 7" descr="Ảnh có chứa bản đồ, văn bản&#10;&#10;Mô tả được tạo tự động với mức tin cậy trung bình">
            <a:extLst>
              <a:ext uri="{FF2B5EF4-FFF2-40B4-BE49-F238E27FC236}">
                <a16:creationId xmlns:a16="http://schemas.microsoft.com/office/drawing/2014/main" id="{3CDFBB46-7824-0ECA-B6B8-AD5918970C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0280" y="1181862"/>
            <a:ext cx="3238500" cy="308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94882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15">
            <a:extLst>
              <a:ext uri="{FF2B5EF4-FFF2-40B4-BE49-F238E27FC236}">
                <a16:creationId xmlns:a16="http://schemas.microsoft.com/office/drawing/2014/main" id="{84ECDE7A-6944-466D-8FFE-149A29BA6B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4" name="Rectangle 17">
            <a:extLst>
              <a:ext uri="{FF2B5EF4-FFF2-40B4-BE49-F238E27FC236}">
                <a16:creationId xmlns:a16="http://schemas.microsoft.com/office/drawing/2014/main" id="{B3420082-9415-44EC-802E-C77D71D59C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12700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5" name="Rectangle 19">
            <a:extLst>
              <a:ext uri="{FF2B5EF4-FFF2-40B4-BE49-F238E27FC236}">
                <a16:creationId xmlns:a16="http://schemas.microsoft.com/office/drawing/2014/main" id="{55A52C45-1FCB-4636-A80F-2849B8226C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68EB4DD-3704-43AD-92B3-C4E0C6EA92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70799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1E6424AA-4677-008B-FC9B-717AB5BABE7A}"/>
              </a:ext>
            </a:extLst>
          </p:cNvPr>
          <p:cNvSpPr txBox="1"/>
          <p:nvPr/>
        </p:nvSpPr>
        <p:spPr>
          <a:xfrm>
            <a:off x="7411453" y="2478024"/>
            <a:ext cx="3872243" cy="36941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ko-KR"/>
              <a:t>▶</a:t>
            </a:r>
            <a:r>
              <a:rPr lang="ko-KR" altLang="en-US"/>
              <a:t>폭설</a:t>
            </a:r>
            <a:endParaRPr lang="en-US" altLang="ko-KR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ko-KR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ko-KR" altLang="en-US"/>
              <a:t>유수의 폭설지대</a:t>
            </a:r>
            <a:r>
              <a:rPr lang="en-US" altLang="ko-KR"/>
              <a:t>: </a:t>
            </a:r>
            <a:r>
              <a:rPr lang="ko-KR" altLang="en-US"/>
              <a:t>혼슈의 동해 인접 지역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ko-KR"/>
              <a:t>      -</a:t>
            </a:r>
            <a:r>
              <a:rPr lang="ko-KR" altLang="en-US"/>
              <a:t>평지</a:t>
            </a:r>
            <a:r>
              <a:rPr lang="en-US" altLang="ko-KR"/>
              <a:t>: 1~2m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ko-KR"/>
              <a:t>      -</a:t>
            </a:r>
            <a:r>
              <a:rPr lang="ko-KR" altLang="en-US"/>
              <a:t>산간</a:t>
            </a:r>
            <a:r>
              <a:rPr lang="en-US" altLang="ko-KR"/>
              <a:t>: 2~3m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ko-KR"/>
              <a:t>      -</a:t>
            </a:r>
            <a:r>
              <a:rPr lang="ko-KR" altLang="en-US"/>
              <a:t>곳에 따라 </a:t>
            </a:r>
            <a:r>
              <a:rPr lang="en-US" altLang="ko-KR"/>
              <a:t>5m </a:t>
            </a:r>
            <a:r>
              <a:rPr lang="ko-KR" altLang="en-US"/>
              <a:t>이상 내리기도 하며</a:t>
            </a:r>
            <a:r>
              <a:rPr lang="en-US" altLang="ko-KR"/>
              <a:t>, </a:t>
            </a:r>
            <a:r>
              <a:rPr lang="ko-KR" altLang="en-US"/>
              <a:t>긴 곳은 </a:t>
            </a:r>
            <a:r>
              <a:rPr lang="en-US" altLang="ko-KR"/>
              <a:t>5</a:t>
            </a:r>
            <a:r>
              <a:rPr lang="ko-KR" altLang="en-US"/>
              <a:t>개월 이상 적설이 지속되기도 함</a:t>
            </a:r>
            <a:endParaRPr lang="en-US"/>
          </a:p>
        </p:txBody>
      </p:sp>
      <p:pic>
        <p:nvPicPr>
          <p:cNvPr id="8" name="Hình ảnh 7" descr="Ảnh có chứa ngoài trời, mùa đông, lạnh giá, cây cối&#10;&#10;Mô tả được tạo tự động">
            <a:extLst>
              <a:ext uri="{FF2B5EF4-FFF2-40B4-BE49-F238E27FC236}">
                <a16:creationId xmlns:a16="http://schemas.microsoft.com/office/drawing/2014/main" id="{26234B1C-10D9-A2D6-3CD6-DA4CC763A5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304" y="2933376"/>
            <a:ext cx="5706826" cy="2769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54195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0205D939-00C4-4F2E-9797-3170DD040D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E4E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8EE4E44-1403-472B-8C01-D354CB8F5A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56866" y="480060"/>
            <a:ext cx="545812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83CCE40-4C5F-42D3-86D9-7892AD1E98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5458121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Hình ảnh 6" descr="Ảnh có chứa ngoài trời, mùa đông, bầu trời, Kiến trúc Nhật Bản&#10;&#10;Mô tả được tạo tự động">
            <a:extLst>
              <a:ext uri="{FF2B5EF4-FFF2-40B4-BE49-F238E27FC236}">
                <a16:creationId xmlns:a16="http://schemas.microsoft.com/office/drawing/2014/main" id="{D161E174-AEB6-C73E-2274-50C511F5376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55" r="-1" b="34412"/>
          <a:stretch/>
        </p:blipFill>
        <p:spPr>
          <a:xfrm>
            <a:off x="641180" y="643467"/>
            <a:ext cx="5129784" cy="5571066"/>
          </a:xfrm>
          <a:prstGeom prst="rect">
            <a:avLst/>
          </a:prstGeom>
        </p:spPr>
      </p:pic>
      <p:pic>
        <p:nvPicPr>
          <p:cNvPr id="9" name="Hình ảnh 8" descr="Ảnh có chứa ngoài trời, lạnh giá, mùa đông, Bão mùa đông&#10;&#10;Mô tả được tạo tự động">
            <a:extLst>
              <a:ext uri="{FF2B5EF4-FFF2-40B4-BE49-F238E27FC236}">
                <a16:creationId xmlns:a16="http://schemas.microsoft.com/office/drawing/2014/main" id="{88F9D704-9B48-0523-4953-1E73F5393D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4799" y="1766485"/>
            <a:ext cx="5002256" cy="3325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54266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D4CCA320-3F1A-0FF1-B3AF-EC8E12F437C8}"/>
              </a:ext>
            </a:extLst>
          </p:cNvPr>
          <p:cNvSpPr txBox="1"/>
          <p:nvPr/>
        </p:nvSpPr>
        <p:spPr>
          <a:xfrm>
            <a:off x="539496" y="1088136"/>
            <a:ext cx="10515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3) </a:t>
            </a:r>
            <a:r>
              <a:rPr lang="ko-KR" altLang="en-US" dirty="0"/>
              <a:t>자연과 일본인</a:t>
            </a:r>
            <a:endParaRPr lang="en-US" altLang="ko-KR" dirty="0"/>
          </a:p>
          <a:p>
            <a:endParaRPr lang="ko-KR" altLang="en-US" dirty="0"/>
          </a:p>
          <a:p>
            <a:r>
              <a:rPr lang="ko-KR" altLang="en-US" dirty="0"/>
              <a:t>▶자연환경의 영향</a:t>
            </a:r>
            <a:endParaRPr lang="en-US" altLang="ko-KR" dirty="0"/>
          </a:p>
          <a:p>
            <a:endParaRPr lang="en-US" altLang="ko-K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dirty="0"/>
              <a:t>건축문화 </a:t>
            </a:r>
            <a:r>
              <a:rPr lang="en-US" altLang="ko-KR" dirty="0"/>
              <a:t>: </a:t>
            </a:r>
            <a:r>
              <a:rPr lang="ko-KR" altLang="en-US" dirty="0"/>
              <a:t>목조 건축물 발달</a:t>
            </a:r>
            <a:endParaRPr lang="en-US" altLang="ko-K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dirty="0"/>
          </a:p>
          <a:p>
            <a:r>
              <a:rPr lang="ko-KR" altLang="en-US" dirty="0"/>
              <a:t>    </a:t>
            </a:r>
            <a:r>
              <a:rPr lang="en-US" altLang="ko-KR" i="1" dirty="0"/>
              <a:t>-</a:t>
            </a:r>
            <a:r>
              <a:rPr lang="ko-KR" altLang="en-US" i="1" dirty="0"/>
              <a:t> 일본 사원의 목조탑</a:t>
            </a:r>
          </a:p>
          <a:p>
            <a:r>
              <a:rPr lang="en-US" altLang="ko-KR" dirty="0"/>
              <a:t>   </a:t>
            </a:r>
          </a:p>
        </p:txBody>
      </p:sp>
      <p:pic>
        <p:nvPicPr>
          <p:cNvPr id="4" name="Hình ảnh 3" descr="Ảnh có chứa Kiến trúc Trung Hoa, Kiến trúc Nhật Bản, bầu trời, nơi thờ cúng&#10;&#10;Mô tả được tạo tự động">
            <a:extLst>
              <a:ext uri="{FF2B5EF4-FFF2-40B4-BE49-F238E27FC236}">
                <a16:creationId xmlns:a16="http://schemas.microsoft.com/office/drawing/2014/main" id="{47E08C88-DB5A-0BC7-9C62-0D7A1B08AB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2166" y="488061"/>
            <a:ext cx="3238500" cy="485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76737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8E3B6631-4683-8559-22AC-5D282291A726}"/>
              </a:ext>
            </a:extLst>
          </p:cNvPr>
          <p:cNvSpPr txBox="1"/>
          <p:nvPr/>
        </p:nvSpPr>
        <p:spPr>
          <a:xfrm>
            <a:off x="6828197" y="5287447"/>
            <a:ext cx="41513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-</a:t>
            </a:r>
            <a:r>
              <a:rPr lang="en-US" altLang="ko-KR" i="1" dirty="0"/>
              <a:t>2~3</a:t>
            </a:r>
            <a:r>
              <a:rPr lang="ko-KR" altLang="en-US" i="1" dirty="0"/>
              <a:t>층의 목조주택</a:t>
            </a:r>
            <a:r>
              <a:rPr lang="en-US" altLang="ko-KR" dirty="0"/>
              <a:t>(</a:t>
            </a:r>
            <a:r>
              <a:rPr lang="ko-KR" altLang="en-US" dirty="0"/>
              <a:t>시라카와고의 갓쇼즈쿠리</a:t>
            </a:r>
            <a:r>
              <a:rPr lang="en-US" altLang="ko-KR" dirty="0"/>
              <a:t>)</a:t>
            </a:r>
          </a:p>
          <a:p>
            <a:endParaRPr lang="vi-VN" dirty="0"/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09F89B1D-96AE-C13F-5519-33BAE119F9EE}"/>
              </a:ext>
            </a:extLst>
          </p:cNvPr>
          <p:cNvSpPr txBox="1"/>
          <p:nvPr/>
        </p:nvSpPr>
        <p:spPr>
          <a:xfrm>
            <a:off x="1313012" y="5352684"/>
            <a:ext cx="4050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 -</a:t>
            </a:r>
            <a:r>
              <a:rPr lang="ko-KR" altLang="en-US" dirty="0"/>
              <a:t>식기나 가구 등의 생활용품 또한 나무로 만들어진 것이 많음</a:t>
            </a:r>
            <a:endParaRPr lang="vi-VN" dirty="0"/>
          </a:p>
        </p:txBody>
      </p:sp>
      <p:pic>
        <p:nvPicPr>
          <p:cNvPr id="7" name="Hình ảnh 6" descr="Ảnh có chứa ngoài trời, tòa nhà, mây, cỏ&#10;&#10;Mô tả được tạo tự động">
            <a:extLst>
              <a:ext uri="{FF2B5EF4-FFF2-40B4-BE49-F238E27FC236}">
                <a16:creationId xmlns:a16="http://schemas.microsoft.com/office/drawing/2014/main" id="{30D28A1F-1E56-0C00-7C29-4AB459C5B4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1070" y="1155192"/>
            <a:ext cx="2458165" cy="3685032"/>
          </a:xfrm>
          <a:prstGeom prst="rect">
            <a:avLst/>
          </a:prstGeom>
        </p:spPr>
      </p:pic>
      <p:pic>
        <p:nvPicPr>
          <p:cNvPr id="9" name="Hình ảnh 8" descr="Ảnh có chứa trong nhà, văn bản, tường, màn hình&#10;&#10;Mô tả được tạo tự động">
            <a:extLst>
              <a:ext uri="{FF2B5EF4-FFF2-40B4-BE49-F238E27FC236}">
                <a16:creationId xmlns:a16="http://schemas.microsoft.com/office/drawing/2014/main" id="{C88363F6-1052-E559-0DCD-488DA34E95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705" y="1182150"/>
            <a:ext cx="4879813" cy="3658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20319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DAF1966E-FD40-4A4A-B61B-C4DF7FA05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15568" y="2481943"/>
            <a:ext cx="10168128" cy="369502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285750" indent="-2286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ko-KR" altLang="en-US" i="0" u="none" strike="noStrike" dirty="0">
                <a:effectLst/>
                <a:hlinkClick r:id="rId2"/>
              </a:rPr>
              <a:t>일본의 역사</a:t>
            </a:r>
            <a:r>
              <a:rPr lang="ko-KR" altLang="en-US" i="0" dirty="0">
                <a:effectLst/>
              </a:rPr>
              <a:t>는 예기치 않은 지진과 화산 분화</a:t>
            </a:r>
            <a:r>
              <a:rPr lang="en-US" altLang="ko-KR" i="0" dirty="0">
                <a:effectLst/>
              </a:rPr>
              <a:t>, </a:t>
            </a:r>
            <a:r>
              <a:rPr lang="ko-KR" altLang="en-US" i="0" dirty="0">
                <a:effectLst/>
              </a:rPr>
              <a:t>태풍</a:t>
            </a:r>
            <a:r>
              <a:rPr lang="en-US" altLang="ko-KR" i="0" dirty="0">
                <a:effectLst/>
              </a:rPr>
              <a:t>, </a:t>
            </a:r>
            <a:r>
              <a:rPr lang="ko-KR" altLang="en-US" i="0" dirty="0">
                <a:effectLst/>
              </a:rPr>
              <a:t>해일</a:t>
            </a:r>
            <a:r>
              <a:rPr lang="en-US" altLang="ko-KR" i="0" dirty="0">
                <a:effectLst/>
              </a:rPr>
              <a:t>, </a:t>
            </a:r>
            <a:r>
              <a:rPr lang="ko-KR" altLang="en-US" i="0" dirty="0">
                <a:effectLst/>
              </a:rPr>
              <a:t>폭설 등의 반복의 역사라 해도 과언이 아니다</a:t>
            </a:r>
            <a:r>
              <a:rPr lang="en-US" altLang="ko-KR" i="0" dirty="0">
                <a:effectLst/>
              </a:rPr>
              <a:t>. </a:t>
            </a:r>
            <a:r>
              <a:rPr lang="ko-KR" altLang="en-US" i="0" dirty="0">
                <a:effectLst/>
              </a:rPr>
              <a:t>오랫동안 쌓아온 것을 잃으면 다시 일으켜 세우고</a:t>
            </a:r>
            <a:r>
              <a:rPr lang="en-US" altLang="ko-KR" i="0" dirty="0">
                <a:effectLst/>
              </a:rPr>
              <a:t>, </a:t>
            </a:r>
            <a:r>
              <a:rPr lang="ko-KR" altLang="en-US" i="0" dirty="0">
                <a:effectLst/>
              </a:rPr>
              <a:t>또 일정 수준으로 재건하면 다시 재해가 반복되는 형상이다</a:t>
            </a:r>
            <a:r>
              <a:rPr lang="en-US" altLang="ko-KR" i="0" dirty="0">
                <a:effectLst/>
              </a:rPr>
              <a:t>. </a:t>
            </a:r>
            <a:r>
              <a:rPr lang="ko-KR" altLang="en-US" i="0" dirty="0">
                <a:effectLst/>
              </a:rPr>
              <a:t>이러한 반복되는 자연재해의 역사를 통해 일본인들은 자연의 거대한 에너지 앞에 인간으로서의 한계를 절감하고 점차 공포와 체념의 자세를 지니게 되었다</a:t>
            </a:r>
            <a:r>
              <a:rPr lang="en-US" altLang="ko-KR" i="0" dirty="0">
                <a:effectLst/>
              </a:rPr>
              <a:t>. </a:t>
            </a:r>
          </a:p>
          <a:p>
            <a:pPr marL="285750" indent="-2286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ko-KR" i="0" dirty="0">
              <a:effectLst/>
            </a:endParaRPr>
          </a:p>
          <a:p>
            <a:pPr marL="285750" indent="-2286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ko-KR" i="0" dirty="0">
                <a:effectLst/>
              </a:rPr>
              <a:t>'</a:t>
            </a:r>
            <a:r>
              <a:rPr lang="ko-KR" altLang="en-US" i="0" dirty="0">
                <a:effectLst/>
              </a:rPr>
              <a:t>무상</a:t>
            </a:r>
            <a:r>
              <a:rPr lang="en-US" altLang="ko-KR" i="0" dirty="0">
                <a:effectLst/>
              </a:rPr>
              <a:t>(</a:t>
            </a:r>
            <a:r>
              <a:rPr lang="ko-KR" altLang="en-US" i="0" dirty="0">
                <a:effectLst/>
              </a:rPr>
              <a:t>無常</a:t>
            </a:r>
            <a:r>
              <a:rPr lang="en-US" altLang="ko-KR" i="0" dirty="0">
                <a:effectLst/>
              </a:rPr>
              <a:t>)', '</a:t>
            </a:r>
            <a:r>
              <a:rPr lang="ko-KR" altLang="en-US" i="0" dirty="0">
                <a:effectLst/>
              </a:rPr>
              <a:t>체관</a:t>
            </a:r>
            <a:r>
              <a:rPr lang="en-US" altLang="ko-KR" i="0" dirty="0">
                <a:effectLst/>
              </a:rPr>
              <a:t>(</a:t>
            </a:r>
            <a:r>
              <a:rPr lang="ko-KR" altLang="en-US" i="0" dirty="0">
                <a:effectLst/>
              </a:rPr>
              <a:t>諦觀</a:t>
            </a:r>
            <a:r>
              <a:rPr lang="en-US" altLang="ko-KR" i="0" dirty="0">
                <a:effectLst/>
              </a:rPr>
              <a:t>)', '</a:t>
            </a:r>
            <a:r>
              <a:rPr lang="ko-KR" altLang="en-US" i="0" dirty="0">
                <a:effectLst/>
              </a:rPr>
              <a:t>인종</a:t>
            </a:r>
            <a:r>
              <a:rPr lang="en-US" altLang="ko-KR" i="0" dirty="0">
                <a:effectLst/>
              </a:rPr>
              <a:t>(</a:t>
            </a:r>
            <a:r>
              <a:rPr lang="ko-KR" altLang="en-US" i="0" dirty="0">
                <a:effectLst/>
              </a:rPr>
              <a:t>忍從</a:t>
            </a:r>
            <a:r>
              <a:rPr lang="en-US" altLang="ko-KR" i="0" dirty="0">
                <a:effectLst/>
              </a:rPr>
              <a:t>)', '</a:t>
            </a:r>
            <a:r>
              <a:rPr lang="ko-KR" altLang="en-US" i="0" dirty="0">
                <a:effectLst/>
              </a:rPr>
              <a:t>수용</a:t>
            </a:r>
            <a:r>
              <a:rPr lang="en-US" altLang="ko-KR" i="0" dirty="0">
                <a:effectLst/>
              </a:rPr>
              <a:t>(</a:t>
            </a:r>
            <a:r>
              <a:rPr lang="ko-KR" altLang="en-US" i="0" dirty="0">
                <a:effectLst/>
              </a:rPr>
              <a:t>受容</a:t>
            </a:r>
            <a:r>
              <a:rPr lang="en-US" altLang="ko-KR" i="0" dirty="0">
                <a:effectLst/>
              </a:rPr>
              <a:t>)', '</a:t>
            </a:r>
            <a:r>
              <a:rPr lang="ko-KR" altLang="en-US" i="0" dirty="0">
                <a:effectLst/>
              </a:rPr>
              <a:t>변화</a:t>
            </a:r>
            <a:r>
              <a:rPr lang="en-US" altLang="ko-KR" i="0" dirty="0">
                <a:effectLst/>
              </a:rPr>
              <a:t>(</a:t>
            </a:r>
            <a:r>
              <a:rPr lang="ko-KR" altLang="en-US" i="0" dirty="0">
                <a:effectLst/>
              </a:rPr>
              <a:t>變化</a:t>
            </a:r>
            <a:r>
              <a:rPr lang="en-US" altLang="ko-KR" i="0" dirty="0">
                <a:effectLst/>
              </a:rPr>
              <a:t>)'</a:t>
            </a:r>
            <a:r>
              <a:rPr lang="ko-KR" altLang="en-US" i="0" dirty="0">
                <a:effectLst/>
              </a:rPr>
              <a:t>와 같은 키워드들은 자연환경과 일본인의 정신세계와의 관계를 보여주는 중요한 개념이라고 할 수 있을 것이다</a:t>
            </a:r>
            <a:endParaRPr lang="en-US" altLang="ko-KR" i="0" dirty="0">
              <a:effectLst/>
            </a:endParaRPr>
          </a:p>
          <a:p>
            <a:pPr>
              <a:lnSpc>
                <a:spcPct val="150000"/>
              </a:lnSpc>
              <a:spcAft>
                <a:spcPts val="600"/>
              </a:spcAft>
            </a:pPr>
            <a:br>
              <a:rPr lang="en-US" altLang="ko-KR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18124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700E0F77-E936-4985-B7B1-B9823486AC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5C8260E-968F-44E8-A823-ABB4313119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86584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89" y="0"/>
            <a:ext cx="11231745" cy="458818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Hình ảnh 4" descr="Ảnh có chứa nước, thiên nhiên, đảo, Dạng địa hình ven biển và biển&#10;&#10;Mô tả được tạo tự động">
            <a:extLst>
              <a:ext uri="{FF2B5EF4-FFF2-40B4-BE49-F238E27FC236}">
                <a16:creationId xmlns:a16="http://schemas.microsoft.com/office/drawing/2014/main" id="{3EC11886-3340-3222-E23E-F1A8190454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9898" y="364142"/>
            <a:ext cx="6528258" cy="3867993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FE43805F-24A6-46A4-B19B-54F2834735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4001107" y="5661132"/>
            <a:ext cx="1463040" cy="4571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4C32362B-B111-835A-4D1A-8AC91974F3E0}"/>
              </a:ext>
            </a:extLst>
          </p:cNvPr>
          <p:cNvSpPr txBox="1"/>
          <p:nvPr/>
        </p:nvSpPr>
        <p:spPr>
          <a:xfrm>
            <a:off x="5162719" y="4883544"/>
            <a:ext cx="6586915" cy="15569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ko-KR" altLang="en-US" b="1" i="0">
                <a:effectLst/>
              </a:rPr>
              <a:t>오키노토리시마</a:t>
            </a:r>
            <a:r>
              <a:rPr lang="en-US" altLang="ko-KR" b="1" i="0">
                <a:effectLst/>
              </a:rPr>
              <a:t>(</a:t>
            </a:r>
            <a:r>
              <a:rPr lang="ko-KR" altLang="en-US" b="1" i="0">
                <a:effectLst/>
              </a:rPr>
              <a:t>沖ノ鳥島</a:t>
            </a:r>
            <a:r>
              <a:rPr lang="en-US" altLang="ko-KR" b="1" i="0">
                <a:effectLst/>
              </a:rPr>
              <a:t>)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ko-KR" b="1" i="0">
              <a:effectLst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ko-KR" altLang="en-US" b="0" i="0">
                <a:effectLst/>
              </a:rPr>
              <a:t>도쿄도에 속한 일본 최남단의 섬</a:t>
            </a:r>
            <a:r>
              <a:rPr lang="en-US" altLang="ko-KR" b="0" i="0">
                <a:effectLst/>
              </a:rPr>
              <a:t>. </a:t>
            </a:r>
            <a:r>
              <a:rPr lang="ko-KR" altLang="en-US" b="0" i="0">
                <a:effectLst/>
              </a:rPr>
              <a:t>수몰에 대비하고 일본의 배타적 경제수역을 확보하기 위해 호안공사</a:t>
            </a:r>
            <a:r>
              <a:rPr lang="en-US" altLang="ko-KR" b="0" i="0">
                <a:effectLst/>
              </a:rPr>
              <a:t>(</a:t>
            </a:r>
            <a:r>
              <a:rPr lang="ko-KR" altLang="en-US" b="0" i="0">
                <a:effectLst/>
              </a:rPr>
              <a:t>護岸工事</a:t>
            </a:r>
            <a:r>
              <a:rPr lang="en-US" altLang="ko-KR" b="0" i="0">
                <a:effectLst/>
              </a:rPr>
              <a:t>)</a:t>
            </a:r>
            <a:r>
              <a:rPr lang="ko-KR" altLang="en-US" b="0" i="0">
                <a:effectLst/>
              </a:rPr>
              <a:t>로 섬의 소멸을 방지하고 있다</a:t>
            </a:r>
            <a:r>
              <a:rPr lang="en-US" altLang="ko-KR" b="0" i="0">
                <a:effectLst/>
              </a:rPr>
              <a:t>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03598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2">
            <a:extLst>
              <a:ext uri="{FF2B5EF4-FFF2-40B4-BE49-F238E27FC236}">
                <a16:creationId xmlns:a16="http://schemas.microsoft.com/office/drawing/2014/main" id="{93245F62-CCC4-49E4-B95B-EA6C1E7905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AEBE10A1-7759-99A8-C378-3AC2911DED75}"/>
              </a:ext>
            </a:extLst>
          </p:cNvPr>
          <p:cNvSpPr txBox="1"/>
          <p:nvPr/>
        </p:nvSpPr>
        <p:spPr>
          <a:xfrm>
            <a:off x="638882" y="3577456"/>
            <a:ext cx="10909640" cy="16878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ko-KR" altLang="en-US" sz="6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감사합니다</a:t>
            </a:r>
            <a:endParaRPr lang="en-US" sz="6600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" name="Hình ảnh 2" descr="Ảnh có chứa hoa, hình vẽ&#10;&#10;Mô tả được tạo tự động">
            <a:extLst>
              <a:ext uri="{FF2B5EF4-FFF2-40B4-BE49-F238E27FC236}">
                <a16:creationId xmlns:a16="http://schemas.microsoft.com/office/drawing/2014/main" id="{D2133706-6D4D-E79F-55B4-ACF1875155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3799" y="591670"/>
            <a:ext cx="4319805" cy="2742004"/>
          </a:xfrm>
          <a:prstGeom prst="rect">
            <a:avLst/>
          </a:prstGeom>
        </p:spPr>
      </p:pic>
      <p:sp>
        <p:nvSpPr>
          <p:cNvPr id="20" name="sketch line">
            <a:extLst>
              <a:ext uri="{FF2B5EF4-FFF2-40B4-BE49-F238E27FC236}">
                <a16:creationId xmlns:a16="http://schemas.microsoft.com/office/drawing/2014/main" id="{E6C0DD6B-6AA3-448F-9B99-8386295BC1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07702" y="5509052"/>
            <a:ext cx="4572000" cy="18288"/>
          </a:xfrm>
          <a:custGeom>
            <a:avLst/>
            <a:gdLst>
              <a:gd name="connsiteX0" fmla="*/ 0 w 4572000"/>
              <a:gd name="connsiteY0" fmla="*/ 0 h 18288"/>
              <a:gd name="connsiteX1" fmla="*/ 515983 w 4572000"/>
              <a:gd name="connsiteY1" fmla="*/ 0 h 18288"/>
              <a:gd name="connsiteX2" fmla="*/ 1031966 w 4572000"/>
              <a:gd name="connsiteY2" fmla="*/ 0 h 18288"/>
              <a:gd name="connsiteX3" fmla="*/ 1639389 w 4572000"/>
              <a:gd name="connsiteY3" fmla="*/ 0 h 18288"/>
              <a:gd name="connsiteX4" fmla="*/ 2383971 w 4572000"/>
              <a:gd name="connsiteY4" fmla="*/ 0 h 18288"/>
              <a:gd name="connsiteX5" fmla="*/ 2945674 w 4572000"/>
              <a:gd name="connsiteY5" fmla="*/ 0 h 18288"/>
              <a:gd name="connsiteX6" fmla="*/ 3507377 w 4572000"/>
              <a:gd name="connsiteY6" fmla="*/ 0 h 18288"/>
              <a:gd name="connsiteX7" fmla="*/ 4572000 w 4572000"/>
              <a:gd name="connsiteY7" fmla="*/ 0 h 18288"/>
              <a:gd name="connsiteX8" fmla="*/ 4572000 w 4572000"/>
              <a:gd name="connsiteY8" fmla="*/ 18288 h 18288"/>
              <a:gd name="connsiteX9" fmla="*/ 3873137 w 4572000"/>
              <a:gd name="connsiteY9" fmla="*/ 18288 h 18288"/>
              <a:gd name="connsiteX10" fmla="*/ 3311434 w 4572000"/>
              <a:gd name="connsiteY10" fmla="*/ 18288 h 18288"/>
              <a:gd name="connsiteX11" fmla="*/ 2749731 w 4572000"/>
              <a:gd name="connsiteY11" fmla="*/ 18288 h 18288"/>
              <a:gd name="connsiteX12" fmla="*/ 2050869 w 4572000"/>
              <a:gd name="connsiteY12" fmla="*/ 18288 h 18288"/>
              <a:gd name="connsiteX13" fmla="*/ 1306286 w 4572000"/>
              <a:gd name="connsiteY13" fmla="*/ 18288 h 18288"/>
              <a:gd name="connsiteX14" fmla="*/ 790303 w 4572000"/>
              <a:gd name="connsiteY14" fmla="*/ 18288 h 18288"/>
              <a:gd name="connsiteX15" fmla="*/ 0 w 4572000"/>
              <a:gd name="connsiteY15" fmla="*/ 18288 h 18288"/>
              <a:gd name="connsiteX16" fmla="*/ 0 w 457200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572000" h="18288" fill="none" extrusionOk="0">
                <a:moveTo>
                  <a:pt x="0" y="0"/>
                </a:moveTo>
                <a:cubicBezTo>
                  <a:pt x="105156" y="-20963"/>
                  <a:pt x="340432" y="822"/>
                  <a:pt x="515983" y="0"/>
                </a:cubicBezTo>
                <a:cubicBezTo>
                  <a:pt x="691534" y="-822"/>
                  <a:pt x="850679" y="16479"/>
                  <a:pt x="1031966" y="0"/>
                </a:cubicBezTo>
                <a:cubicBezTo>
                  <a:pt x="1213253" y="-16479"/>
                  <a:pt x="1443646" y="-18730"/>
                  <a:pt x="1639389" y="0"/>
                </a:cubicBezTo>
                <a:cubicBezTo>
                  <a:pt x="1835132" y="18730"/>
                  <a:pt x="2159975" y="18531"/>
                  <a:pt x="2383971" y="0"/>
                </a:cubicBezTo>
                <a:cubicBezTo>
                  <a:pt x="2607967" y="-18531"/>
                  <a:pt x="2719096" y="-12030"/>
                  <a:pt x="2945674" y="0"/>
                </a:cubicBezTo>
                <a:cubicBezTo>
                  <a:pt x="3172252" y="12030"/>
                  <a:pt x="3269167" y="27666"/>
                  <a:pt x="3507377" y="0"/>
                </a:cubicBezTo>
                <a:cubicBezTo>
                  <a:pt x="3745587" y="-27666"/>
                  <a:pt x="4116741" y="18705"/>
                  <a:pt x="4572000" y="0"/>
                </a:cubicBezTo>
                <a:cubicBezTo>
                  <a:pt x="4572895" y="8974"/>
                  <a:pt x="4571454" y="9359"/>
                  <a:pt x="4572000" y="18288"/>
                </a:cubicBezTo>
                <a:cubicBezTo>
                  <a:pt x="4374698" y="3942"/>
                  <a:pt x="4098874" y="-11042"/>
                  <a:pt x="3873137" y="18288"/>
                </a:cubicBezTo>
                <a:cubicBezTo>
                  <a:pt x="3647400" y="47618"/>
                  <a:pt x="3517055" y="5421"/>
                  <a:pt x="3311434" y="18288"/>
                </a:cubicBezTo>
                <a:cubicBezTo>
                  <a:pt x="3105813" y="31155"/>
                  <a:pt x="3025168" y="17856"/>
                  <a:pt x="2749731" y="18288"/>
                </a:cubicBezTo>
                <a:cubicBezTo>
                  <a:pt x="2474294" y="18720"/>
                  <a:pt x="2291766" y="-14168"/>
                  <a:pt x="2050869" y="18288"/>
                </a:cubicBezTo>
                <a:cubicBezTo>
                  <a:pt x="1809972" y="50744"/>
                  <a:pt x="1540276" y="46798"/>
                  <a:pt x="1306286" y="18288"/>
                </a:cubicBezTo>
                <a:cubicBezTo>
                  <a:pt x="1072296" y="-10222"/>
                  <a:pt x="972445" y="19645"/>
                  <a:pt x="790303" y="18288"/>
                </a:cubicBezTo>
                <a:cubicBezTo>
                  <a:pt x="608161" y="16931"/>
                  <a:pt x="200981" y="8241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572000" h="18288" stroke="0" extrusionOk="0">
                <a:moveTo>
                  <a:pt x="0" y="0"/>
                </a:moveTo>
                <a:cubicBezTo>
                  <a:pt x="143285" y="-9565"/>
                  <a:pt x="327959" y="-11498"/>
                  <a:pt x="561703" y="0"/>
                </a:cubicBezTo>
                <a:cubicBezTo>
                  <a:pt x="795447" y="11498"/>
                  <a:pt x="838260" y="18255"/>
                  <a:pt x="1077686" y="0"/>
                </a:cubicBezTo>
                <a:cubicBezTo>
                  <a:pt x="1317112" y="-18255"/>
                  <a:pt x="1437472" y="23514"/>
                  <a:pt x="1639389" y="0"/>
                </a:cubicBezTo>
                <a:cubicBezTo>
                  <a:pt x="1841306" y="-23514"/>
                  <a:pt x="2037142" y="-12551"/>
                  <a:pt x="2292531" y="0"/>
                </a:cubicBezTo>
                <a:cubicBezTo>
                  <a:pt x="2547920" y="12551"/>
                  <a:pt x="2810436" y="-20352"/>
                  <a:pt x="2991394" y="0"/>
                </a:cubicBezTo>
                <a:cubicBezTo>
                  <a:pt x="3172352" y="20352"/>
                  <a:pt x="3530025" y="-13347"/>
                  <a:pt x="3735977" y="0"/>
                </a:cubicBezTo>
                <a:cubicBezTo>
                  <a:pt x="3941929" y="13347"/>
                  <a:pt x="4161497" y="34086"/>
                  <a:pt x="4572000" y="0"/>
                </a:cubicBezTo>
                <a:cubicBezTo>
                  <a:pt x="4571545" y="6162"/>
                  <a:pt x="4571903" y="11775"/>
                  <a:pt x="4572000" y="18288"/>
                </a:cubicBezTo>
                <a:cubicBezTo>
                  <a:pt x="4228040" y="36490"/>
                  <a:pt x="4199736" y="42557"/>
                  <a:pt x="3873137" y="18288"/>
                </a:cubicBezTo>
                <a:cubicBezTo>
                  <a:pt x="3546538" y="-5981"/>
                  <a:pt x="3472124" y="16809"/>
                  <a:pt x="3128554" y="18288"/>
                </a:cubicBezTo>
                <a:cubicBezTo>
                  <a:pt x="2784984" y="19767"/>
                  <a:pt x="2735896" y="-17781"/>
                  <a:pt x="2383971" y="18288"/>
                </a:cubicBezTo>
                <a:cubicBezTo>
                  <a:pt x="2032046" y="54357"/>
                  <a:pt x="2019324" y="2920"/>
                  <a:pt x="1867989" y="18288"/>
                </a:cubicBezTo>
                <a:cubicBezTo>
                  <a:pt x="1716654" y="33656"/>
                  <a:pt x="1418675" y="32575"/>
                  <a:pt x="1169126" y="18288"/>
                </a:cubicBezTo>
                <a:cubicBezTo>
                  <a:pt x="919577" y="4001"/>
                  <a:pt x="798537" y="16165"/>
                  <a:pt x="561703" y="18288"/>
                </a:cubicBezTo>
                <a:cubicBezTo>
                  <a:pt x="324869" y="20411"/>
                  <a:pt x="221395" y="-912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6976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Slide Background">
            <a:extLst>
              <a:ext uri="{FF2B5EF4-FFF2-40B4-BE49-F238E27FC236}">
                <a16:creationId xmlns:a16="http://schemas.microsoft.com/office/drawing/2014/main" id="{C0763A76-9F1C-4FC5-82B7-DD475DA46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E81BF4F6-F2CF-4984-9D14-D6966D92F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8522446" cy="2285999"/>
          </a:xfrm>
          <a:prstGeom prst="rect">
            <a:avLst/>
          </a:prstGeom>
          <a:ln>
            <a:noFill/>
          </a:ln>
          <a:effectLst>
            <a:outerShdw blurRad="596900" dist="304800" dir="7140000" sx="90000" sy="90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012B7B0A-F0C1-6954-7825-00B0C6D357C7}"/>
              </a:ext>
            </a:extLst>
          </p:cNvPr>
          <p:cNvSpPr txBox="1"/>
          <p:nvPr/>
        </p:nvSpPr>
        <p:spPr>
          <a:xfrm>
            <a:off x="761803" y="350196"/>
            <a:ext cx="4646904" cy="16245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>
                <a:latin typeface="+mj-lt"/>
                <a:ea typeface="+mj-ea"/>
                <a:cs typeface="+mj-cs"/>
              </a:rPr>
              <a:t>1. </a:t>
            </a:r>
            <a:r>
              <a:rPr lang="ko-KR" altLang="en-US" sz="4000">
                <a:latin typeface="+mj-lt"/>
                <a:ea typeface="+mj-ea"/>
                <a:cs typeface="+mj-cs"/>
              </a:rPr>
              <a:t>행정구역</a:t>
            </a:r>
            <a:endParaRPr lang="en-US" sz="4000">
              <a:latin typeface="+mj-lt"/>
              <a:ea typeface="+mj-ea"/>
              <a:cs typeface="+mj-cs"/>
            </a:endParaRPr>
          </a:p>
        </p:txBody>
      </p:sp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EC2F8821-5651-61FF-98AE-F1CCB03FD75A}"/>
              </a:ext>
            </a:extLst>
          </p:cNvPr>
          <p:cNvSpPr txBox="1"/>
          <p:nvPr/>
        </p:nvSpPr>
        <p:spPr>
          <a:xfrm>
            <a:off x="761802" y="2743200"/>
            <a:ext cx="4646905" cy="36131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285750" indent="-2286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ko-KR" altLang="en-US" sz="2000" dirty="0"/>
              <a:t>충 면적 약 </a:t>
            </a:r>
            <a:r>
              <a:rPr lang="en-US" altLang="ko-KR" sz="2000" dirty="0"/>
              <a:t>38</a:t>
            </a:r>
            <a:r>
              <a:rPr lang="ko-KR" altLang="en-US" sz="2000" dirty="0"/>
              <a:t>만 </a:t>
            </a:r>
            <a:r>
              <a:rPr lang="en-US" altLang="ko-KR" sz="2000" dirty="0"/>
              <a:t>km2</a:t>
            </a:r>
          </a:p>
          <a:p>
            <a:pPr marL="285750" indent="-2286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1</a:t>
            </a:r>
            <a:r>
              <a:rPr lang="ko-KR" altLang="en-US" sz="2000" dirty="0"/>
              <a:t>도</a:t>
            </a:r>
            <a:r>
              <a:rPr lang="en-US" altLang="ko-KR" sz="2000" dirty="0"/>
              <a:t>( </a:t>
            </a:r>
            <a:r>
              <a:rPr lang="ko-KR" altLang="en-US" sz="2000" dirty="0"/>
              <a:t>도쿄</a:t>
            </a:r>
            <a:r>
              <a:rPr lang="en-US" altLang="ko-KR" sz="2000" dirty="0"/>
              <a:t>), 1</a:t>
            </a:r>
            <a:r>
              <a:rPr lang="ko-KR" altLang="en-US" sz="2000" dirty="0"/>
              <a:t>도</a:t>
            </a:r>
            <a:r>
              <a:rPr lang="en-US" altLang="ko-KR" sz="2000" dirty="0"/>
              <a:t>(</a:t>
            </a:r>
            <a:r>
              <a:rPr lang="ko-KR" altLang="en-US" sz="2000" dirty="0"/>
              <a:t>홋카이도</a:t>
            </a:r>
            <a:r>
              <a:rPr lang="en-US" altLang="ko-KR" sz="2000" dirty="0"/>
              <a:t>), 2</a:t>
            </a:r>
            <a:r>
              <a:rPr lang="ko-KR" altLang="en-US" sz="2000" dirty="0"/>
              <a:t>부</a:t>
            </a:r>
            <a:r>
              <a:rPr lang="en-US" altLang="ko-KR" sz="2000" dirty="0"/>
              <a:t>, 43</a:t>
            </a:r>
            <a:r>
              <a:rPr lang="ko-KR" altLang="en-US" sz="2000" dirty="0"/>
              <a:t>현의 </a:t>
            </a:r>
            <a:r>
              <a:rPr lang="en-US" altLang="ko-KR" sz="2000" dirty="0"/>
              <a:t>47</a:t>
            </a:r>
            <a:r>
              <a:rPr lang="ko-KR" altLang="en-US" sz="2000" dirty="0"/>
              <a:t>개 형정구역</a:t>
            </a:r>
            <a:endParaRPr lang="en-US" altLang="ko-KR" sz="2000" dirty="0"/>
          </a:p>
          <a:p>
            <a:pPr marL="285750" indent="-2286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ko-KR" altLang="en-US" sz="2000" dirty="0"/>
              <a:t>편의 상 </a:t>
            </a:r>
            <a:r>
              <a:rPr lang="en-US" altLang="ko-KR" sz="2000" dirty="0"/>
              <a:t>8</a:t>
            </a:r>
            <a:r>
              <a:rPr lang="ko-KR" altLang="en-US" sz="2000" dirty="0"/>
              <a:t>개 지방</a:t>
            </a:r>
            <a:endParaRPr lang="en-US" altLang="ko-KR" sz="2000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pic>
        <p:nvPicPr>
          <p:cNvPr id="6" name="Hình ảnh 5" descr="Ảnh có chứa văn bản, biểu đồ, bản đồ&#10;&#10;Mô tả được tạo tự động">
            <a:extLst>
              <a:ext uri="{FF2B5EF4-FFF2-40B4-BE49-F238E27FC236}">
                <a16:creationId xmlns:a16="http://schemas.microsoft.com/office/drawing/2014/main" id="{2678C8AB-5ABB-8E0E-0346-F1A75DE514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0902" y="472861"/>
            <a:ext cx="4646904" cy="5480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0922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Slide Background">
            <a:extLst>
              <a:ext uri="{FF2B5EF4-FFF2-40B4-BE49-F238E27FC236}">
                <a16:creationId xmlns:a16="http://schemas.microsoft.com/office/drawing/2014/main" id="{3ECBE1F1-D69B-4AFA-ABD5-8E41720EF6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Hình ảnh 3" descr="Ảnh có chứa bản đồ, văn bản, tập bản đồ, biểu đồ&#10;&#10;Mô tả được tạo tự động">
            <a:extLst>
              <a:ext uri="{FF2B5EF4-FFF2-40B4-BE49-F238E27FC236}">
                <a16:creationId xmlns:a16="http://schemas.microsoft.com/office/drawing/2014/main" id="{B87F0C5E-50A9-C765-2789-54255E428E4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56" r="9821" b="-2"/>
          <a:stretch/>
        </p:blipFill>
        <p:spPr>
          <a:xfrm>
            <a:off x="305858" y="387706"/>
            <a:ext cx="4798482" cy="6082587"/>
          </a:xfrm>
          <a:prstGeom prst="rect">
            <a:avLst/>
          </a:prstGeom>
        </p:spPr>
      </p:pic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603A6265-E10C-4B85-9C20-E75FCAF9C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0197" y="-1"/>
            <a:ext cx="6781802" cy="2286000"/>
          </a:xfrm>
          <a:prstGeom prst="rect">
            <a:avLst/>
          </a:prstGeom>
          <a:ln>
            <a:noFill/>
          </a:ln>
          <a:effectLst>
            <a:outerShdw blurRad="355600" dist="152400" sx="95000" sy="95000" algn="t" rotWithShape="0">
              <a:srgbClr val="000000">
                <a:alpha val="2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EAC4E717-8C3A-1E5E-30E4-C1018A9FE441}"/>
              </a:ext>
            </a:extLst>
          </p:cNvPr>
          <p:cNvSpPr txBox="1"/>
          <p:nvPr/>
        </p:nvSpPr>
        <p:spPr>
          <a:xfrm>
            <a:off x="6115317" y="405685"/>
            <a:ext cx="5464968" cy="15593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ko-KR" sz="4000">
                <a:latin typeface="+mj-lt"/>
                <a:ea typeface="+mj-ea"/>
                <a:cs typeface="+mj-cs"/>
              </a:rPr>
              <a:t>2. </a:t>
            </a:r>
            <a:r>
              <a:rPr lang="ko-KR" altLang="en-US" sz="4000">
                <a:latin typeface="+mj-lt"/>
                <a:ea typeface="+mj-ea"/>
                <a:cs typeface="+mj-cs"/>
              </a:rPr>
              <a:t>산지</a:t>
            </a:r>
            <a:endParaRPr lang="en-US" sz="4000">
              <a:latin typeface="+mj-lt"/>
              <a:ea typeface="+mj-ea"/>
              <a:cs typeface="+mj-cs"/>
            </a:endParaRPr>
          </a:p>
        </p:txBody>
      </p:sp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0043F099-B82A-5013-94AA-E3E78DAFF45E}"/>
              </a:ext>
            </a:extLst>
          </p:cNvPr>
          <p:cNvSpPr txBox="1"/>
          <p:nvPr/>
        </p:nvSpPr>
        <p:spPr>
          <a:xfrm>
            <a:off x="6115317" y="2743200"/>
            <a:ext cx="5247340" cy="34968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ko-KR" altLang="en-US" sz="2000" dirty="0"/>
              <a:t>환태평양산지대의 일부로서 국토의 약 </a:t>
            </a:r>
            <a:r>
              <a:rPr lang="en-US" altLang="ko-KR" sz="2000" dirty="0"/>
              <a:t>73%</a:t>
            </a:r>
            <a:r>
              <a:rPr lang="ko-KR" altLang="en-US" sz="2000" dirty="0"/>
              <a:t>가 산지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ko-KR" altLang="en-US" sz="2000" dirty="0"/>
              <a:t>일본알프스</a:t>
            </a:r>
            <a:r>
              <a:rPr lang="en-US" altLang="ko-KR" sz="2000" dirty="0"/>
              <a:t>: </a:t>
            </a:r>
            <a:r>
              <a:rPr lang="ko-KR" altLang="en-US" sz="2000" dirty="0"/>
              <a:t>혼슈 중앙부를 차지하는 히다산맥</a:t>
            </a:r>
            <a:r>
              <a:rPr lang="en-US" altLang="ko-KR" sz="2000" dirty="0"/>
              <a:t>, </a:t>
            </a:r>
            <a:r>
              <a:rPr lang="ko-KR" altLang="en-US" sz="2000" dirty="0"/>
              <a:t>기소산맥</a:t>
            </a:r>
            <a:r>
              <a:rPr lang="en-US" altLang="ko-KR" sz="2000" dirty="0"/>
              <a:t>, </a:t>
            </a:r>
            <a:r>
              <a:rPr lang="ko-KR" altLang="en-US" sz="2000" dirty="0"/>
              <a:t>아카이시산맥의 총칭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ko-KR" altLang="en-US" sz="2000" dirty="0"/>
              <a:t>후지산 </a:t>
            </a:r>
            <a:r>
              <a:rPr lang="en-US" altLang="ko-KR" sz="2000" dirty="0"/>
              <a:t>: </a:t>
            </a:r>
            <a:r>
              <a:rPr lang="ko-KR" altLang="en-US" sz="2000" dirty="0"/>
              <a:t>일본을 대표하는 가장 높은 산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ko-KR" sz="2000" dirty="0"/>
              <a:t> </a:t>
            </a:r>
            <a:r>
              <a:rPr lang="ko-KR" altLang="en-US" sz="2000" dirty="0"/>
              <a:t>비와호 </a:t>
            </a:r>
            <a:r>
              <a:rPr lang="en-US" altLang="ko-KR" sz="2000" dirty="0"/>
              <a:t>: </a:t>
            </a:r>
            <a:r>
              <a:rPr lang="ko-KR" altLang="en-US" sz="2000" dirty="0"/>
              <a:t>시가현 중앙부에 있는 일본 최대의 호수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ko-KR" altLang="en-US" sz="2000" dirty="0"/>
              <a:t>시나노가와</a:t>
            </a:r>
            <a:r>
              <a:rPr lang="en-US" altLang="ko-KR" sz="2000" dirty="0"/>
              <a:t>: </a:t>
            </a:r>
            <a:r>
              <a:rPr lang="ko-KR" altLang="en-US" sz="2000" dirty="0"/>
              <a:t>일본에서 가장 긴 강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9011899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 descr="Ảnh có chứa mây, phong cảnh, nước, bầu trời&#10;&#10;Mô tả được tạo tự động">
            <a:extLst>
              <a:ext uri="{FF2B5EF4-FFF2-40B4-BE49-F238E27FC236}">
                <a16:creationId xmlns:a16="http://schemas.microsoft.com/office/drawing/2014/main" id="{7F9DA03A-EE0E-582B-8593-95812CA7332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5" r="18779" b="-2"/>
          <a:stretch/>
        </p:blipFill>
        <p:spPr>
          <a:xfrm>
            <a:off x="1115615" y="2029618"/>
            <a:ext cx="4742993" cy="2792617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4D56677B-C0B7-4DAC-ACAD-8054FF1B59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573887"/>
            <a:ext cx="0" cy="3710227"/>
          </a:xfrm>
          <a:prstGeom prst="line">
            <a:avLst/>
          </a:prstGeom>
          <a:ln w="19050">
            <a:solidFill>
              <a:srgbClr val="3E49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Hình ảnh 2" descr="Ảnh có chứa thiên nhiên, phong cảnh, bầu trời, Núi lửa dạng tầng&#10;&#10;Mô tả được tạo tự động">
            <a:extLst>
              <a:ext uri="{FF2B5EF4-FFF2-40B4-BE49-F238E27FC236}">
                <a16:creationId xmlns:a16="http://schemas.microsoft.com/office/drawing/2014/main" id="{62B84401-C636-49E8-731D-23F2044B9DA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0" r="3954"/>
          <a:stretch/>
        </p:blipFill>
        <p:spPr>
          <a:xfrm>
            <a:off x="6333393" y="2032691"/>
            <a:ext cx="5219087" cy="2792617"/>
          </a:xfrm>
          <a:prstGeom prst="rect">
            <a:avLst/>
          </a:prstGeom>
        </p:spPr>
      </p:pic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0E46B1D5-D87F-A786-3E60-C74FD18A0837}"/>
              </a:ext>
            </a:extLst>
          </p:cNvPr>
          <p:cNvSpPr txBox="1"/>
          <p:nvPr/>
        </p:nvSpPr>
        <p:spPr>
          <a:xfrm>
            <a:off x="8462876" y="4982362"/>
            <a:ext cx="9601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800" i="1" dirty="0"/>
              <a:t>후지산</a:t>
            </a:r>
            <a:endParaRPr lang="vi-VN" i="1" dirty="0"/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B338F068-0F4F-D107-A24E-51E2C5A32362}"/>
              </a:ext>
            </a:extLst>
          </p:cNvPr>
          <p:cNvSpPr txBox="1"/>
          <p:nvPr/>
        </p:nvSpPr>
        <p:spPr>
          <a:xfrm>
            <a:off x="3007051" y="4914782"/>
            <a:ext cx="96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800" i="1" dirty="0"/>
              <a:t>비와호</a:t>
            </a:r>
            <a:endParaRPr lang="vi-VN" i="1" dirty="0"/>
          </a:p>
        </p:txBody>
      </p:sp>
    </p:spTree>
    <p:extLst>
      <p:ext uri="{BB962C8B-B14F-4D97-AF65-F5344CB8AC3E}">
        <p14:creationId xmlns:p14="http://schemas.microsoft.com/office/powerpoint/2010/main" val="38907354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Slide Background">
            <a:extLst>
              <a:ext uri="{FF2B5EF4-FFF2-40B4-BE49-F238E27FC236}">
                <a16:creationId xmlns:a16="http://schemas.microsoft.com/office/drawing/2014/main" id="{C0763A76-9F1C-4FC5-82B7-DD475DA46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E81BF4F6-F2CF-4984-9D14-D6966D92F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8522446" cy="2285999"/>
          </a:xfrm>
          <a:prstGeom prst="rect">
            <a:avLst/>
          </a:prstGeom>
          <a:ln>
            <a:noFill/>
          </a:ln>
          <a:effectLst>
            <a:outerShdw blurRad="596900" dist="304800" dir="7140000" sx="90000" sy="90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37F6FBFC-EC39-0E33-A176-542BD845AC27}"/>
              </a:ext>
            </a:extLst>
          </p:cNvPr>
          <p:cNvSpPr txBox="1"/>
          <p:nvPr/>
        </p:nvSpPr>
        <p:spPr>
          <a:xfrm>
            <a:off x="761803" y="350196"/>
            <a:ext cx="4646904" cy="16245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dirty="0">
                <a:latin typeface="+mj-lt"/>
                <a:ea typeface="+mj-ea"/>
                <a:cs typeface="+mj-cs"/>
              </a:rPr>
              <a:t>3. </a:t>
            </a:r>
            <a:r>
              <a:rPr lang="ko-KR" altLang="en-US" sz="4000" dirty="0">
                <a:latin typeface="+mj-lt"/>
                <a:ea typeface="+mj-ea"/>
                <a:cs typeface="+mj-cs"/>
              </a:rPr>
              <a:t>토지 이용</a:t>
            </a:r>
            <a:endParaRPr lang="en-US" sz="4000" dirty="0">
              <a:latin typeface="+mj-lt"/>
              <a:ea typeface="+mj-ea"/>
              <a:cs typeface="+mj-cs"/>
            </a:endParaRPr>
          </a:p>
        </p:txBody>
      </p: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2A3670A0-DB19-CD7C-1945-98BBC3A7E6AA}"/>
              </a:ext>
            </a:extLst>
          </p:cNvPr>
          <p:cNvSpPr txBox="1"/>
          <p:nvPr/>
        </p:nvSpPr>
        <p:spPr>
          <a:xfrm>
            <a:off x="761802" y="2743200"/>
            <a:ext cx="5334198" cy="24038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ko-KR" altLang="en-US" sz="2000" dirty="0"/>
              <a:t>산지와 구릉지 </a:t>
            </a:r>
            <a:r>
              <a:rPr lang="en-US" altLang="ko-KR" sz="2000" dirty="0"/>
              <a:t>67.2%, </a:t>
            </a:r>
            <a:r>
              <a:rPr lang="ko-KR" altLang="en-US" sz="2000" dirty="0"/>
              <a:t>농지 </a:t>
            </a:r>
            <a:r>
              <a:rPr lang="en-US" altLang="ko-KR" sz="2000" dirty="0"/>
              <a:t>12%,</a:t>
            </a:r>
            <a:r>
              <a:rPr lang="ko-KR" altLang="en-US" sz="2000" dirty="0"/>
              <a:t>주택지 </a:t>
            </a:r>
            <a:r>
              <a:rPr lang="en-US" altLang="ko-KR" sz="2000" dirty="0"/>
              <a:t>3.1%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ko-KR" sz="20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ko-KR" altLang="en-US" sz="2000" dirty="0"/>
              <a:t>산지가 많고 평야가 적음</a:t>
            </a:r>
          </a:p>
        </p:txBody>
      </p:sp>
      <p:pic>
        <p:nvPicPr>
          <p:cNvPr id="6" name="Hình ảnh 5" descr="Ảnh có chứa văn bản, bản đồ, tập bản đồ, ảnh chụp màn hình&#10;&#10;Mô tả được tạo tự động">
            <a:extLst>
              <a:ext uri="{FF2B5EF4-FFF2-40B4-BE49-F238E27FC236}">
                <a16:creationId xmlns:a16="http://schemas.microsoft.com/office/drawing/2014/main" id="{F5EF0E4E-3E6B-EC58-A6E9-4A1F10E0A36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9" r="1539"/>
          <a:stretch/>
        </p:blipFill>
        <p:spPr>
          <a:xfrm>
            <a:off x="6684508" y="556180"/>
            <a:ext cx="4894844" cy="5500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78052"/>
      </p:ext>
    </p:extLst>
  </p:cSld>
  <p:clrMapOvr>
    <a:masterClrMapping/>
  </p:clrMapOvr>
</p:sld>
</file>

<file path=ppt/theme/theme1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653</TotalTime>
  <Words>1484</Words>
  <Application>Microsoft Office PowerPoint</Application>
  <PresentationFormat>Màn hình rộng</PresentationFormat>
  <Paragraphs>301</Paragraphs>
  <Slides>50</Slides>
  <Notes>0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7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50</vt:i4>
      </vt:variant>
    </vt:vector>
  </HeadingPairs>
  <TitlesOfParts>
    <vt:vector size="58" baseType="lpstr">
      <vt:lpstr>Dotum</vt:lpstr>
      <vt:lpstr>HelveticaNeue</vt:lpstr>
      <vt:lpstr>NanumGothic</vt:lpstr>
      <vt:lpstr>se-nanumgothic</vt:lpstr>
      <vt:lpstr>Arial</vt:lpstr>
      <vt:lpstr>Calibri</vt:lpstr>
      <vt:lpstr>Times New Roman</vt:lpstr>
      <vt:lpstr>Chủ đề Office</vt:lpstr>
      <vt:lpstr>일본의 풍토와 자연관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3- 자연과     일본인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일본의 자연과 </dc:title>
  <dc:creator>nhatduy280103@gmail.com</dc:creator>
  <cp:lastModifiedBy>nhatduy280103@gmail.com</cp:lastModifiedBy>
  <cp:revision>18</cp:revision>
  <dcterms:created xsi:type="dcterms:W3CDTF">2024-05-24T16:08:49Z</dcterms:created>
  <dcterms:modified xsi:type="dcterms:W3CDTF">2024-05-30T16:34:17Z</dcterms:modified>
</cp:coreProperties>
</file>