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18" r:id="rId2"/>
    <p:sldId id="485" r:id="rId3"/>
    <p:sldId id="517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7" r:id="rId12"/>
    <p:sldId id="646" r:id="rId13"/>
    <p:sldId id="649" r:id="rId14"/>
    <p:sldId id="651" r:id="rId15"/>
    <p:sldId id="652" r:id="rId16"/>
    <p:sldId id="653" r:id="rId17"/>
    <p:sldId id="650" r:id="rId18"/>
    <p:sldId id="656" r:id="rId19"/>
    <p:sldId id="655" r:id="rId20"/>
    <p:sldId id="658" r:id="rId21"/>
    <p:sldId id="657" r:id="rId22"/>
    <p:sldId id="659" r:id="rId23"/>
    <p:sldId id="559" r:id="rId24"/>
    <p:sldId id="629" r:id="rId25"/>
    <p:sldId id="660" r:id="rId26"/>
    <p:sldId id="661" r:id="rId27"/>
    <p:sldId id="662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CCECFF"/>
    <a:srgbClr val="996633"/>
    <a:srgbClr val="3399FF"/>
    <a:srgbClr val="FF9900"/>
    <a:srgbClr val="00CC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88" autoAdjust="0"/>
    <p:restoredTop sz="94326" autoAdjust="0"/>
  </p:normalViewPr>
  <p:slideViewPr>
    <p:cSldViewPr>
      <p:cViewPr>
        <p:scale>
          <a:sx n="100" d="100"/>
          <a:sy n="100" d="100"/>
        </p:scale>
        <p:origin x="-141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1B109BE-35DD-4CB1-A4C2-329ADE8438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FF312BA7-DDF7-490A-8D7C-A3BCC22F14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FBEE-10DF-4E60-9D93-2B1D2C81050A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38DB2-EF0E-47DF-BD1F-C66132C9FA18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12D40-4638-4CD2-9B54-2309B0A7EBD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ko-KR" sz="2400">
              <a:latin typeface="Times New Roman" pitchFamily="18" charset="0"/>
              <a:ea typeface="굴림" charset="-127"/>
            </a:endParaRP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1F50-E331-4556-ABD2-F54FF593A599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75D8-6D0C-425D-A415-2A95EB3BDE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22032-1367-45ED-A935-400E3A77D0CA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405C-8517-4040-AC1D-118FF4C00F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0E8A-ED0A-4B32-B67B-49970BDF75B3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4835-4D67-4829-8351-7E73DFA14D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8C84-9988-4186-8A4D-361311BB1F4F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3686-F6C4-467B-B7C5-76E9810281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1B17C-4EFF-465D-AB1F-08CE80E419AA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A895-5D96-4B3D-9174-7F4F9E3CE5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4FDF-77F5-484D-8DB7-0D114F70F95A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BE7-E1C2-4F78-AC12-55A9B28FAE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0958F-C86E-4E83-BB0B-DE1392DC2866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19CB-CDCA-494F-A798-F8D49C4CD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B654-B4BB-44B7-B506-473ABE9F0704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331B-9F03-4561-B3DE-B327001CB5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F9F84-5C2F-4567-AC61-7BFDA8873B4F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6748F-053F-4D9F-BFFC-4A157EB62F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4C50-5FD1-4405-8D6A-B46A9FFC9AF0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2081-3539-4FBB-A934-576CCED854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B43A-A504-455F-BB26-46168E093572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6EB5-2A80-43C2-8AFE-B2028C0135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2A41-BB4B-4D43-A7ED-9BB3C5672800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667A-2871-4967-8806-6C6051DB5D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ko-KR" sz="2400">
              <a:latin typeface="Times New Roman" pitchFamily="18" charset="0"/>
              <a:ea typeface="굴림" charset="-127"/>
            </a:endParaRPr>
          </a:p>
        </p:txBody>
      </p:sp>
      <p:sp>
        <p:nvSpPr>
          <p:cNvPr id="521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55BCC1A-3454-4687-AEF4-4D07F1E2A072}" type="datetime1">
              <a:rPr lang="ko-KR" altLang="en-US"/>
              <a:pPr>
                <a:defRPr/>
              </a:pPr>
              <a:t>2012-12-10</a:t>
            </a:fld>
            <a:endParaRPr lang="en-US" altLang="ko-KR"/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21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23E9350-358F-42B7-A86D-9BE22E4D63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69900" indent="-469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latinLnBrk="1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215074" y="714356"/>
            <a:ext cx="264317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r>
              <a:rPr lang="ko-KR" altLang="en-US" sz="1400" dirty="0" smtClean="0">
                <a:latin typeface="08서울남산체 M" pitchFamily="18" charset="-127"/>
                <a:ea typeface="08서울남산체 M" pitchFamily="18" charset="-127"/>
              </a:rPr>
              <a:t>지역대표도서관 협력세미나</a:t>
            </a:r>
            <a:endParaRPr lang="en-US" altLang="ko-KR" sz="1400" dirty="0" smtClean="0">
              <a:latin typeface="08서울남산체 M" pitchFamily="18" charset="-127"/>
              <a:ea typeface="08서울남산체 M" pitchFamily="18" charset="-127"/>
            </a:endParaRPr>
          </a:p>
          <a:p>
            <a:r>
              <a:rPr lang="en-US" altLang="ko-KR" sz="1400" dirty="0" smtClean="0">
                <a:latin typeface="08서울남산체 M" pitchFamily="18" charset="-127"/>
                <a:ea typeface="08서울남산체 M" pitchFamily="18" charset="-127"/>
              </a:rPr>
              <a:t>2</a:t>
            </a:r>
            <a:r>
              <a:rPr lang="en-US" altLang="ko-KR" sz="1400" dirty="0" smtClean="0">
                <a:latin typeface="08서울남산체 M" pitchFamily="18" charset="-127"/>
                <a:ea typeface="08서울남산체 M" pitchFamily="18" charset="-127"/>
              </a:rPr>
              <a:t>012</a:t>
            </a:r>
            <a:r>
              <a:rPr lang="en-US" altLang="ko-KR" sz="1400" dirty="0" smtClean="0">
                <a:latin typeface="08서울남산체 M" pitchFamily="18" charset="-127"/>
                <a:ea typeface="08서울남산체 M" pitchFamily="18" charset="-127"/>
              </a:rPr>
              <a:t>. </a:t>
            </a:r>
            <a:r>
              <a:rPr lang="en-US" altLang="ko-KR" sz="1400" dirty="0" smtClean="0">
                <a:latin typeface="08서울남산체 M" pitchFamily="18" charset="-127"/>
                <a:ea typeface="08서울남산체 M" pitchFamily="18" charset="-127"/>
              </a:rPr>
              <a:t>12. 18(</a:t>
            </a:r>
            <a:r>
              <a:rPr lang="ko-KR" altLang="en-US" sz="1400" dirty="0" smtClean="0">
                <a:latin typeface="08서울남산체 M" pitchFamily="18" charset="-127"/>
                <a:ea typeface="08서울남산체 M" pitchFamily="18" charset="-127"/>
              </a:rPr>
              <a:t>수</a:t>
            </a:r>
            <a:r>
              <a:rPr lang="en-US" altLang="ko-KR" sz="1400" dirty="0" smtClean="0">
                <a:latin typeface="08서울남산체 M" pitchFamily="18" charset="-127"/>
                <a:ea typeface="08서울남산체 M" pitchFamily="18" charset="-127"/>
              </a:rPr>
              <a:t>) 10:10-10:40</a:t>
            </a:r>
            <a:endParaRPr lang="en-US" altLang="ko-KR" sz="1400" dirty="0">
              <a:latin typeface="08서울남산체 M" pitchFamily="18" charset="-127"/>
              <a:ea typeface="08서울남산체 M" pitchFamily="18" charset="-127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0" y="4572008"/>
            <a:ext cx="914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520000" lvl="5" indent="114300">
              <a:spcBef>
                <a:spcPts val="600"/>
              </a:spcBef>
            </a:pPr>
            <a:r>
              <a:rPr lang="ko-KR" altLang="en-US" sz="1600" b="1" dirty="0" smtClean="0">
                <a:latin typeface="다음_Regular" pitchFamily="2" charset="-127"/>
                <a:ea typeface="다음_Regular" pitchFamily="2" charset="-127"/>
              </a:rPr>
              <a:t>윤 </a:t>
            </a:r>
            <a:r>
              <a:rPr lang="ko-KR" altLang="en-US" sz="1600" b="1" dirty="0" err="1">
                <a:latin typeface="다음_Regular" pitchFamily="2" charset="-127"/>
                <a:ea typeface="다음_Regular" pitchFamily="2" charset="-127"/>
              </a:rPr>
              <a:t>희</a:t>
            </a:r>
            <a:r>
              <a:rPr lang="ko-KR" altLang="en-US" sz="1600" b="1" dirty="0"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1600" b="1" dirty="0" smtClean="0">
                <a:latin typeface="다음_Regular" pitchFamily="2" charset="-127"/>
                <a:ea typeface="다음_Regular" pitchFamily="2" charset="-127"/>
              </a:rPr>
              <a:t>윤</a:t>
            </a:r>
            <a:endParaRPr lang="en-US" altLang="ko-KR" sz="160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2520000" lvl="5" indent="114300">
              <a:spcBef>
                <a:spcPts val="600"/>
              </a:spcBef>
            </a:pPr>
            <a:r>
              <a:rPr lang="ko-KR" altLang="en-US" sz="1400" b="1" dirty="0" smtClean="0">
                <a:latin typeface="다음_Regular" pitchFamily="2" charset="-127"/>
                <a:ea typeface="다음_Regular" pitchFamily="2" charset="-127"/>
              </a:rPr>
              <a:t>대구대학교 문헌정보학과 교수</a:t>
            </a:r>
            <a:endParaRPr lang="en-US" altLang="ko-KR" sz="1400" b="1" dirty="0" smtClean="0">
              <a:latin typeface="다음_Regular" pitchFamily="2" charset="-127"/>
              <a:ea typeface="다음_Regular" pitchFamily="2" charset="-127"/>
            </a:endParaRPr>
          </a:p>
          <a:p>
            <a:pPr marL="2520000" lvl="5" indent="114300">
              <a:spcBef>
                <a:spcPts val="600"/>
              </a:spcBef>
            </a:pPr>
            <a:r>
              <a:rPr lang="ko-KR" altLang="en-US" sz="1400" b="1" dirty="0" smtClean="0">
                <a:latin typeface="다음_Regular" pitchFamily="2" charset="-127"/>
                <a:ea typeface="다음_Regular" pitchFamily="2" charset="-127"/>
              </a:rPr>
              <a:t>한국도서관</a:t>
            </a:r>
            <a:r>
              <a:rPr lang="en-US" altLang="ko-KR" sz="1400" b="1" dirty="0" smtClean="0">
                <a:latin typeface="다음_Regular" pitchFamily="2" charset="-127"/>
                <a:ea typeface="다음_Regular" pitchFamily="2" charset="-127"/>
              </a:rPr>
              <a:t>∙</a:t>
            </a:r>
            <a:r>
              <a:rPr lang="ko-KR" altLang="en-US" sz="1400" b="1" dirty="0" smtClean="0">
                <a:latin typeface="다음_Regular" pitchFamily="2" charset="-127"/>
                <a:ea typeface="다음_Regular" pitchFamily="2" charset="-127"/>
              </a:rPr>
              <a:t>정보학회장</a:t>
            </a:r>
            <a:endParaRPr lang="en-US" altLang="ko-KR" sz="1200" b="1" dirty="0">
              <a:latin typeface="08서울남산체 M" pitchFamily="18" charset="-127"/>
              <a:ea typeface="08서울남산체 M" pitchFamily="18" charset="-127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785926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2800" spc="-1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지역대표도서관</a:t>
            </a:r>
            <a:r>
              <a:rPr lang="ko-KR" altLang="en-US" sz="28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의 </a:t>
            </a:r>
            <a:r>
              <a:rPr lang="ko-KR" altLang="en-US" sz="28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역할 및 협력 </a:t>
            </a:r>
            <a:r>
              <a:rPr lang="ko-KR" altLang="en-US" sz="28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방안</a:t>
            </a:r>
            <a:endParaRPr lang="en-US" altLang="ko-KR" sz="28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14422"/>
            <a:ext cx="7858148" cy="49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0042"/>
            <a:ext cx="67866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0" y="3857628"/>
            <a:ext cx="9144000" cy="27146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공공도서관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장서는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일반재산 또는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물품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이며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｢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공유재산 및 물품관리법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｣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및 자치단체별 ‘물품관리조례’에 근거하여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이관할 수 있음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공공도서관은 소유권 양도로 장서노화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수장공간 부족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이용자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불평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불만 등을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해소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할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있는 반면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재산적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보존가치가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있는 귀중서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희귀서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향토자료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등의 양도에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따른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심리적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거부감이나 저항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 있을 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공동보존서고는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이관자료의 소유권을 확보하지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못하면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재정리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데이터관리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폐기처분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재활용 등을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이중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수행해야 하고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도서관별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관리시스템 구축이 필요하므로 실무적 부담이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가중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될 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있음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따라서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이관자료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소유권이 공동보존서고로 귀속되는 완전 </a:t>
            </a:r>
            <a:r>
              <a:rPr lang="ko-KR" altLang="en-US" sz="1600" dirty="0" err="1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이전형이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최선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이고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재산가치가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높은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자료의 소유권을 공공도서관이 보유하는 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절충형은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차선책임</a:t>
            </a: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ko-KR" altLang="en-US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1177200" lvl="1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1285860"/>
            <a:ext cx="79117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142984"/>
            <a:ext cx="7513644" cy="49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71546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77169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00108"/>
            <a:ext cx="7072362" cy="25717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643314"/>
            <a:ext cx="8010402" cy="30718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500042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도서관 협력시스템 구축과 적용</a:t>
            </a:r>
            <a:endParaRPr lang="ko-KR" alt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7756536" cy="52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77889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500042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지식정보 취약계층서비스 역량 증대</a:t>
            </a:r>
            <a:endParaRPr lang="ko-KR" alt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071546"/>
            <a:ext cx="7715304" cy="487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00174"/>
            <a:ext cx="6429420" cy="352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85860"/>
            <a:ext cx="78581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0" y="100010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대다수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도서관과 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사서직은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사회적 소통보다 내향적 조직문화를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강조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함으로써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시민사회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학계와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언론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공직사회 행정직마저 폐쇄성과 편협성을 비판한 바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있음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최근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개별도서관을 중심으로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‘도서관 친구들’의 조직화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한국도서관협회의 작가파견사업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작가와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만남 내지 작가와 함께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책읽기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인문학 강좌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저명인사 초청강연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학부모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 아카데미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독서대학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등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으로 지역사회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소통기능을 강화하고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있으며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2012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년 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10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월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문화체육관광부가 기존 도서관의 독서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문화프로그램과 차별화된 ‘도서관 아카데미’ 프로그램을 개발하여 시범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운영하며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, 2013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년부터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지역대표도서관으로 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확대하고 주제도 인문학 중심에서 자연과학까지 포함하는 </a:t>
            </a:r>
            <a:r>
              <a:rPr lang="ko-KR" altLang="en-US" sz="1600" dirty="0" err="1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통섭형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 아카데미로 구성하여 최장 </a:t>
            </a:r>
            <a:r>
              <a:rPr lang="en-US" altLang="ko-KR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1</a:t>
            </a:r>
            <a:r>
              <a:rPr lang="ko-KR" altLang="en-US" sz="1600" dirty="0" smtClean="0">
                <a:solidFill>
                  <a:srgbClr val="C00000"/>
                </a:solidFill>
                <a:latin typeface="-소망M" pitchFamily="18" charset="-127"/>
                <a:ea typeface="-소망M" pitchFamily="18" charset="-127"/>
              </a:rPr>
              <a:t>년간 운영하도록 지원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할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예정임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따라서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지역대표도서관은 모든 공공도서관의 사회적 소통강화를 선도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해야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함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그것은 운영지원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독서문화 및 평생학습 제공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협력과 교류를 위한 우산적 역할인 동시에 실천적 전략이기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때문임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이를 위해 공공도서관이 독자적으로 개설하던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개별관 중심의 단발성 프로그램에 대한 성찰이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필요함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실적위주의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산만하고 무분별한 프로그램을 재정비하는 한편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지식문화 및 도서관 생태계와 밀집한 프로그램을 개발하여 지원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보급함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ko-KR" altLang="en-US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500042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5.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도서관의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사회적 소통기능 강화</a:t>
            </a:r>
          </a:p>
          <a:p>
            <a:pPr fontAlgn="auto">
              <a:spcAft>
                <a:spcPts val="0"/>
              </a:spcAft>
              <a:defRPr/>
            </a:pPr>
            <a:endParaRPr lang="ko-KR" altLang="en-US" sz="2000" dirty="0" smtClean="0">
              <a:latin typeface="HY산B" pitchFamily="18" charset="-127"/>
              <a:ea typeface="HY산B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71546"/>
            <a:ext cx="7572396" cy="537087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57290" y="428604"/>
            <a:ext cx="7215238" cy="500042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400" spc="-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Ⅳ</a:t>
            </a:r>
            <a:r>
              <a:rPr lang="en-US" altLang="ko-KR" sz="2400" spc="-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400" spc="-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지역대표도서관의 법제적 및 현실적 한계와 극복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altLang="ko-KR" sz="2400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latin typeface="다음_SemiBold" pitchFamily="2" charset="-127"/>
              <a:ea typeface="다음_SemiBold" pitchFamily="2" charset="-127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71546"/>
            <a:ext cx="7313620" cy="54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142844" y="1071546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이를 위한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가장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중요한 주체는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지역대표도서관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임</a:t>
            </a:r>
            <a:r>
              <a:rPr lang="en-US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.</a:t>
            </a:r>
            <a:r>
              <a:rPr lang="ko-KR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모든 공공도서관이 지역주민의 일상적 생활공간을 대변하는 아이콘으로 자리매김할 수 있도록 선도</a:t>
            </a:r>
            <a:r>
              <a:rPr lang="ko-KR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지원해야 하는 법적 책임이 있기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때문임</a:t>
            </a:r>
            <a:r>
              <a:rPr lang="en-US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따라서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정부와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광역자치단체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는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지역대표도서관의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거시적 및 전략적 장서개발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지역단위 공동보존서고 운영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 협력시스템 구축과 적용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지식정보 취약계층서비스 역량 증대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도서관의 사회적 소통기능 강화에 저해요소로 작용하는 법제적 및 현실적 한계와 약점을 해소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해야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함</a:t>
            </a:r>
            <a:endParaRPr lang="en-US" altLang="ko-KR" sz="1600" dirty="0" smtClean="0">
              <a:solidFill>
                <a:srgbClr val="000000"/>
              </a:solidFill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다음_Regular"/>
                <a:ea typeface="다음_Regular"/>
              </a:rPr>
              <a:t>①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현행 </a:t>
            </a:r>
            <a:r>
              <a:rPr lang="ko-KR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｢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도서관법</a:t>
            </a:r>
            <a:r>
              <a:rPr lang="ko-KR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｣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을 ‘도서관 기본법 내지 공공도서관법’</a:t>
            </a:r>
            <a:r>
              <a:rPr lang="ko-KR" altLang="en-US" sz="1600" dirty="0" err="1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으로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 개칭하고 전부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개정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하는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한편</a:t>
            </a:r>
            <a:r>
              <a:rPr lang="ko-KR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, 2013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년 상반기에 개정판이 출판될 한국도서관기준을 논거로 삼아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지역대표도서관의 조직 및 운영에 관한 기준을 시행령에 명문화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할 필요가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있음</a:t>
            </a:r>
            <a:endParaRPr lang="en-US" altLang="ko-KR" sz="1600" dirty="0" smtClean="0">
              <a:solidFill>
                <a:srgbClr val="000000"/>
              </a:solidFill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다음_Regular"/>
                <a:ea typeface="다음_Regular"/>
              </a:rPr>
              <a:t>②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｢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도서관법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｣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및 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｢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도서관법시행령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｣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의 지역대표도서관 관련내용은 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&lt;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표 </a:t>
            </a:r>
            <a:r>
              <a:rPr lang="ko-KR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8&gt;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과 같이 개정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하는 것이 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바람직함</a:t>
            </a:r>
            <a:r>
              <a:rPr lang="ko-KR" altLang="ko-KR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</a:t>
            </a:r>
            <a:endParaRPr lang="ko-KR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8215370" cy="519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142844" y="100010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다음_Regular"/>
                <a:ea typeface="다음_Regular"/>
              </a:rPr>
              <a:t>③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지역대표도서관장은 ‘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지방도서관정보서비스위원회의 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당연직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부위원장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’이며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제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6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항에서 “위원장은 필요한 경우에 부위원장으로 하여금 직무를 대행하게 할 수 있다”고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규정하고 있음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그럼에도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서울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대전 등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광역시도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대표도서관장은 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4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급인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반면에 부산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대구 등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교육청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대표도서관장은 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3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급임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이러한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불합리성은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광역시도가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｢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지방자치법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｣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114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조와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｢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지방자치법시행령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｣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77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조에 근거한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‘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광역시도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행정기구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설치조례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’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에서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도서관을 사업소에 편제시키고 있으며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｢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지방자치단체의 행정기구와 정원기준 등에 관한 규정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｣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20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조 제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5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항 ‘별표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6’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은 사업소 및 보조기관의 직급기준을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&lt;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표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9&gt;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와 같이 상한 직급을 서울시는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3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급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기타 광역시도는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4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급으로 규정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하고 있기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때문임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.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개선하려면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자치단체 행정기구 내에서 지역대표도서관의 바람직한 편제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직속기관화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보조기관화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사업소화 등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에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대한 검토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가 필요함</a:t>
            </a:r>
            <a:endParaRPr lang="ko-KR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7715272" cy="187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0" y="1071546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r>
              <a:rPr lang="ko-KR" altLang="en-US" sz="1600" dirty="0" smtClean="0">
                <a:solidFill>
                  <a:srgbClr val="000000"/>
                </a:solidFill>
                <a:latin typeface="다음_Regular"/>
                <a:ea typeface="다음_Regular"/>
              </a:rPr>
              <a:t>③</a:t>
            </a:r>
            <a:r>
              <a:rPr lang="ko-KR" altLang="en-US" sz="1600" dirty="0" smtClean="0">
                <a:solidFill>
                  <a:srgbClr val="000000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실정법에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지역대도서관의 운영 및 지원에 관한 근거가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명확함에도 정부가 사문화시키는 상황에서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지역대표도서관장은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제도적 안착에 필요한 논리적 근거를 확보하고 협의체를 통하여 인력 및 재정지원의 필요성과 중요성을 설파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해야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함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endParaRPr lang="ko-KR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0" y="2357430"/>
            <a:ext cx="9144000" cy="34290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모든 공공도서관은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지역주민을 위한 각종 대중자료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지식문화재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의 신속한 수집과 보편적 서비스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지식정보에 대한 접근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이용의 격차해소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평생교육과 문화활동의 증진 등을 통하여 국가 및 사회발전에 이바지하는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문화기반시설임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따라서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지역대표도서관은 지식문화재 중심의 공공도서관으로 하여금 ‘공공성 강화 → 지식정보 접근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이용권 보장 → 삶의 질 향상과 문화복지의 향유 → 인본주의적 가치관 정립 → 창조문화 선진국’</a:t>
            </a:r>
            <a:r>
              <a:rPr lang="ko-KR" altLang="en-US" sz="1600" dirty="0" err="1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로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 연계시키는 구심체 및 주역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이어야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함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위해서는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제도적 정착을 전제로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거시적 및 전략적 장서개발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지역단위 공동보존서고 운영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도서관 협력시스템 구축과 적용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지식정보 취약계층서비스 역량 증대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지역사회와의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소통기능 강화에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주력해야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함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r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감사합니다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57290" y="428604"/>
            <a:ext cx="6143668" cy="500042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400" spc="100" dirty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Ⅰ. </a:t>
            </a:r>
            <a:r>
              <a:rPr lang="ko-KR" altLang="en-US" sz="2400" spc="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왜</a:t>
            </a:r>
            <a:r>
              <a:rPr lang="en-US" altLang="ko-KR" sz="2400" spc="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400" spc="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지역대표도서관인가</a:t>
            </a:r>
            <a:r>
              <a:rPr lang="en-US" altLang="ko-KR" sz="2400" spc="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?</a:t>
            </a:r>
            <a:r>
              <a:rPr lang="ko-KR" altLang="en-US" sz="2400" spc="1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 </a:t>
            </a:r>
            <a:endParaRPr kumimoji="0" lang="en-US" altLang="ko-KR" sz="2400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0" y="1214422"/>
            <a:ext cx="9144000" cy="457203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한국은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지구촌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237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개국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국제법상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242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개국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중 전대미문의 압축성장 결과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로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물질문명은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세계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10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위권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경제생산성 증가율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1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무역규모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8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GDP 9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이내인 반면에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정신문화는 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OECD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최하위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자살률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이혼율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 1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행복지수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25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부패지수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27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법질서지수 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28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위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수준임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이러한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물신주의와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인본주의의 간극은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후진국형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병리현상을 양산하고 있어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고품격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국가사회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건전한 시민의식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상식적 가치관 등을 정립하기 위한 고뇌와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처방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 시급함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그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단초는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지역문화기반시설이며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특히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공공도서관을 통한 지식정보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습득</a:t>
            </a:r>
            <a:r>
              <a:rPr lang="en-US" altLang="ko-KR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내면화</a:t>
            </a:r>
            <a:r>
              <a:rPr lang="en-US" altLang="ko-KR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평생학습과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독서 생활화</a:t>
            </a:r>
            <a:r>
              <a:rPr lang="en-US" altLang="ko-KR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문화프로그램 향유가 일상으로 </a:t>
            </a:r>
            <a:r>
              <a:rPr lang="ko-KR" altLang="en-US" sz="1600" dirty="0" smtClean="0">
                <a:solidFill>
                  <a:srgbClr val="339966"/>
                </a:solidFill>
                <a:latin typeface="-소망M" pitchFamily="18" charset="-127"/>
                <a:ea typeface="-소망M" pitchFamily="18" charset="-127"/>
              </a:rPr>
              <a:t>자리매김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할 때 인본주의적 가치관이 정립되고 지식문화 선진국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 될 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있음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이를 위하여 여전히 겉돌고 있는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지역대표도서관의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우산적 역할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핵심역량 및 지원협력 강화</a:t>
            </a:r>
            <a:r>
              <a:rPr lang="en-US" altLang="ko-KR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현실적 한계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를 함께 고민해 보고자 함</a:t>
            </a:r>
            <a:endParaRPr lang="ko-KR" altLang="en-US" sz="1600" kern="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85852" y="428604"/>
            <a:ext cx="7286676" cy="500042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400" spc="-1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Ⅱ. </a:t>
            </a:r>
            <a:r>
              <a:rPr lang="ko-KR" altLang="en-US" sz="24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지역대표도서관의 </a:t>
            </a:r>
            <a:r>
              <a:rPr lang="ko-KR" altLang="en-US" sz="24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법정 업무와 우산적 역할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altLang="ko-KR" sz="28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85852" y="1000108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1.</a:t>
            </a:r>
            <a:r>
              <a:rPr lang="en-US" altLang="ko-KR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법정 업무</a:t>
            </a: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5585523" cy="32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86256"/>
            <a:ext cx="5572164" cy="228614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57290" y="500042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2.</a:t>
            </a:r>
            <a:r>
              <a:rPr lang="en-US" altLang="ko-KR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역할</a:t>
            </a:r>
            <a:r>
              <a:rPr lang="en-US" altLang="ko-KR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기능</a:t>
            </a:r>
            <a:r>
              <a:rPr lang="en-US" altLang="ko-KR" sz="2000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)</a:t>
            </a: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14422"/>
            <a:ext cx="7715304" cy="50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57290" y="428604"/>
            <a:ext cx="7215238" cy="500042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4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Ⅲ. </a:t>
            </a:r>
            <a:r>
              <a:rPr lang="ko-KR" altLang="en-US" sz="24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지역대표도서관의 </a:t>
            </a:r>
            <a:r>
              <a:rPr lang="ko-KR" altLang="en-US" sz="2400" dirty="0" smtClean="0">
                <a:solidFill>
                  <a:srgbClr val="0066FF"/>
                </a:solidFill>
                <a:latin typeface="HY산B" pitchFamily="18" charset="-127"/>
                <a:ea typeface="HY산B" pitchFamily="18" charset="-127"/>
              </a:rPr>
              <a:t>핵심역량 및 지원협력 강화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altLang="ko-KR" sz="2400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57290" y="1000108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1.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거시적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및 전략적 장서개발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8286776" cy="4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57290" y="500042"/>
            <a:ext cx="5786478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2. </a:t>
            </a:r>
            <a:r>
              <a:rPr lang="ko-KR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지역단위 공동보존서고 운영</a:t>
            </a:r>
            <a:endParaRPr lang="ko-KR" alt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산B" pitchFamily="18" charset="-127"/>
              <a:ea typeface="HY산B" pitchFamily="18" charset="-127"/>
              <a:cs typeface="+mj-cs"/>
            </a:endParaRPr>
          </a:p>
        </p:txBody>
      </p:sp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0" y="1071546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공동보존서고는 ‘복수의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도서관이 수장공간 부족문제를 해결할 목적으로 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상호협력하여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보존서고를 건립</a:t>
            </a: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·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운영하면서 서비스 기능도 수행하는 도서관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’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으로서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자체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서고공간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부족문제 해결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장서신신도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및 접근이용 편의성 제고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체계적 및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집중적인 관리를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통한 자료수명 연장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에 목적이 있음</a:t>
            </a:r>
            <a:endParaRPr lang="en-US" altLang="ko-KR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6929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785813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357313" y="928688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D6AA2-25B0-4287-8AF4-E9680B304B6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0" y="1000108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108000" rIns="432000" bIns="108000"/>
          <a:lstStyle/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r>
              <a:rPr lang="en-US" altLang="ko-KR" sz="1600" dirty="0" smtClean="0">
                <a:latin typeface="-소망M" pitchFamily="18" charset="-127"/>
                <a:ea typeface="-소망M" pitchFamily="18" charset="-127"/>
              </a:rPr>
              <a:t>2010</a:t>
            </a:r>
            <a:r>
              <a:rPr lang="ko-KR" altLang="en-US" sz="1600" dirty="0" err="1" smtClean="0">
                <a:latin typeface="-소망M" pitchFamily="18" charset="-127"/>
                <a:ea typeface="-소망M" pitchFamily="18" charset="-127"/>
              </a:rPr>
              <a:t>년말을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 기준으로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공공도서관의 연면적과 적정 수장공간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한계수장책수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향후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10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년간 연도별 </a:t>
            </a:r>
            <a:r>
              <a:rPr lang="ko-KR" altLang="en-US" sz="1600" dirty="0" err="1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소장책수를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조합하여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수장공간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부족여부를 비교한 결과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6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개 시도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부산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대구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울산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강원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전남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제주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는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한계수장률에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도달하였고</a:t>
            </a:r>
            <a:r>
              <a:rPr lang="en-US" altLang="ko-KR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2014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년부터 </a:t>
            </a:r>
            <a:r>
              <a:rPr lang="ko-KR" altLang="en-US" sz="160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모든 시도가 수장공간 부족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에 </a:t>
            </a:r>
            <a:r>
              <a:rPr lang="ko-KR" altLang="en-US" sz="1600" dirty="0" smtClean="0">
                <a:latin typeface="-소망M" pitchFamily="18" charset="-127"/>
                <a:ea typeface="-소망M" pitchFamily="18" charset="-127"/>
              </a:rPr>
              <a:t>직면하게 됨</a:t>
            </a:r>
            <a:endParaRPr lang="ko-KR" altLang="en-US" sz="1600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720000" indent="-3600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  <a:defRPr/>
            </a:pP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비즈니스">
  <a:themeElements>
    <a:clrScheme name="비즈니스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비즈니스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marL="360000" indent="-360000" algn="ctr">
          <a:spcBef>
            <a:spcPts val="600"/>
          </a:spcBef>
          <a:spcAft>
            <a:spcPts val="600"/>
          </a:spcAft>
          <a:buFont typeface="Wingdings" pitchFamily="2" charset="2"/>
          <a:buChar char="v"/>
          <a:defRPr b="1" i="1" dirty="0" smtClean="0">
            <a:solidFill>
              <a:schemeClr val="accent6">
                <a:lumMod val="60000"/>
                <a:lumOff val="40000"/>
              </a:schemeClr>
            </a:solidFill>
            <a:latin typeface="소망M" pitchFamily="18" charset="-127"/>
            <a:ea typeface="소망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비즈니스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비즈니스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8049</TotalTime>
  <Words>988</Words>
  <Application>Microsoft PowerPoint</Application>
  <PresentationFormat>화면 슬라이드 쇼(4:3)</PresentationFormat>
  <Paragraphs>95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비즈니스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대구대학교 문헌정보학과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대학연구소 분석</dc:title>
  <dc:creator>윤교수님</dc:creator>
  <cp:lastModifiedBy>Com</cp:lastModifiedBy>
  <cp:revision>576</cp:revision>
  <dcterms:created xsi:type="dcterms:W3CDTF">2006-06-17T15:52:37Z</dcterms:created>
  <dcterms:modified xsi:type="dcterms:W3CDTF">2012-12-10T12:18:03Z</dcterms:modified>
</cp:coreProperties>
</file>