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9" r:id="rId3"/>
    <p:sldId id="261" r:id="rId4"/>
    <p:sldId id="289" r:id="rId5"/>
    <p:sldId id="281" r:id="rId6"/>
    <p:sldId id="290" r:id="rId7"/>
    <p:sldId id="262" r:id="rId8"/>
    <p:sldId id="263" r:id="rId9"/>
    <p:sldId id="264" r:id="rId10"/>
    <p:sldId id="292" r:id="rId11"/>
    <p:sldId id="282" r:id="rId12"/>
    <p:sldId id="265" r:id="rId13"/>
    <p:sldId id="283" r:id="rId14"/>
    <p:sldId id="300" r:id="rId15"/>
    <p:sldId id="266" r:id="rId16"/>
    <p:sldId id="294" r:id="rId17"/>
    <p:sldId id="284" r:id="rId18"/>
    <p:sldId id="295" r:id="rId19"/>
    <p:sldId id="267" r:id="rId20"/>
    <p:sldId id="268" r:id="rId21"/>
    <p:sldId id="269" r:id="rId22"/>
    <p:sldId id="270" r:id="rId23"/>
    <p:sldId id="296" r:id="rId24"/>
    <p:sldId id="285" r:id="rId25"/>
    <p:sldId id="297" r:id="rId26"/>
    <p:sldId id="271" r:id="rId27"/>
    <p:sldId id="298" r:id="rId28"/>
    <p:sldId id="272" r:id="rId29"/>
    <p:sldId id="274" r:id="rId30"/>
    <p:sldId id="286" r:id="rId31"/>
    <p:sldId id="287" r:id="rId32"/>
    <p:sldId id="277" r:id="rId33"/>
    <p:sldId id="288" r:id="rId34"/>
    <p:sldId id="278" r:id="rId35"/>
    <p:sldId id="279" r:id="rId36"/>
    <p:sldId id="299" r:id="rId37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49655-49C1-490F-AF95-7AFB8B04966A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470-8CEA-4131-829C-D94D43419F7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470-8CEA-4131-829C-D94D43419F78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470-8CEA-4131-829C-D94D43419F7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00"/>
              </a:spcAft>
              <a:defRPr sz="2400" b="1">
                <a:solidFill>
                  <a:srgbClr val="7030A0"/>
                </a:solidFill>
              </a:defRPr>
            </a:lvl1pPr>
            <a:lvl2pPr>
              <a:lnSpc>
                <a:spcPct val="110000"/>
              </a:lnSpc>
              <a:spcAft>
                <a:spcPts val="600"/>
              </a:spcAft>
              <a:defRPr sz="2000"/>
            </a:lvl2pPr>
            <a:lvl3pPr>
              <a:lnSpc>
                <a:spcPct val="110000"/>
              </a:lnSpc>
              <a:spcAft>
                <a:spcPts val="600"/>
              </a:spcAft>
              <a:defRPr sz="1800"/>
            </a:lvl3pPr>
            <a:lvl4pPr>
              <a:lnSpc>
                <a:spcPct val="110000"/>
              </a:lnSpc>
              <a:spcAft>
                <a:spcPts val="600"/>
              </a:spcAft>
              <a:defRPr sz="1600"/>
            </a:lvl4pPr>
            <a:lvl5pPr>
              <a:lnSpc>
                <a:spcPct val="110000"/>
              </a:lnSpc>
              <a:spcAft>
                <a:spcPts val="600"/>
              </a:spcAft>
              <a:defRPr sz="16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7D2FD-BAC5-4067-B877-F4B90B21D549}" type="datetimeFigureOut">
              <a:rPr lang="ko-KR" altLang="en-US" smtClean="0"/>
              <a:pPr/>
              <a:t>2015-05-23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79749-B04F-4142-B6FE-B7C6FF4224D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rcRect t="5249" b="39370"/>
          <a:stretch>
            <a:fillRect/>
          </a:stretch>
        </p:blipFill>
        <p:spPr>
          <a:xfrm>
            <a:off x="-32" y="0"/>
            <a:ext cx="91495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691680" y="4005064"/>
            <a:ext cx="64807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11560" y="1844824"/>
            <a:ext cx="784887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청소년기의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420888"/>
            <a:ext cx="1224136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철분의 섭취량이 권장량의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55%, 68%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모든 영양소 공급을 위해 다양한 식품 골고루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적정 체중 유지를 위해 에너지 섭취 조절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운동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지질은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포화지방섭취는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염분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설탕을 포함하는 간식이나 식품 제한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철의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급원식품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및 유제품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이상 다양한 채소와 과일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46856" y="1324808"/>
            <a:ext cx="8229600" cy="4104456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청소년기의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 비율과 근력의 증가는 성별에 따라 차이를 보임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최대산소섭취량의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지구력 트레이닝에 의한 심폐기능의 향상은 전기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(12~14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 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보다 후기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(15~19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세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에 더 향상됨</a:t>
            </a:r>
            <a:endParaRPr lang="en-US" altLang="ko-KR" sz="24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320480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신체활동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일상생활의 일부분으로 즐거우면서 다양한 근육을 사용하거나 약간의 체중이 부하되는 신체활동으로 매일 활동하는 습관 형성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이상 지속적인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~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고강도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운동과 활동적인 스포츠 및 레크리에이션 활동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아동기에 비해 근육 발달과 유연성 운동에 초점</a:t>
            </a:r>
            <a:endParaRPr lang="ko-KR" altLang="en-US" sz="2400" u="sng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339628"/>
            <a:ext cx="8229600" cy="4518264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신체활동을 촉진할 수 있도록 하는 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다양한 신체활동의 기회를 제공하여 즐거운 활동을 경험할 수 있도록 해야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이러한 경험이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성인기의 운동습관에 중요하기 때문이다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>
              <a:lnSpc>
                <a:spcPct val="120000"/>
              </a:lnSpc>
            </a:pP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스포츠 기술의 습득이 중요하다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기술은 성인이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되어서도 건강과 체력을 유지시켜주는 도구가 될 수 있기 때문이다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테니스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배드민턴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농구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축구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성인기의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668700"/>
            <a:ext cx="8229600" cy="4640620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성인기의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기초대사량이 줄어들기 때문에 에너지 권장량 감소되며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남녀 차이가 발생함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단백질의 적정 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50~70% : 15~25% : 7~20%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콜레스테롤은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300mg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오메가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-3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등 푸른 생선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식이섬유 충분히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755576" y="1862239"/>
            <a:ext cx="7572428" cy="41590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성인기의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420888"/>
            <a:ext cx="1224136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827584" y="2420888"/>
            <a:ext cx="144016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90990"/>
            <a:ext cx="8472518" cy="4442266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 섭취량이 다소 부족하며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50~64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영양섭취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실태가 가장 취약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여성의 철분 섭취 수준이 낮음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아침식사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결식률이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높음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과체중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및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비만률이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높아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성인 남녀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30.6%),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심혈관질환의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위험성 증가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저체중이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사회문제로 대두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젊은 여성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1146974"/>
            <a:ext cx="8472518" cy="4442266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비만을 피하고 정상 체중 유지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총 지방 섭취량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이내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오메가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-3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지방산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혈중 콜레스테롤 낮추고 식물성 기름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복합당질과 섬유질 충분 섭취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저지질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고칼륨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고칼슘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u="sng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저나트륨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식사로 고혈압 예방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항산화제가 풍부한 채소와 과일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올바른 음주 습관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332656"/>
            <a:ext cx="8507288" cy="633670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성인기의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트레이닝에 대한 반응은 신체의 특정조직과 기관에 따라 다르게 나타남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성인기의 신체 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신체활동의 이점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심혈관 및 호흡기능 개선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관상동맥질환의 위험요인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사망률과 이환율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불안과 우울의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직업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여가 및 스포츠활동 수행 개선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생애주기별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성장과 발달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2047168"/>
            <a:ext cx="8229600" cy="3096344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생애주기에 따른 운동영양학의 중요성</a:t>
            </a:r>
            <a:endParaRPr lang="en-US" altLang="ko-KR" sz="32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건강한 삶을 영위하려면 각각의 발달 과정에 맞게 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>
              <a:buNone/>
            </a:pP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건강을 유지하고 질병을 예방하며 체력을 향상시키기 위한 운동과 영양 관리 필요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생애주기는 연령에 따라 분류하며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영아기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유아기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</a:p>
          <a:p>
            <a:pPr lvl="1">
              <a:buNone/>
            </a:pP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아동기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청소년기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성인기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노년기로 나뉨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1"/>
            <a:endParaRPr lang="ko-KR" altLang="en-US" sz="2400" dirty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5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63688" y="4581128"/>
            <a:ext cx="5688631" cy="213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운동영양(개정판)13장_1-15_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187624" y="116632"/>
            <a:ext cx="6984776" cy="4307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00132" y="2996952"/>
            <a:ext cx="7358082" cy="3789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노년기의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39654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인구 노령화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 인구 및 장애노인의 증가에 따른 건강관리의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중요성 대두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858942"/>
            <a:ext cx="8435280" cy="5641892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노년기의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노년기의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기초대사량 감소에 따른 전체 에너지 필요량 감소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 섭취는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치아 문제 및 미각 감퇴로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당질 과잉 섭취 유의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지질 섭취는 총 에너지섭취량의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15~25%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불포화지방산 공급을 위해 식물성 기름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칼슘의 흡수율 감소로 위산 분비 및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의 </a:t>
            </a:r>
            <a:endParaRPr lang="en-US" altLang="ko-KR" sz="2400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>
              <a:buNone/>
            </a:pPr>
            <a:r>
              <a:rPr lang="en-US" altLang="ko-KR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 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활성이 감소하므로 골다공증에 의한 골절의 위험성 예방을 위해 야외 신체활동과 적정 칼슘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섭취가 요구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95536" y="1124744"/>
            <a:ext cx="8429684" cy="448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779912" y="1844824"/>
            <a:ext cx="1440160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39552" y="1844824"/>
            <a:ext cx="1512168" cy="28083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4848" y="1644760"/>
            <a:ext cx="8229600" cy="2570058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노년기의 영양실태 및 문제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감각의 둔화와 치아 결손 등으로 식욕 위축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만성적 변비와 설사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사회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경제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·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심리적 위축으로 잘못된 식습관 형성 가능성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리보플라빈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 부족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716066"/>
            <a:ext cx="8229600" cy="5593254"/>
          </a:xfrm>
        </p:spPr>
        <p:txBody>
          <a:bodyPr>
            <a:normAutofit lnSpcReduction="10000"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노년의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규칙적으로 적은 양을 자주 먹고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식사 때마다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달걀 및 두부 등 영양밀도가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높은 음식 포함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노인의 상태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치아상태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소화능력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고려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부드럽고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단맛 나는 음식의 과잉섭취 주의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풍미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형태가 다양한 음식과 밝고 환한 곳에서 식사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신선한 과일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채소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해조류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콩류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 보충을 위해 우유 및 유제품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뼈째 먹는 생선 등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076056" y="1088670"/>
            <a:ext cx="3869240" cy="500462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79512" y="1002388"/>
            <a:ext cx="4686304" cy="5498446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노년기의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노화에 따른 생리적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기능 저하는 개인의 건강상태나 체력수준에 따라 다양하게 나타날 수 있으며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유무산소 트레이닝은 근력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근지구력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심폐체력을 포함한 전반적인 체력수준에 긍정적 영향을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미침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67544" y="1786496"/>
            <a:ext cx="8075240" cy="2642636"/>
          </a:xfrm>
        </p:spPr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2400" b="1" u="sng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노년기의 신체활동</a:t>
            </a:r>
            <a:endParaRPr lang="en-US" altLang="ko-KR" sz="2400" b="1" u="sng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>
              <a:lnSpc>
                <a:spcPct val="120000"/>
              </a:lnSpc>
            </a:pP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규칙적인 신체활동에 참여하는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이상의 노인은 작업능력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 감소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근육량과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골밀도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관상동맥질환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고혈압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암의 발생률 감소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수명연장 효과를 보임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260648"/>
            <a:ext cx="4392488" cy="697850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b="1" dirty="0" smtClean="0">
                <a:latin typeface="휴먼엑스포" pitchFamily="18" charset="-127"/>
                <a:ea typeface="휴먼엑스포" pitchFamily="18" charset="-127"/>
              </a:rPr>
              <a:t>심혈관계 노화와 운동</a:t>
            </a:r>
            <a:endParaRPr lang="ko-KR" altLang="en-US" sz="2400" b="1" dirty="0">
              <a:latin typeface="휴먼엑스포" pitchFamily="18" charset="-127"/>
              <a:ea typeface="휴먼엑스포" pitchFamily="18" charset="-127"/>
            </a:endParaRPr>
          </a:p>
        </p:txBody>
      </p:sp>
      <p:pic>
        <p:nvPicPr>
          <p:cNvPr id="5" name="그림 4" descr="운동영양(개정판)13장_1-20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15616" y="1062519"/>
            <a:ext cx="7429521" cy="575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운동영양(개정판)13장_1-21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000496" y="3488831"/>
            <a:ext cx="5143535" cy="336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그림 1" descr="운동영양(개정판)13장_1-21_1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-32" y="-24"/>
            <a:ext cx="5322898" cy="36946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 txBox="1">
            <a:spLocks/>
          </p:cNvSpPr>
          <p:nvPr/>
        </p:nvSpPr>
        <p:spPr>
          <a:xfrm>
            <a:off x="5429256" y="1428736"/>
            <a:ext cx="3471858" cy="1136168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ct val="20000"/>
              </a:spcBef>
              <a:buFont typeface="맑은 고딕" pitchFamily="50" charset="-127"/>
              <a:buChar char="☞"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최대산소섭취량의 감소를 예방할 수 없으나 감소를 지연시킬 수 </a:t>
            </a:r>
            <a:r>
              <a:rPr lang="ko-KR" altLang="en-US" sz="2000" dirty="0" smtClean="0">
                <a:latin typeface="휴먼엑스포" pitchFamily="18" charset="-127"/>
                <a:ea typeface="휴먼엑스포" pitchFamily="18" charset="-127"/>
              </a:rPr>
              <a:t>있음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385762" y="4572008"/>
            <a:ext cx="3757610" cy="1161248"/>
          </a:xfrm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ct val="20000"/>
              </a:spcBef>
              <a:buFont typeface="맑은 고딕" pitchFamily="50" charset="-127"/>
              <a:buChar char="☞"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 트레이닝을 한 노인은 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228600" indent="-228600">
              <a:spcBef>
                <a:spcPct val="20000"/>
              </a:spcBef>
            </a:pP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운동하지 않는 일반 성인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  <a:p>
            <a:pPr marL="228600" indent="-228600">
              <a:spcBef>
                <a:spcPct val="20000"/>
              </a:spcBef>
            </a:pPr>
            <a:r>
              <a:rPr lang="en-US" altLang="ko-KR" sz="2000" dirty="0" smtClean="0">
                <a:latin typeface="휴먼엑스포" pitchFamily="18" charset="-127"/>
                <a:ea typeface="휴먼엑스포" pitchFamily="18" charset="-127"/>
              </a:rPr>
              <a:t>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휴먼엑스포" pitchFamily="18" charset="-127"/>
                <a:ea typeface="휴먼엑스포" pitchFamily="18" charset="-127"/>
              </a:rPr>
              <a:t>보다 산소이용능력이 높음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아동기의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643050"/>
            <a:ext cx="8507288" cy="4536504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아동기의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아동기의 영양과 영양섭취 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6~8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남아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1,600kcal,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1,500kcal</a:t>
            </a: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9~11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남아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1,900kcal,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1,700kcal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단백질은 매끼 식사에 공급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동물성 단백질이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½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탄수화물은 에너지의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60~70%(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100g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범위에서 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B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군이 포함된 잡곡으로 혼식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식이섬유는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12g/1,000kcal,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지방은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15~30%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0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51920" y="3214686"/>
            <a:ext cx="4993630" cy="359869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3024336"/>
          </a:xfrm>
        </p:spPr>
        <p:txBody>
          <a:bodyPr>
            <a:normAutofit/>
          </a:bodyPr>
          <a:lstStyle/>
          <a:p>
            <a:pPr lvl="2"/>
            <a:r>
              <a:rPr lang="ko-KR" altLang="en-US" sz="2400" b="1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근골격계</a:t>
            </a:r>
            <a:r>
              <a:rPr lang="ko-KR" altLang="en-US" sz="2400" b="1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노화와 운동</a:t>
            </a:r>
            <a:endParaRPr lang="en-US" altLang="ko-KR" sz="2400" b="1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노인의 경우 매년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0.5kg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의 근육량이 감소되는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근소실증이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나타나며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골 손실 또한 가속화됨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 저하에 따른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낙상 위험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및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골밀도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감소에 따른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골다공증의 위험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당뇨병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폐경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후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여성호르몬 부족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신장 장애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신체활동의 부족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454442"/>
            <a:ext cx="8568952" cy="5760640"/>
          </a:xfrm>
        </p:spPr>
        <p:txBody>
          <a:bodyPr>
            <a:noAutofit/>
          </a:bodyPr>
          <a:lstStyle/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노인 운동 프로그램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5~7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10~15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분씩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회에 나누어 실시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유산소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운동은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(50~80%VO</a:t>
            </a:r>
            <a:r>
              <a:rPr lang="en-US" altLang="ko-KR" sz="2400" b="1" baseline="-250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max)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되나 개인의 건강상태와 체력수준에 따라 적용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운동자각도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(RPE)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활용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근력 및 근지구력 향상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낙상 예방과 가동성 향상을 위해 저항성 운동은 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2~3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세트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세트당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10~15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운동자각도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(RPE)  12~13,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최소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48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시간의 휴식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퇴행성 관절염이 있는 경우 체중부하운동을 최소한으로 하는 사이클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수영</a:t>
            </a:r>
            <a:r>
              <a:rPr lang="en-US" altLang="ko-KR" sz="2400" b="1" dirty="0" smtClean="0">
                <a:solidFill>
                  <a:srgbClr val="0033CC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맨손체조 등 권장</a:t>
            </a:r>
            <a:endParaRPr lang="en-US" altLang="ko-KR" sz="2400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716016" y="3676067"/>
            <a:ext cx="4248472" cy="30987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7176" y="1196752"/>
            <a:ext cx="6531048" cy="2791782"/>
          </a:xfrm>
        </p:spPr>
        <p:txBody>
          <a:bodyPr>
            <a:normAutofit/>
          </a:bodyPr>
          <a:lstStyle/>
          <a:p>
            <a:pPr lvl="1"/>
            <a:r>
              <a:rPr lang="ko-KR" altLang="en-US" sz="2400" b="1" u="sng" dirty="0" err="1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solidFill>
                  <a:srgbClr val="0033CC"/>
                </a:solidFill>
                <a:latin typeface="휴먼엑스포" pitchFamily="18" charset="-127"/>
                <a:ea typeface="휴먼엑스포" pitchFamily="18" charset="-127"/>
              </a:rPr>
              <a:t> 대표적인 생리적 변화</a:t>
            </a:r>
            <a:endParaRPr lang="en-US" altLang="ko-KR" sz="2400" b="1" u="sng" dirty="0" smtClean="0">
              <a:solidFill>
                <a:srgbClr val="0033CC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체중증가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호르몬 분비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적혈구 및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혈장량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심박출량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및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안정시대사량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증가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692696"/>
            <a:ext cx="8363272" cy="5616624"/>
          </a:xfrm>
        </p:spPr>
        <p:txBody>
          <a:bodyPr>
            <a:normAutofit lnSpcReduction="10000"/>
          </a:bodyPr>
          <a:lstStyle/>
          <a:p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 영양과 영양섭취기준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태아와 모체의 새로운 조직 합성을 위한 에너지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요구량 증가로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임신 전반기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+150kcal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후반기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u="sng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+300kcal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추가 섭취 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err="1" smtClean="0">
                <a:latin typeface="휴먼엑스포" pitchFamily="18" charset="-127"/>
                <a:ea typeface="휴먼엑스포" pitchFamily="18" charset="-127"/>
              </a:rPr>
              <a:t>임신기의</a:t>
            </a:r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 식사지침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야채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육류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유제품을 매끼 식사나 간식에 포함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철분 흡수를 위한 단백질 식품 섭취와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균형 잡힌 식단을 통한 에너지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아연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수분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충분 섭취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5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5364088" y="188640"/>
            <a:ext cx="3592846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179512" y="860082"/>
            <a:ext cx="5114932" cy="5069248"/>
          </a:xfrm>
        </p:spPr>
        <p:txBody>
          <a:bodyPr>
            <a:normAutofit/>
          </a:bodyPr>
          <a:lstStyle/>
          <a:p>
            <a:r>
              <a:rPr lang="ko-KR" altLang="en-US" sz="3200" dirty="0" err="1" smtClean="0">
                <a:latin typeface="휴먼엑스포" pitchFamily="18" charset="-127"/>
                <a:ea typeface="휴먼엑스포" pitchFamily="18" charset="-127"/>
              </a:rPr>
              <a:t>임신기</a:t>
            </a:r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산부인과 전문의의 소견과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처방이 선행되어야 하며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이상소견이 없을 경우 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30~40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 정도의 신체활동을 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회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이상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실시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한번에 많은 양의 운동을 삼가고 운동자각도를 이용하여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중강도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(RPE 11~13)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로 실시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1252800"/>
            <a:ext cx="8568952" cy="4176464"/>
          </a:xfrm>
        </p:spPr>
        <p:txBody>
          <a:bodyPr>
            <a:noAutofit/>
          </a:bodyPr>
          <a:lstStyle/>
          <a:p>
            <a:pPr lvl="1"/>
            <a:r>
              <a:rPr lang="ko-KR" altLang="en-US" sz="2400" u="sng" dirty="0" err="1" smtClean="0">
                <a:latin typeface="휴먼엑스포" pitchFamily="18" charset="-127"/>
                <a:ea typeface="휴먼엑스포" pitchFamily="18" charset="-127"/>
              </a:rPr>
              <a:t>임신기</a:t>
            </a:r>
            <a:r>
              <a:rPr lang="ko-KR" altLang="en-US" sz="2400" u="sng" dirty="0" smtClean="0">
                <a:latin typeface="휴먼엑스포" pitchFamily="18" charset="-127"/>
                <a:ea typeface="휴먼엑스포" pitchFamily="18" charset="-127"/>
              </a:rPr>
              <a:t> 운동 시 고려 사항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(ACSM, 2006)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운동과 임신에 따른 추가적 칼로리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고체온증은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태아에게 위험을 줄 수 있으므로 수분 섭취 유의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임신성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err="1" smtClean="0">
                <a:latin typeface="휴먼엑스포" pitchFamily="18" charset="-127"/>
                <a:ea typeface="휴먼엑스포" pitchFamily="18" charset="-127"/>
              </a:rPr>
              <a:t>저혈당증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예방을 위한 적절한 탄수화물 섭취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복부 외상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넘어짐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과도한 관절부하운동은 삼가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운동 종료 상황 숙지</a:t>
            </a:r>
            <a:endParaRPr lang="ko-KR" altLang="en-US" sz="2400" dirty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25_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03648" y="1052736"/>
            <a:ext cx="6138681" cy="509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5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67544" y="2204864"/>
            <a:ext cx="8209135" cy="357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아동기의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851920" y="2708920"/>
            <a:ext cx="1296144" cy="23042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00174"/>
            <a:ext cx="8568952" cy="3384376"/>
          </a:xfrm>
        </p:spPr>
        <p:txBody>
          <a:bodyPr>
            <a:noAutofit/>
          </a:bodyPr>
          <a:lstStyle/>
          <a:p>
            <a:pPr lvl="1"/>
            <a:r>
              <a:rPr lang="ko-KR" altLang="en-US" sz="3200" b="1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아동기의 영양실태 및 문제</a:t>
            </a:r>
            <a:endParaRPr lang="en-US" altLang="ko-KR" sz="3200" b="1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철이 권장섭취량에 미달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성장발달을 위한 칼슘과 골격과 치아의 발육에 중요한 비타민</a:t>
            </a:r>
            <a:r>
              <a:rPr lang="en-US" altLang="ko-KR" sz="24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D</a:t>
            </a:r>
            <a:r>
              <a:rPr lang="en-US" altLang="ko-KR" sz="24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solidFill>
                  <a:srgbClr val="FF0000"/>
                </a:solidFill>
                <a:latin typeface="휴먼엑스포" pitchFamily="18" charset="-127"/>
                <a:ea typeface="휴먼엑스포" pitchFamily="18" charset="-127"/>
              </a:rPr>
              <a:t>공급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햇빛에 노출되는 야외활동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필요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철의 체내 흡수와 이용을 돕는 동물성 단백질 및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비타민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C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섭취 증가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ko-KR" altLang="en-US" sz="3200" b="1" dirty="0" smtClean="0">
                <a:solidFill>
                  <a:srgbClr val="7030A0"/>
                </a:solidFill>
                <a:latin typeface="휴먼엑스포" pitchFamily="18" charset="-127"/>
                <a:ea typeface="휴먼엑스포" pitchFamily="18" charset="-127"/>
              </a:rPr>
              <a:t>아동의 식사지침</a:t>
            </a:r>
            <a:endParaRPr lang="en-US" altLang="ko-KR" sz="3200" b="1" dirty="0" smtClean="0">
              <a:solidFill>
                <a:srgbClr val="7030A0"/>
              </a:solidFill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다양한 음식을 골고루 먹는다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표준 체중을 유지한다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매끼 식사하고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간식은 적당량 섭취한다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우유를 매일 마신다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채소나 과일을 많이 먹는다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짜거나 맵게 먹지 않는다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당이나 지방이 많이 든 음식을 피한다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바르게 꼭꼭 씹어 먹고 음식 먹는 속도를 알맞게 조절한다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식사는 즐겁게 한다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운동영양(개정판)13장_1-7_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75656" y="2276872"/>
            <a:ext cx="6048672" cy="39950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457200" y="620688"/>
            <a:ext cx="4834880" cy="1279614"/>
          </a:xfrm>
        </p:spPr>
        <p:txBody>
          <a:bodyPr/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아동기의 운동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운동에 의한 생리적 반응</a:t>
            </a:r>
            <a:endParaRPr lang="ko-KR" altLang="en-US" sz="2400" u="sng" dirty="0">
              <a:solidFill>
                <a:srgbClr val="FFC000"/>
              </a:solidFill>
              <a:latin typeface="휴먼엑스포" pitchFamily="18" charset="-127"/>
              <a:ea typeface="휴먼엑스포" pitchFamily="18" charset="-127"/>
            </a:endParaRPr>
          </a:p>
        </p:txBody>
      </p:sp>
      <p:cxnSp>
        <p:nvCxnSpPr>
          <p:cNvPr id="6" name="직선 연결선 5"/>
          <p:cNvCxnSpPr/>
          <p:nvPr/>
        </p:nvCxnSpPr>
        <p:spPr>
          <a:xfrm>
            <a:off x="1979712" y="4077072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979712" y="4653136"/>
            <a:ext cx="44644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400600"/>
          </a:xfrm>
        </p:spPr>
        <p:txBody>
          <a:bodyPr>
            <a:normAutofit lnSpcReduction="10000"/>
          </a:bodyPr>
          <a:lstStyle/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아동기의 신체활동</a:t>
            </a:r>
            <a:endParaRPr lang="en-US" altLang="ko-KR" sz="2400" b="1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최대산소섭취량의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50~85%,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주당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3~6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하루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30~60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분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b="1" dirty="0" smtClean="0">
              <a:latin typeface="Times New Roman" pitchFamily="18" charset="0"/>
              <a:ea typeface="휴먼엑스포" pitchFamily="18" charset="-127"/>
              <a:cs typeface="Times New Roman" pitchFamily="18" charset="0"/>
            </a:endParaRPr>
          </a:p>
          <a:p>
            <a:pPr lvl="2"/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ACSM(1998)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지침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즐거운 일상생활 신체활동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큰 근육의 움직임을 포함한 활동적인 놀이나 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>
              <a:buNone/>
            </a:pP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게임 등의 흥미 있는 운동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텔레비전이나 컴퓨터 게임에서 벗어난 야외활동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기본 기술을 습득할 수 있는 활동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(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공 잡기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던지기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점프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러닝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,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치기 등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)</a:t>
            </a:r>
          </a:p>
          <a:p>
            <a:pPr lvl="3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부모나 가족의 신체 활동 참여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85736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latin typeface="휴먼엑스포" pitchFamily="18" charset="-127"/>
                <a:ea typeface="휴먼엑스포" pitchFamily="18" charset="-127"/>
              </a:rPr>
              <a:t>청소년기의 영양과 운동</a:t>
            </a:r>
            <a:endParaRPr lang="ko-KR" altLang="en-US" dirty="0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95536" y="1838554"/>
            <a:ext cx="8472518" cy="4447966"/>
          </a:xfrm>
        </p:spPr>
        <p:txBody>
          <a:bodyPr>
            <a:normAutofit/>
          </a:bodyPr>
          <a:lstStyle/>
          <a:p>
            <a:r>
              <a:rPr lang="ko-KR" altLang="en-US" sz="3200" dirty="0" smtClean="0">
                <a:latin typeface="휴먼엑스포" pitchFamily="18" charset="-127"/>
                <a:ea typeface="휴먼엑스포" pitchFamily="18" charset="-127"/>
              </a:rPr>
              <a:t>청소년기의 영양섭취</a:t>
            </a:r>
            <a:endParaRPr lang="en-US" altLang="ko-KR" sz="3200" dirty="0" smtClean="0">
              <a:latin typeface="휴먼엑스포" pitchFamily="18" charset="-127"/>
              <a:ea typeface="휴먼엑스포" pitchFamily="18" charset="-127"/>
            </a:endParaRPr>
          </a:p>
          <a:p>
            <a:pPr lvl="1"/>
            <a:r>
              <a:rPr lang="ko-KR" altLang="en-US" sz="2400" b="1" u="sng" dirty="0" smtClean="0">
                <a:latin typeface="휴먼엑스포" pitchFamily="18" charset="-127"/>
                <a:ea typeface="휴먼엑스포" pitchFamily="18" charset="-127"/>
              </a:rPr>
              <a:t>청소년기의 영양과 영양섭취기준</a:t>
            </a:r>
            <a:endParaRPr lang="en-US" altLang="ko-KR" sz="2400" u="sng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단백질 필요량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+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성장에 필요한 단백질 추가 섭취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탄수화물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총 에너지의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55~70%,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콜레스테롤 섭취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300ml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이하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권장</a:t>
            </a:r>
            <a:endParaRPr lang="en-US" altLang="ko-KR" sz="2400" dirty="0" smtClean="0">
              <a:latin typeface="휴먼엑스포" pitchFamily="18" charset="-127"/>
              <a:ea typeface="휴먼엑스포" pitchFamily="18" charset="-127"/>
            </a:endParaRP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칼슘과 인 권장량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en-US" altLang="ko-KR" sz="2400" dirty="0" smtClean="0">
                <a:latin typeface="휴먼엑스포" pitchFamily="18" charset="-127"/>
                <a:ea typeface="휴먼엑스포" pitchFamily="18" charset="-127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12~19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남자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1,000mg, 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여자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900mg,  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칼슘과 인의 섭취비율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= 1:1</a:t>
            </a:r>
          </a:p>
          <a:p>
            <a:pPr lvl="2"/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철 권장량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: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 남녀 모두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12~14</a:t>
            </a:r>
            <a:r>
              <a:rPr lang="ko-KR" altLang="en-US" sz="2400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세</a:t>
            </a:r>
            <a:r>
              <a:rPr lang="ko-KR" altLang="en-US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12mg, 15~19</a:t>
            </a:r>
            <a:r>
              <a:rPr lang="ko-KR" altLang="en-US" sz="2400" dirty="0" smtClean="0">
                <a:latin typeface="휴먼엑스포" pitchFamily="18" charset="-127"/>
                <a:ea typeface="휴먼엑스포" pitchFamily="18" charset="-127"/>
              </a:rPr>
              <a:t>세 </a:t>
            </a:r>
            <a:r>
              <a:rPr lang="en-US" altLang="ko-KR" sz="2400" b="1" dirty="0" smtClean="0">
                <a:latin typeface="Times New Roman" pitchFamily="18" charset="0"/>
                <a:ea typeface="휴먼엑스포" pitchFamily="18" charset="-127"/>
                <a:cs typeface="Times New Roman" pitchFamily="18" charset="0"/>
              </a:rPr>
              <a:t>16mg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1307</Words>
  <Application>Microsoft Office PowerPoint</Application>
  <PresentationFormat>화면 슬라이드 쇼(4:3)</PresentationFormat>
  <Paragraphs>182</Paragraphs>
  <Slides>36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Office 테마</vt:lpstr>
      <vt:lpstr>슬라이드 1</vt:lpstr>
      <vt:lpstr>생애주기별 성장과 발달</vt:lpstr>
      <vt:lpstr>아동기의 영양과 운동</vt:lpstr>
      <vt:lpstr>아동기의 영양과 운동</vt:lpstr>
      <vt:lpstr>슬라이드 5</vt:lpstr>
      <vt:lpstr>슬라이드 6</vt:lpstr>
      <vt:lpstr>슬라이드 7</vt:lpstr>
      <vt:lpstr>슬라이드 8</vt:lpstr>
      <vt:lpstr>청소년기의 영양과 운동</vt:lpstr>
      <vt:lpstr>청소년기의 영양과 운동</vt:lpstr>
      <vt:lpstr>슬라이드 11</vt:lpstr>
      <vt:lpstr>슬라이드 12</vt:lpstr>
      <vt:lpstr>슬라이드 13</vt:lpstr>
      <vt:lpstr>슬라이드 14</vt:lpstr>
      <vt:lpstr>성인기의 영양과 운동</vt:lpstr>
      <vt:lpstr>성인기의 영양과 운동</vt:lpstr>
      <vt:lpstr>슬라이드 17</vt:lpstr>
      <vt:lpstr>슬라이드 18</vt:lpstr>
      <vt:lpstr>슬라이드 19</vt:lpstr>
      <vt:lpstr>슬라이드 20</vt:lpstr>
      <vt:lpstr>노년기의 영양과 운동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임신기의 영양과 운동</vt:lpstr>
      <vt:lpstr>슬라이드 33</vt:lpstr>
      <vt:lpstr>슬라이드 34</vt:lpstr>
      <vt:lpstr>슬라이드 35</vt:lpstr>
      <vt:lpstr>슬라이드 36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사진 앨범</dc:title>
  <dc:creator>BB</dc:creator>
  <cp:lastModifiedBy>허선</cp:lastModifiedBy>
  <cp:revision>65</cp:revision>
  <dcterms:created xsi:type="dcterms:W3CDTF">2011-08-24T08:51:50Z</dcterms:created>
  <dcterms:modified xsi:type="dcterms:W3CDTF">2015-05-23T07:17:25Z</dcterms:modified>
</cp:coreProperties>
</file>