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56"/>
  </p:notesMasterIdLst>
  <p:handoutMasterIdLst>
    <p:handoutMasterId r:id="rId57"/>
  </p:handoutMasterIdLst>
  <p:sldIdLst>
    <p:sldId id="256" r:id="rId2"/>
    <p:sldId id="331" r:id="rId3"/>
    <p:sldId id="332" r:id="rId4"/>
    <p:sldId id="536" r:id="rId5"/>
    <p:sldId id="537" r:id="rId6"/>
    <p:sldId id="538" r:id="rId7"/>
    <p:sldId id="539" r:id="rId8"/>
    <p:sldId id="540" r:id="rId9"/>
    <p:sldId id="541" r:id="rId10"/>
    <p:sldId id="497" r:id="rId11"/>
    <p:sldId id="535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42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330" r:id="rId54"/>
    <p:sldId id="305" r:id="rId5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CCFFFF"/>
    <a:srgbClr val="FFFFCC"/>
    <a:srgbClr val="CCFFCC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1" d="100"/>
          <a:sy n="81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장  객체와 클래스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객체 </a:t>
            </a:r>
            <a:r>
              <a:rPr lang="ko-KR" altLang="en-US" dirty="0"/>
              <a:t>지향 프로그래밍은 들을 조합하여서 프로그램을 작성하는 기법이다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절차 </a:t>
            </a:r>
            <a:r>
              <a:rPr lang="ko-KR" altLang="en-US" dirty="0"/>
              <a:t>지향 프로그래밍의 가장 큰 단점은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/>
              <a:t>캡슐화를 다시 설명해보자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4. </a:t>
            </a:r>
            <a:r>
              <a:rPr lang="ko-KR" altLang="en-US" dirty="0"/>
              <a:t>클래스는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5. </a:t>
            </a:r>
            <a:r>
              <a:rPr lang="ko-KR" altLang="en-US" dirty="0"/>
              <a:t>인스턴스는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6. </a:t>
            </a:r>
            <a:r>
              <a:rPr lang="ko-KR" altLang="en-US" dirty="0"/>
              <a:t>클래스와 인스턴스의 관계는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62" y="3588890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Lab: </a:t>
            </a:r>
            <a:r>
              <a:rPr lang="en-US" altLang="ko-KR" dirty="0"/>
              <a:t>TV </a:t>
            </a:r>
            <a:r>
              <a:rPr lang="ko-KR" altLang="en-US" dirty="0"/>
              <a:t>클래스 정의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07" y="1598489"/>
            <a:ext cx="5686425" cy="2009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96" y="3818786"/>
            <a:ext cx="5591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6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 작성하기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01971" y="1867962"/>
            <a:ext cx="68199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Counter</a:t>
            </a:r>
            <a:r>
              <a:rPr lang="ko-KR" altLang="en-US" dirty="0" smtClean="0"/>
              <a:t> 클래스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97059"/>
            <a:ext cx="8372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6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생성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0558" y="5021632"/>
            <a:ext cx="245602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smtClean="0"/>
              <a:t>a =  Counter()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85" y="4400364"/>
            <a:ext cx="3657600" cy="1981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997059"/>
            <a:ext cx="8372475" cy="1514475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4119239" y="4740220"/>
            <a:ext cx="372862" cy="932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97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객체의 멤버 접근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848" y="1782792"/>
            <a:ext cx="7769327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fr-FR" altLang="ko-KR" dirty="0"/>
              <a:t>class Counter:</a:t>
            </a:r>
          </a:p>
          <a:p>
            <a:pPr latinLnBrk="1"/>
            <a:r>
              <a:rPr lang="fr-FR" altLang="ko-KR" dirty="0"/>
              <a:t>    def __init__(self):</a:t>
            </a:r>
          </a:p>
          <a:p>
            <a:pPr latinLnBrk="1"/>
            <a:r>
              <a:rPr lang="fr-FR" altLang="ko-KR" dirty="0"/>
              <a:t>        self.count = 0</a:t>
            </a:r>
          </a:p>
          <a:p>
            <a:pPr latinLnBrk="1"/>
            <a:r>
              <a:rPr lang="fr-FR" altLang="ko-KR" dirty="0"/>
              <a:t>    def increment(self):</a:t>
            </a:r>
          </a:p>
          <a:p>
            <a:pPr latinLnBrk="1"/>
            <a:r>
              <a:rPr lang="fr-FR" altLang="ko-KR" dirty="0"/>
              <a:t>        self.count += 1</a:t>
            </a:r>
          </a:p>
          <a:p>
            <a:pPr latinLnBrk="1"/>
            <a:endParaRPr lang="fr-FR" altLang="ko-KR" dirty="0"/>
          </a:p>
          <a:p>
            <a:pPr latinLnBrk="1"/>
            <a:r>
              <a:rPr lang="fr-FR" altLang="ko-KR" dirty="0"/>
              <a:t>a = Counter()</a:t>
            </a:r>
          </a:p>
          <a:p>
            <a:pPr latinLnBrk="1"/>
            <a:r>
              <a:rPr lang="fr-FR" altLang="ko-KR" dirty="0"/>
              <a:t>a.increment()</a:t>
            </a:r>
          </a:p>
          <a:p>
            <a:pPr latinLnBrk="1"/>
            <a:r>
              <a:rPr lang="fr-FR" altLang="ko-KR" dirty="0"/>
              <a:t>print("</a:t>
            </a:r>
            <a:r>
              <a:rPr lang="ko-KR" altLang="en-US" dirty="0"/>
              <a:t>카운터의 값</a:t>
            </a:r>
            <a:r>
              <a:rPr lang="en-US" altLang="ko-KR" dirty="0"/>
              <a:t>=", </a:t>
            </a:r>
            <a:r>
              <a:rPr lang="fr-FR" altLang="ko-KR" dirty="0"/>
              <a:t>a.count)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847" y="4917784"/>
            <a:ext cx="7769327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카운터의 값</a:t>
            </a:r>
            <a:r>
              <a:rPr lang="en-US" altLang="ko-KR" dirty="0"/>
              <a:t>= 1</a:t>
            </a:r>
            <a:endParaRPr lang="ko-KR" altLang="en-US" dirty="0"/>
          </a:p>
        </p:txBody>
      </p:sp>
      <p:sp>
        <p:nvSpPr>
          <p:cNvPr id="8" name="설명선 2 7"/>
          <p:cNvSpPr/>
          <p:nvPr/>
        </p:nvSpPr>
        <p:spPr>
          <a:xfrm>
            <a:off x="4145871" y="4168228"/>
            <a:ext cx="3133818" cy="7634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012"/>
              <a:gd name="adj6" fmla="val -59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객체</a:t>
            </a:r>
            <a:r>
              <a:rPr lang="en-US" altLang="ko-KR" dirty="0" smtClean="0"/>
              <a:t>.</a:t>
            </a:r>
            <a:r>
              <a:rPr lang="ko-KR" altLang="en-US" dirty="0" smtClean="0"/>
              <a:t>동작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4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생성자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생성자는</a:t>
            </a:r>
            <a:r>
              <a:rPr lang="ko-KR" altLang="en-US" dirty="0"/>
              <a:t> 일반적으로 객체의 인스턴스 변수들을 정의하고 초기화한다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236" y="2617293"/>
            <a:ext cx="7769327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Counter: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__(self) 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self.count</a:t>
            </a:r>
            <a:r>
              <a:rPr lang="en-US" altLang="ko-KR" dirty="0"/>
              <a:t> = 0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increment(self):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self.count</a:t>
            </a:r>
            <a:r>
              <a:rPr lang="en-US" altLang="ko-KR" dirty="0"/>
              <a:t> += 1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4684" y="4618672"/>
            <a:ext cx="7769327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Counter:</a:t>
            </a:r>
          </a:p>
          <a:p>
            <a:pPr latinLnBrk="1"/>
            <a:r>
              <a:rPr lang="en-US" altLang="ko-KR" dirty="0" smtClean="0"/>
              <a:t>    </a:t>
            </a:r>
            <a:r>
              <a:rPr lang="en-US" altLang="ko-KR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/>
              <a:t>__</a:t>
            </a:r>
            <a:r>
              <a:rPr lang="en-US" altLang="ko-KR" dirty="0" err="1"/>
              <a:t>init</a:t>
            </a:r>
            <a:r>
              <a:rPr lang="en-US" altLang="ko-KR" dirty="0"/>
              <a:t>__(self</a:t>
            </a:r>
            <a:r>
              <a:rPr lang="en-US" altLang="ko-KR" dirty="0">
                <a:solidFill>
                  <a:srgbClr val="FF0000"/>
                </a:solidFill>
              </a:rPr>
              <a:t>,  </a:t>
            </a:r>
            <a:r>
              <a:rPr lang="en-US" altLang="ko-KR" dirty="0" err="1">
                <a:solidFill>
                  <a:srgbClr val="FF0000"/>
                </a:solidFill>
              </a:rPr>
              <a:t>initValue</a:t>
            </a:r>
            <a:r>
              <a:rPr lang="en-US" altLang="ko-KR" dirty="0">
                <a:solidFill>
                  <a:srgbClr val="FF0000"/>
                </a:solidFill>
              </a:rPr>
              <a:t>=0</a:t>
            </a:r>
            <a:r>
              <a:rPr lang="en-US" altLang="ko-KR" dirty="0"/>
              <a:t>) :</a:t>
            </a:r>
          </a:p>
          <a:p>
            <a:pPr latinLnBrk="1"/>
            <a:r>
              <a:rPr lang="en-US" altLang="ko-KR" dirty="0" smtClean="0"/>
              <a:t>       </a:t>
            </a:r>
            <a:r>
              <a:rPr lang="en-US" altLang="ko-KR" dirty="0" err="1" smtClean="0"/>
              <a:t>self.count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dirty="0" err="1"/>
              <a:t>initValue</a:t>
            </a:r>
            <a:endParaRPr lang="en-US" altLang="ko-KR" dirty="0"/>
          </a:p>
          <a:p>
            <a:pPr latinLnBrk="1"/>
            <a:r>
              <a:rPr lang="en-US" altLang="ko-KR" dirty="0" smtClean="0"/>
              <a:t>       ...</a:t>
            </a:r>
          </a:p>
          <a:p>
            <a:pPr latinLnBrk="1"/>
            <a:r>
              <a:rPr lang="en-US" altLang="ko-KR" dirty="0"/>
              <a:t>a = Counter(100)</a:t>
            </a:r>
            <a:r>
              <a:rPr lang="ko-KR" altLang="en-US" dirty="0"/>
              <a:t>	</a:t>
            </a:r>
            <a:r>
              <a:rPr lang="en-US" altLang="ko-KR" dirty="0"/>
              <a:t># </a:t>
            </a:r>
            <a:r>
              <a:rPr lang="ko-KR" altLang="en-US" dirty="0"/>
              <a:t>카운터의 초기값은 </a:t>
            </a:r>
            <a:r>
              <a:rPr lang="en-US" altLang="ko-KR" dirty="0"/>
              <a:t>100</a:t>
            </a:r>
            <a:r>
              <a:rPr lang="ko-KR" altLang="en-US" dirty="0"/>
              <a:t>이 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/>
              <a:t>b = Counter()</a:t>
            </a:r>
            <a:r>
              <a:rPr lang="ko-KR" altLang="en-US" dirty="0"/>
              <a:t>		</a:t>
            </a:r>
            <a:r>
              <a:rPr lang="en-US" altLang="ko-KR" dirty="0"/>
              <a:t># </a:t>
            </a:r>
            <a:r>
              <a:rPr lang="ko-KR" altLang="en-US" dirty="0"/>
              <a:t>카운터의 초기값은 </a:t>
            </a:r>
            <a:r>
              <a:rPr lang="en-US" altLang="ko-KR" dirty="0"/>
              <a:t>0</a:t>
            </a:r>
            <a:r>
              <a:rPr lang="ko-KR" altLang="en-US" dirty="0"/>
              <a:t>이 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6" name="설명선 2 5"/>
          <p:cNvSpPr/>
          <p:nvPr/>
        </p:nvSpPr>
        <p:spPr>
          <a:xfrm>
            <a:off x="6010182" y="5024761"/>
            <a:ext cx="3133818" cy="10712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739"/>
              <a:gd name="adj6" fmla="val -55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생성자가 매개 변수를 가지고  있으며 만약 사용자가 값을 전달하지 않았으면 </a:t>
            </a:r>
            <a:r>
              <a:rPr lang="en-US" altLang="ko-KR" dirty="0"/>
              <a:t>0</a:t>
            </a:r>
            <a:r>
              <a:rPr lang="ko-KR" altLang="en-US" dirty="0"/>
              <a:t>으로 생각한다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76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하나의 클래스로 객체는 많이 만들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600200"/>
            <a:ext cx="7769327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Counter: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 </a:t>
            </a:r>
            <a:r>
              <a:rPr lang="en-US" altLang="ko-KR" dirty="0" err="1"/>
              <a:t>initValue</a:t>
            </a:r>
            <a:r>
              <a:rPr lang="en-US" altLang="ko-KR" dirty="0"/>
              <a:t>=0) 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self.count</a:t>
            </a:r>
            <a:r>
              <a:rPr lang="en-US" altLang="ko-KR" dirty="0"/>
              <a:t> = </a:t>
            </a:r>
            <a:r>
              <a:rPr lang="en-US" altLang="ko-KR" dirty="0" err="1"/>
              <a:t>initValue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increment(self) 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self.count</a:t>
            </a:r>
            <a:r>
              <a:rPr lang="en-US" altLang="ko-KR" dirty="0"/>
              <a:t> += 1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a = Counter(0)		</a:t>
            </a:r>
            <a:r>
              <a:rPr lang="en-US" altLang="ko-KR" dirty="0" smtClean="0"/>
              <a:t># </a:t>
            </a:r>
            <a:r>
              <a:rPr lang="ko-KR" altLang="en-US" dirty="0"/>
              <a:t>계수기를 </a:t>
            </a:r>
            <a:r>
              <a:rPr lang="en-US" altLang="ko-KR" dirty="0"/>
              <a:t>0</a:t>
            </a:r>
            <a:r>
              <a:rPr lang="ko-KR" altLang="en-US" dirty="0"/>
              <a:t>으로 초기화한다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b = Counter(100)		# </a:t>
            </a:r>
            <a:r>
              <a:rPr lang="ko-KR" altLang="en-US" dirty="0"/>
              <a:t>계수기를 </a:t>
            </a:r>
            <a:r>
              <a:rPr lang="en-US" altLang="ko-KR" dirty="0"/>
              <a:t>100</a:t>
            </a:r>
            <a:r>
              <a:rPr lang="ko-KR" altLang="en-US" dirty="0"/>
              <a:t>으로 초기화한다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36" y="4207419"/>
            <a:ext cx="4643021" cy="24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클래스를 </a:t>
            </a:r>
            <a:r>
              <a:rPr lang="ko-KR" altLang="en-US" dirty="0"/>
              <a:t>정의하는 데 사용되는 구문은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클래스 이름은 일반적으로 어떻게 작명하는가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클래스의 인스턴스를 어떻게 생성하는가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4 </a:t>
            </a:r>
            <a:r>
              <a:rPr lang="ko-KR" altLang="en-US" dirty="0"/>
              <a:t>인스턴스의 속성과 </a:t>
            </a:r>
            <a:r>
              <a:rPr lang="ko-KR" altLang="en-US" dirty="0" err="1"/>
              <a:t>메소드에</a:t>
            </a:r>
            <a:r>
              <a:rPr lang="ko-KR" altLang="en-US" dirty="0"/>
              <a:t> 어떻게 접근하는가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/>
              <a:t>5. </a:t>
            </a:r>
            <a:r>
              <a:rPr lang="ko-KR" altLang="en-US" dirty="0" err="1"/>
              <a:t>메소드는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6. </a:t>
            </a:r>
            <a:r>
              <a:rPr lang="en-US" altLang="ko-KR" dirty="0"/>
              <a:t>self</a:t>
            </a:r>
            <a:r>
              <a:rPr lang="ko-KR" altLang="en-US" dirty="0"/>
              <a:t>의 목적은 무엇인가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7. </a:t>
            </a:r>
            <a:r>
              <a:rPr lang="en-US" altLang="ko-KR" dirty="0"/>
              <a:t>__</a:t>
            </a:r>
            <a:r>
              <a:rPr lang="en-US" altLang="ko-KR" dirty="0" err="1"/>
              <a:t>init</a:t>
            </a:r>
            <a:r>
              <a:rPr lang="en-US" altLang="ko-KR" dirty="0"/>
              <a:t>__() </a:t>
            </a:r>
            <a:r>
              <a:rPr lang="ko-KR" altLang="en-US" dirty="0" err="1"/>
              <a:t>메소드의</a:t>
            </a:r>
            <a:r>
              <a:rPr lang="ko-KR" altLang="en-US" dirty="0"/>
              <a:t> 목적은 무엇인가</a:t>
            </a:r>
            <a:r>
              <a:rPr lang="en-US" altLang="ko-KR" dirty="0" smtClean="0"/>
              <a:t>?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62" y="3588890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Lab:TV</a:t>
            </a:r>
            <a:r>
              <a:rPr lang="en-US" altLang="ko-KR" dirty="0"/>
              <a:t> </a:t>
            </a:r>
            <a:r>
              <a:rPr lang="ko-KR" altLang="en-US" dirty="0"/>
              <a:t>클래스 정의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TV </a:t>
            </a:r>
            <a:r>
              <a:rPr lang="ko-KR" altLang="en-US" dirty="0" smtClean="0"/>
              <a:t>클래스를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작성해보자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97" y="2290439"/>
            <a:ext cx="6792010" cy="2568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630" y="3302493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show()</a:t>
            </a:r>
          </a:p>
          <a:p>
            <a:r>
              <a:rPr lang="en-US" altLang="ko-KR" dirty="0" err="1" smtClean="0"/>
              <a:t>setChannel</a:t>
            </a:r>
            <a:r>
              <a:rPr lang="en-US" altLang="ko-KR" dirty="0" smtClean="0"/>
              <a:t>()</a:t>
            </a:r>
          </a:p>
          <a:p>
            <a:r>
              <a:rPr lang="en-US" altLang="ko-KR" dirty="0" err="1" smtClean="0"/>
              <a:t>getChannel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142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객체지향 프로그래밍을 간단히 이해합니다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객체의 </a:t>
            </a:r>
            <a:r>
              <a:rPr lang="ko-KR" altLang="en-US" dirty="0"/>
              <a:t>개념을 이해합니다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객체와 </a:t>
            </a:r>
            <a:r>
              <a:rPr lang="ko-KR" altLang="en-US" dirty="0"/>
              <a:t>클래스의 관계를 이해합니다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객체를 </a:t>
            </a:r>
            <a:r>
              <a:rPr lang="ko-KR" altLang="en-US" dirty="0"/>
              <a:t>활용하여 프로그램을 작성해봅니다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2020522"/>
            <a:ext cx="8153401" cy="39703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fr-FR" altLang="ko-KR" dirty="0"/>
              <a:t>class Television:</a:t>
            </a:r>
          </a:p>
          <a:p>
            <a:pPr latinLnBrk="1"/>
            <a:r>
              <a:rPr lang="fr-FR" altLang="ko-KR" dirty="0"/>
              <a:t>	def __init__(self, channel, volume, on):</a:t>
            </a:r>
          </a:p>
          <a:p>
            <a:pPr latinLnBrk="1"/>
            <a:r>
              <a:rPr lang="fr-FR" altLang="ko-KR" dirty="0"/>
              <a:t>		self.channel = channel</a:t>
            </a:r>
          </a:p>
          <a:p>
            <a:pPr latinLnBrk="1"/>
            <a:r>
              <a:rPr lang="fr-FR" altLang="ko-KR" dirty="0"/>
              <a:t>		self.volume = volume</a:t>
            </a:r>
          </a:p>
          <a:p>
            <a:pPr latinLnBrk="1"/>
            <a:r>
              <a:rPr lang="fr-FR" altLang="ko-KR" dirty="0"/>
              <a:t>		self.on = on</a:t>
            </a:r>
          </a:p>
          <a:p>
            <a:pPr latinLnBrk="1"/>
            <a:endParaRPr lang="fr-FR" altLang="ko-KR" dirty="0"/>
          </a:p>
          <a:p>
            <a:pPr latinLnBrk="1"/>
            <a:r>
              <a:rPr lang="fr-FR" altLang="ko-KR" dirty="0"/>
              <a:t>	def show(self):</a:t>
            </a:r>
          </a:p>
          <a:p>
            <a:pPr latinLnBrk="1"/>
            <a:r>
              <a:rPr lang="fr-FR" altLang="ko-KR" dirty="0"/>
              <a:t>		print(self.channel, self.volume, self.on)</a:t>
            </a:r>
          </a:p>
          <a:p>
            <a:pPr latinLnBrk="1"/>
            <a:endParaRPr lang="fr-FR" altLang="ko-KR" dirty="0"/>
          </a:p>
          <a:p>
            <a:pPr latinLnBrk="1"/>
            <a:r>
              <a:rPr lang="fr-FR" altLang="ko-KR" dirty="0"/>
              <a:t>	def setChannel(self, channel):</a:t>
            </a:r>
          </a:p>
          <a:p>
            <a:pPr latinLnBrk="1"/>
            <a:r>
              <a:rPr lang="fr-FR" altLang="ko-KR" dirty="0"/>
              <a:t>		self.channel = channel</a:t>
            </a:r>
          </a:p>
          <a:p>
            <a:pPr latinLnBrk="1"/>
            <a:endParaRPr lang="fr-FR" altLang="ko-KR" dirty="0"/>
          </a:p>
          <a:p>
            <a:pPr latinLnBrk="1"/>
            <a:r>
              <a:rPr lang="fr-FR" altLang="ko-KR" dirty="0"/>
              <a:t>	def getChannel(self):</a:t>
            </a:r>
          </a:p>
          <a:p>
            <a:pPr latinLnBrk="1"/>
            <a:r>
              <a:rPr lang="fr-FR" altLang="ko-KR" dirty="0"/>
              <a:t>		return self.channel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91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2020522"/>
            <a:ext cx="8153401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t = Television(9, 10, True)</a:t>
            </a:r>
          </a:p>
          <a:p>
            <a:pPr latinLnBrk="1"/>
            <a:r>
              <a:rPr lang="en-US" altLang="ko-KR" dirty="0" err="1"/>
              <a:t>t.show</a:t>
            </a:r>
            <a:r>
              <a:rPr lang="en-US" altLang="ko-KR" dirty="0"/>
              <a:t>()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 smtClean="0"/>
              <a:t>t.setChannel</a:t>
            </a:r>
            <a:r>
              <a:rPr lang="en-US" altLang="ko-KR" dirty="0" smtClean="0"/>
              <a:t>(11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 err="1"/>
              <a:t>t.show</a:t>
            </a:r>
            <a:r>
              <a:rPr lang="en-US" altLang="ko-KR" dirty="0"/>
              <a:t>()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3710421"/>
            <a:ext cx="81534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9 10 True</a:t>
            </a:r>
          </a:p>
          <a:p>
            <a:r>
              <a:rPr lang="en-US" altLang="ko-KR" dirty="0"/>
              <a:t>11 10 True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196" y="4569323"/>
            <a:ext cx="3686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원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</a:t>
            </a:r>
            <a:r>
              <a:rPr lang="ko-KR" altLang="en-US" dirty="0"/>
              <a:t>정의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원을 클래스로 표현해보자</a:t>
            </a:r>
            <a:r>
              <a:rPr lang="en-US" altLang="ko-KR" dirty="0"/>
              <a:t>. </a:t>
            </a:r>
            <a:r>
              <a:rPr lang="ko-KR" altLang="en-US" dirty="0"/>
              <a:t>클래스 이름은 </a:t>
            </a:r>
            <a:r>
              <a:rPr lang="en-US" altLang="ko-KR" dirty="0"/>
              <a:t>Circle</a:t>
            </a:r>
            <a:r>
              <a:rPr lang="ko-KR" altLang="en-US" dirty="0"/>
              <a:t>로 하자</a:t>
            </a:r>
            <a:r>
              <a:rPr lang="en-US" altLang="ko-KR" dirty="0"/>
              <a:t>. </a:t>
            </a:r>
            <a:r>
              <a:rPr lang="ko-KR" altLang="en-US" dirty="0"/>
              <a:t>원을 </a:t>
            </a:r>
            <a:r>
              <a:rPr lang="ko-KR" altLang="en-US" dirty="0" smtClean="0"/>
              <a:t>초기화하는 </a:t>
            </a:r>
            <a:r>
              <a:rPr lang="ko-KR" altLang="en-US" dirty="0" err="1"/>
              <a:t>생성자는</a:t>
            </a:r>
            <a:r>
              <a:rPr lang="ko-KR" altLang="en-US" dirty="0"/>
              <a:t> 만들어야 한다</a:t>
            </a:r>
            <a:r>
              <a:rPr lang="en-US" altLang="ko-KR" dirty="0"/>
              <a:t>. </a:t>
            </a:r>
            <a:r>
              <a:rPr lang="ko-KR" altLang="en-US" dirty="0"/>
              <a:t>원은 반지름을 속성으로 가진다</a:t>
            </a:r>
            <a:r>
              <a:rPr lang="en-US" altLang="ko-KR" dirty="0"/>
              <a:t>. </a:t>
            </a:r>
            <a:r>
              <a:rPr lang="ko-KR" altLang="en-US" dirty="0" err="1" smtClean="0"/>
              <a:t>메소드로는</a:t>
            </a:r>
            <a:r>
              <a:rPr lang="ko-KR" altLang="en-US" dirty="0" smtClean="0"/>
              <a:t> </a:t>
            </a:r>
            <a:r>
              <a:rPr lang="ko-KR" altLang="en-US" dirty="0"/>
              <a:t>원의 넓이와 둘레를 반환하는 </a:t>
            </a:r>
            <a:r>
              <a:rPr lang="en-US" altLang="ko-KR" dirty="0" err="1"/>
              <a:t>getArea</a:t>
            </a:r>
            <a:r>
              <a:rPr lang="en-US" altLang="ko-KR" dirty="0"/>
              <a:t>()</a:t>
            </a:r>
            <a:r>
              <a:rPr lang="ko-KR" altLang="en-US" dirty="0"/>
              <a:t>와 </a:t>
            </a:r>
            <a:r>
              <a:rPr lang="en-US" altLang="ko-KR" dirty="0" err="1"/>
              <a:t>getPrimeter</a:t>
            </a:r>
            <a:r>
              <a:rPr lang="en-US" altLang="ko-KR" dirty="0"/>
              <a:t>()</a:t>
            </a:r>
            <a:r>
              <a:rPr lang="ko-KR" altLang="en-US" dirty="0"/>
              <a:t>를 </a:t>
            </a:r>
            <a:r>
              <a:rPr lang="ko-KR" altLang="en-US" dirty="0" smtClean="0"/>
              <a:t>정의한다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3710421"/>
            <a:ext cx="81534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원의 면적 </a:t>
            </a:r>
            <a:r>
              <a:rPr lang="en-US" altLang="ko-KR" dirty="0"/>
              <a:t>314.1592653589793</a:t>
            </a:r>
          </a:p>
          <a:p>
            <a:r>
              <a:rPr lang="ko-KR" altLang="en-US" dirty="0"/>
              <a:t>원의 둘레 </a:t>
            </a:r>
            <a:r>
              <a:rPr lang="en-US" altLang="ko-KR" dirty="0"/>
              <a:t>62.83185307179586</a:t>
            </a:r>
          </a:p>
        </p:txBody>
      </p:sp>
    </p:spTree>
    <p:extLst>
      <p:ext uri="{BB962C8B-B14F-4D97-AF65-F5344CB8AC3E}">
        <p14:creationId xmlns:p14="http://schemas.microsoft.com/office/powerpoint/2010/main" val="321999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Solution</a:t>
            </a:r>
            <a:r>
              <a:rPr lang="en-US" altLang="ko-KR" dirty="0" smtClean="0"/>
              <a:t>: circle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1319186"/>
            <a:ext cx="8153401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import math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Circle </a:t>
            </a:r>
            <a:r>
              <a:rPr lang="ko-KR" altLang="en-US" dirty="0"/>
              <a:t>클래스를 정의한다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class Circle: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radius = 0):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self.radius</a:t>
            </a:r>
            <a:r>
              <a:rPr lang="en-US" altLang="ko-KR" dirty="0"/>
              <a:t> = radius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getArea</a:t>
            </a:r>
            <a:r>
              <a:rPr lang="en-US" altLang="ko-KR" dirty="0"/>
              <a:t>(self):</a:t>
            </a:r>
          </a:p>
          <a:p>
            <a:pPr latinLnBrk="1"/>
            <a:r>
              <a:rPr lang="en-US" altLang="ko-KR" dirty="0"/>
              <a:t>        return  </a:t>
            </a:r>
            <a:r>
              <a:rPr lang="en-US" altLang="ko-KR" dirty="0" err="1"/>
              <a:t>math.pi</a:t>
            </a:r>
            <a:r>
              <a:rPr lang="en-US" altLang="ko-KR" dirty="0"/>
              <a:t> * </a:t>
            </a:r>
            <a:r>
              <a:rPr lang="en-US" altLang="ko-KR" dirty="0" err="1"/>
              <a:t>self.radius</a:t>
            </a:r>
            <a:r>
              <a:rPr lang="en-US" altLang="ko-KR" dirty="0"/>
              <a:t> * </a:t>
            </a:r>
            <a:r>
              <a:rPr lang="en-US" altLang="ko-KR" dirty="0" err="1"/>
              <a:t>self.radius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getPerimeter</a:t>
            </a:r>
            <a:r>
              <a:rPr lang="en-US" altLang="ko-KR" dirty="0"/>
              <a:t>(self):</a:t>
            </a:r>
          </a:p>
          <a:p>
            <a:pPr latinLnBrk="1"/>
            <a:r>
              <a:rPr lang="en-US" altLang="ko-KR" dirty="0"/>
              <a:t>        return 2 * </a:t>
            </a:r>
            <a:r>
              <a:rPr lang="en-US" altLang="ko-KR" dirty="0" err="1"/>
              <a:t>math.pi</a:t>
            </a:r>
            <a:r>
              <a:rPr lang="en-US" altLang="ko-KR" dirty="0"/>
              <a:t> * </a:t>
            </a:r>
            <a:r>
              <a:rPr lang="en-US" altLang="ko-KR" dirty="0" err="1"/>
              <a:t>self.radius</a:t>
            </a:r>
            <a:r>
              <a:rPr lang="en-US" altLang="ko-KR" dirty="0"/>
              <a:t>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Circle </a:t>
            </a:r>
            <a:r>
              <a:rPr lang="ko-KR" altLang="en-US" dirty="0"/>
              <a:t>객체를 생성한다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c = Circle(10)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원의 면적</a:t>
            </a:r>
            <a:r>
              <a:rPr lang="en-US" altLang="ko-KR" dirty="0"/>
              <a:t>", </a:t>
            </a:r>
            <a:r>
              <a:rPr lang="en-US" altLang="ko-KR" dirty="0" err="1"/>
              <a:t>c.getArea</a:t>
            </a:r>
            <a:r>
              <a:rPr lang="en-US" altLang="ko-KR" dirty="0"/>
              <a:t>())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원의 면적</a:t>
            </a:r>
            <a:r>
              <a:rPr lang="en-US" altLang="ko-KR" dirty="0"/>
              <a:t>", </a:t>
            </a:r>
            <a:r>
              <a:rPr lang="en-US" altLang="ko-KR" dirty="0" err="1"/>
              <a:t>c.getPerimeter</a:t>
            </a:r>
            <a:r>
              <a:rPr lang="en-US" altLang="ko-KR" dirty="0"/>
              <a:t>())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656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</a:t>
            </a:r>
            <a:r>
              <a:rPr lang="ko-KR" altLang="en-US" dirty="0" smtClean="0"/>
              <a:t>자동차</a:t>
            </a:r>
            <a:r>
              <a:rPr lang="en-US" altLang="ko-KR" dirty="0" smtClean="0"/>
              <a:t>  </a:t>
            </a:r>
            <a:r>
              <a:rPr lang="ko-KR" altLang="en-US" dirty="0"/>
              <a:t>클래스 정의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자동차는 메이커나 모델</a:t>
            </a:r>
            <a:r>
              <a:rPr lang="en-US" altLang="ko-KR" dirty="0"/>
              <a:t>, </a:t>
            </a:r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연식</a:t>
            </a:r>
            <a:r>
              <a:rPr lang="en-US" altLang="ko-KR" dirty="0"/>
              <a:t>, </a:t>
            </a:r>
            <a:r>
              <a:rPr lang="ko-KR" altLang="en-US" dirty="0"/>
              <a:t>가격 같은 속성</a:t>
            </a:r>
            <a:r>
              <a:rPr lang="en-US" altLang="ko-KR" dirty="0"/>
              <a:t>(attribute)</a:t>
            </a:r>
            <a:r>
              <a:rPr lang="ko-KR" altLang="en-US" dirty="0"/>
              <a:t>을 가지고 있다</a:t>
            </a:r>
            <a:r>
              <a:rPr lang="en-US" altLang="ko-KR" dirty="0"/>
              <a:t>. </a:t>
            </a:r>
            <a:r>
              <a:rPr lang="ko-KR" altLang="en-US" dirty="0"/>
              <a:t>또 자동차는 주행할 수 있고</a:t>
            </a:r>
            <a:r>
              <a:rPr lang="en-US" altLang="ko-KR" dirty="0"/>
              <a:t>, </a:t>
            </a:r>
            <a:r>
              <a:rPr lang="ko-KR" altLang="en-US" dirty="0"/>
              <a:t>방향을 전환하거나 주차할 수 있다</a:t>
            </a:r>
            <a:r>
              <a:rPr lang="en-US" altLang="ko-KR" dirty="0"/>
              <a:t>. </a:t>
            </a:r>
            <a:r>
              <a:rPr lang="ko-KR" altLang="en-US" dirty="0"/>
              <a:t>이러한 것을 객체의 동작</a:t>
            </a:r>
            <a:r>
              <a:rPr lang="en-US" altLang="ko-KR" dirty="0"/>
              <a:t>(action)</a:t>
            </a:r>
            <a:r>
              <a:rPr lang="ko-KR" altLang="en-US" dirty="0"/>
              <a:t>이라고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48" y="4356752"/>
            <a:ext cx="3883577" cy="2298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323" y="3109436"/>
            <a:ext cx="8153400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자동차 객체를 생성하였습니다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자동차의 속도는 </a:t>
            </a:r>
            <a:r>
              <a:rPr lang="en-US" altLang="ko-KR" dirty="0"/>
              <a:t>0</a:t>
            </a:r>
          </a:p>
          <a:p>
            <a:r>
              <a:rPr lang="ko-KR" altLang="en-US" dirty="0"/>
              <a:t>자동차의 색상은 </a:t>
            </a:r>
            <a:r>
              <a:rPr lang="en-US" altLang="ko-KR" dirty="0"/>
              <a:t>blue</a:t>
            </a:r>
          </a:p>
          <a:p>
            <a:r>
              <a:rPr lang="ko-KR" altLang="en-US" dirty="0"/>
              <a:t>자동차의 모델은 </a:t>
            </a:r>
            <a:r>
              <a:rPr lang="en-US" altLang="ko-KR" dirty="0"/>
              <a:t>E-class</a:t>
            </a:r>
          </a:p>
          <a:p>
            <a:r>
              <a:rPr lang="ko-KR" altLang="en-US" dirty="0"/>
              <a:t>자동차의 속도는 </a:t>
            </a:r>
            <a:r>
              <a:rPr lang="en-US" altLang="ko-KR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66333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Solution</a:t>
            </a:r>
            <a:r>
              <a:rPr lang="en-US" altLang="ko-KR" dirty="0" smtClean="0"/>
              <a:t>: car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7" y="1487862"/>
            <a:ext cx="8153401" cy="50783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Car: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speed, color, model):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self.speed</a:t>
            </a:r>
            <a:r>
              <a:rPr lang="en-US" altLang="ko-KR" dirty="0"/>
              <a:t> = speed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self.color</a:t>
            </a:r>
            <a:r>
              <a:rPr lang="en-US" altLang="ko-KR" dirty="0"/>
              <a:t> = color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self.model</a:t>
            </a:r>
            <a:r>
              <a:rPr lang="en-US" altLang="ko-KR" dirty="0"/>
              <a:t> = model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drive(self):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self.speed</a:t>
            </a:r>
            <a:r>
              <a:rPr lang="en-US" altLang="ko-KR" dirty="0"/>
              <a:t> = 60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 smtClean="0"/>
              <a:t>myCar</a:t>
            </a:r>
            <a:r>
              <a:rPr lang="en-US" altLang="ko-KR" dirty="0" smtClean="0"/>
              <a:t> </a:t>
            </a:r>
            <a:r>
              <a:rPr lang="en-US" altLang="ko-KR" dirty="0"/>
              <a:t>= Car(0, "blue", "E-class")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smtClean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자동차 객체를 생성하였습니다</a:t>
            </a:r>
            <a:r>
              <a:rPr lang="en-US" altLang="ko-KR" dirty="0"/>
              <a:t>.")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자동차의 속도는</a:t>
            </a:r>
            <a:r>
              <a:rPr lang="en-US" altLang="ko-KR" dirty="0"/>
              <a:t>", </a:t>
            </a:r>
            <a:r>
              <a:rPr lang="en-US" altLang="ko-KR" dirty="0" err="1"/>
              <a:t>myCar.speed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자동차의 색상은</a:t>
            </a:r>
            <a:r>
              <a:rPr lang="en-US" altLang="ko-KR" dirty="0"/>
              <a:t>", </a:t>
            </a:r>
            <a:r>
              <a:rPr lang="en-US" altLang="ko-KR" dirty="0" err="1"/>
              <a:t>myCar.color</a:t>
            </a:r>
            <a:r>
              <a:rPr lang="en-US" altLang="ko-KR" dirty="0"/>
              <a:t>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자동차의 모델은</a:t>
            </a:r>
            <a:r>
              <a:rPr lang="en-US" altLang="ko-KR" dirty="0"/>
              <a:t>", </a:t>
            </a:r>
            <a:r>
              <a:rPr lang="en-US" altLang="ko-KR" dirty="0" err="1"/>
              <a:t>myCar.model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myCar.drive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print("</a:t>
            </a:r>
            <a:r>
              <a:rPr lang="ko-KR" altLang="en-US" dirty="0"/>
              <a:t>자동차의 속도는</a:t>
            </a:r>
            <a:r>
              <a:rPr lang="en-US" altLang="ko-KR" dirty="0"/>
              <a:t>", </a:t>
            </a:r>
            <a:r>
              <a:rPr lang="en-US" altLang="ko-KR" dirty="0" err="1"/>
              <a:t>myCar.speed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10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 </a:t>
            </a:r>
            <a:r>
              <a:rPr lang="ko-KR" altLang="en-US" dirty="0" smtClean="0"/>
              <a:t>은닉 </a:t>
            </a:r>
            <a:r>
              <a:rPr lang="en-US" altLang="ko-KR" dirty="0" smtClean="0"/>
              <a:t>p.380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71222"/>
            <a:ext cx="8153400" cy="4495800"/>
          </a:xfrm>
        </p:spPr>
        <p:txBody>
          <a:bodyPr/>
          <a:lstStyle/>
          <a:p>
            <a:r>
              <a:rPr lang="ko-KR" altLang="en-US" dirty="0" err="1"/>
              <a:t>파이썬에서</a:t>
            </a:r>
            <a:r>
              <a:rPr lang="ko-KR" altLang="en-US" dirty="0"/>
              <a:t> 인스턴스 변수를 </a:t>
            </a:r>
            <a:r>
              <a:rPr lang="en-US" altLang="ko-KR" dirty="0"/>
              <a:t>private</a:t>
            </a:r>
            <a:r>
              <a:rPr lang="ko-KR" altLang="en-US" dirty="0"/>
              <a:t>으로 정의하려면 변수 이름 앞에 </a:t>
            </a:r>
            <a:r>
              <a:rPr lang="en-US" altLang="ko-KR" dirty="0"/>
              <a:t>__</a:t>
            </a:r>
            <a:r>
              <a:rPr lang="ko-KR" altLang="en-US" dirty="0"/>
              <a:t>을 붙이면 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private</a:t>
            </a:r>
            <a:r>
              <a:rPr lang="ko-KR" altLang="en-US" dirty="0" smtClean="0"/>
              <a:t>이 붙은 인스턴스 변수는 클래스 내부에서만 접근될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48" y="3112502"/>
            <a:ext cx="69342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5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 은닉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7" y="1487862"/>
            <a:ext cx="8153401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Student: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name=None, age=0):</a:t>
            </a:r>
          </a:p>
          <a:p>
            <a:pPr latinLnBrk="1"/>
            <a:r>
              <a:rPr lang="en-US" altLang="ko-KR" dirty="0"/>
              <a:t>		</a:t>
            </a:r>
            <a:r>
              <a:rPr lang="en-US" altLang="ko-KR" dirty="0" err="1"/>
              <a:t>self.__name</a:t>
            </a:r>
            <a:r>
              <a:rPr lang="en-US" altLang="ko-KR" dirty="0"/>
              <a:t> = name	</a:t>
            </a:r>
            <a:r>
              <a:rPr lang="en-US" altLang="ko-KR" dirty="0" smtClean="0"/>
              <a:t># </a:t>
            </a:r>
            <a:r>
              <a:rPr lang="en-US" altLang="ko-KR" dirty="0"/>
              <a:t>__</a:t>
            </a:r>
            <a:r>
              <a:rPr lang="ko-KR" altLang="en-US" dirty="0"/>
              <a:t>가 변수 앞에 붙으면 외부에서 변경 금지</a:t>
            </a:r>
          </a:p>
          <a:p>
            <a:pPr latinLnBrk="1"/>
            <a:r>
              <a:rPr lang="ko-KR" altLang="en-US" dirty="0"/>
              <a:t>		</a:t>
            </a:r>
            <a:r>
              <a:rPr lang="en-US" altLang="ko-KR" dirty="0" err="1"/>
              <a:t>self.__age</a:t>
            </a:r>
            <a:r>
              <a:rPr lang="en-US" altLang="ko-KR" dirty="0"/>
              <a:t> = age		</a:t>
            </a:r>
            <a:r>
              <a:rPr lang="en-US" altLang="ko-KR" dirty="0" smtClean="0"/>
              <a:t># </a:t>
            </a:r>
            <a:r>
              <a:rPr lang="en-US" altLang="ko-KR" dirty="0"/>
              <a:t>__</a:t>
            </a:r>
            <a:r>
              <a:rPr lang="ko-KR" altLang="en-US" dirty="0"/>
              <a:t>가 변수 앞에 붙으면 외부에서 변경 금지</a:t>
            </a:r>
          </a:p>
          <a:p>
            <a:pPr latinLnBrk="1"/>
            <a:endParaRPr lang="ko-KR" altLang="en-US" dirty="0"/>
          </a:p>
          <a:p>
            <a:pPr latinLnBrk="1"/>
            <a:r>
              <a:rPr lang="en-US" altLang="ko-KR" dirty="0" err="1"/>
              <a:t>obj</a:t>
            </a:r>
            <a:r>
              <a:rPr lang="en-US" altLang="ko-KR" dirty="0"/>
              <a:t>=Student()</a:t>
            </a:r>
          </a:p>
          <a:p>
            <a:pPr latinLnBrk="1"/>
            <a:r>
              <a:rPr lang="en-US" altLang="ko-KR" dirty="0"/>
              <a:t>print(</a:t>
            </a:r>
            <a:r>
              <a:rPr lang="en-US" altLang="ko-KR" dirty="0" err="1"/>
              <a:t>obj</a:t>
            </a:r>
            <a:r>
              <a:rPr lang="en-US" altLang="ko-KR" dirty="0"/>
              <a:t>.__age)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7" y="3695362"/>
            <a:ext cx="81534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...</a:t>
            </a:r>
          </a:p>
          <a:p>
            <a:r>
              <a:rPr lang="en-US" altLang="ko-KR" dirty="0" err="1"/>
              <a:t>AttributeError</a:t>
            </a:r>
            <a:r>
              <a:rPr lang="en-US" altLang="ko-KR" dirty="0"/>
              <a:t>: 'Student' object has no attribute '__age'</a:t>
            </a:r>
          </a:p>
        </p:txBody>
      </p:sp>
    </p:spTree>
    <p:extLst>
      <p:ext uri="{BB962C8B-B14F-4D97-AF65-F5344CB8AC3E}">
        <p14:creationId xmlns:p14="http://schemas.microsoft.com/office/powerpoint/2010/main" val="85671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접근자와</a:t>
            </a:r>
            <a:r>
              <a:rPr lang="ko-KR" altLang="en-US" dirty="0" smtClean="0"/>
              <a:t> 설정자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인스턴스 </a:t>
            </a:r>
            <a:r>
              <a:rPr lang="ko-KR" altLang="en-US" dirty="0" err="1"/>
              <a:t>변수값을</a:t>
            </a:r>
            <a:r>
              <a:rPr lang="ko-KR" altLang="en-US" dirty="0"/>
              <a:t> 반환하는 </a:t>
            </a:r>
            <a:r>
              <a:rPr lang="ko-KR" altLang="en-US" b="1" dirty="0" err="1"/>
              <a:t>접근자</a:t>
            </a:r>
            <a:r>
              <a:rPr lang="en-US" altLang="ko-KR" b="1" dirty="0"/>
              <a:t>(getters</a:t>
            </a:r>
            <a:r>
              <a:rPr lang="en-US" altLang="ko-KR" b="1" dirty="0" smtClean="0"/>
              <a:t>)</a:t>
            </a:r>
          </a:p>
          <a:p>
            <a:r>
              <a:rPr lang="ko-KR" altLang="en-US" dirty="0" smtClean="0"/>
              <a:t>인스턴스 </a:t>
            </a:r>
            <a:r>
              <a:rPr lang="ko-KR" altLang="en-US" dirty="0" err="1"/>
              <a:t>변수값을</a:t>
            </a:r>
            <a:r>
              <a:rPr lang="ko-KR" altLang="en-US" dirty="0"/>
              <a:t> 설정하는 </a:t>
            </a:r>
            <a:r>
              <a:rPr lang="ko-KR" altLang="en-US" b="1" dirty="0"/>
              <a:t>설정자</a:t>
            </a:r>
            <a:r>
              <a:rPr lang="en-US" altLang="ko-KR" b="1" dirty="0"/>
              <a:t>(setters)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37" y="2646840"/>
            <a:ext cx="72961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60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접근자와</a:t>
            </a:r>
            <a:r>
              <a:rPr lang="ko-KR" altLang="en-US" dirty="0" smtClean="0"/>
              <a:t> 설정자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7" y="1219200"/>
            <a:ext cx="8153401" cy="53553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Student: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name=None, age=0):</a:t>
            </a:r>
          </a:p>
          <a:p>
            <a:pPr latinLnBrk="1"/>
            <a:r>
              <a:rPr lang="en-US" altLang="ko-KR" dirty="0"/>
              <a:t>		</a:t>
            </a:r>
            <a:r>
              <a:rPr lang="en-US" altLang="ko-KR" dirty="0" err="1"/>
              <a:t>self.__name</a:t>
            </a:r>
            <a:r>
              <a:rPr lang="en-US" altLang="ko-KR" dirty="0"/>
              <a:t> = name</a:t>
            </a:r>
          </a:p>
          <a:p>
            <a:pPr latinLnBrk="1"/>
            <a:r>
              <a:rPr lang="en-US" altLang="ko-KR" dirty="0"/>
              <a:t>		</a:t>
            </a:r>
            <a:r>
              <a:rPr lang="en-US" altLang="ko-KR" dirty="0" err="1"/>
              <a:t>self.__age</a:t>
            </a:r>
            <a:r>
              <a:rPr lang="en-US" altLang="ko-KR" dirty="0"/>
              <a:t> = age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getAge</a:t>
            </a:r>
            <a:r>
              <a:rPr lang="en-US" altLang="ko-KR" dirty="0">
                <a:solidFill>
                  <a:srgbClr val="FF0000"/>
                </a:solidFill>
              </a:rPr>
              <a:t>(self)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		return </a:t>
            </a:r>
            <a:r>
              <a:rPr lang="en-US" altLang="ko-KR" dirty="0" err="1"/>
              <a:t>self.__age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getName</a:t>
            </a:r>
            <a:r>
              <a:rPr lang="en-US" altLang="ko-KR" dirty="0">
                <a:solidFill>
                  <a:srgbClr val="FF0000"/>
                </a:solidFill>
              </a:rPr>
              <a:t>(self</a:t>
            </a:r>
            <a:r>
              <a:rPr lang="en-US" altLang="ko-KR" dirty="0"/>
              <a:t>):</a:t>
            </a:r>
          </a:p>
          <a:p>
            <a:pPr latinLnBrk="1"/>
            <a:r>
              <a:rPr lang="en-US" altLang="ko-KR" dirty="0"/>
              <a:t>		return </a:t>
            </a:r>
            <a:r>
              <a:rPr lang="en-US" altLang="ko-KR" dirty="0" err="1"/>
              <a:t>self.__name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setAge</a:t>
            </a:r>
            <a:r>
              <a:rPr lang="en-US" altLang="ko-KR" dirty="0">
                <a:solidFill>
                  <a:srgbClr val="FF0000"/>
                </a:solidFill>
              </a:rPr>
              <a:t>(self, age):</a:t>
            </a:r>
          </a:p>
          <a:p>
            <a:pPr latinLnBrk="1"/>
            <a:r>
              <a:rPr lang="en-US" altLang="ko-KR" dirty="0"/>
              <a:t>		</a:t>
            </a:r>
            <a:r>
              <a:rPr lang="en-US" altLang="ko-KR" dirty="0" err="1"/>
              <a:t>self.__age</a:t>
            </a:r>
            <a:r>
              <a:rPr lang="en-US" altLang="ko-KR" dirty="0"/>
              <a:t>=age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setName</a:t>
            </a:r>
            <a:r>
              <a:rPr lang="en-US" altLang="ko-KR" dirty="0">
                <a:solidFill>
                  <a:srgbClr val="FF0000"/>
                </a:solidFill>
              </a:rPr>
              <a:t>(self, name</a:t>
            </a:r>
            <a:r>
              <a:rPr lang="en-US" altLang="ko-KR" dirty="0"/>
              <a:t>):</a:t>
            </a:r>
          </a:p>
          <a:p>
            <a:pPr latinLnBrk="1"/>
            <a:r>
              <a:rPr lang="en-US" altLang="ko-KR" dirty="0"/>
              <a:t>		</a:t>
            </a:r>
            <a:r>
              <a:rPr lang="en-US" altLang="ko-KR" dirty="0" err="1"/>
              <a:t>self.__name</a:t>
            </a:r>
            <a:r>
              <a:rPr lang="en-US" altLang="ko-KR" dirty="0"/>
              <a:t>=name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obj</a:t>
            </a:r>
            <a:r>
              <a:rPr lang="en-US" altLang="ko-KR" dirty="0"/>
              <a:t>=Student("Hong", 20)</a:t>
            </a:r>
          </a:p>
          <a:p>
            <a:pPr latinLnBrk="1"/>
            <a:r>
              <a:rPr lang="en-US" altLang="ko-KR" dirty="0" err="1"/>
              <a:t>obj.getName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3775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1840360"/>
            <a:ext cx="8229600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자동차 객체를 생성하였습니다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자동차의 속도는 </a:t>
            </a:r>
            <a:r>
              <a:rPr lang="en-US" altLang="ko-KR" dirty="0"/>
              <a:t>0</a:t>
            </a:r>
          </a:p>
          <a:p>
            <a:r>
              <a:rPr lang="ko-KR" altLang="en-US" dirty="0"/>
              <a:t>자동차의 색상은 </a:t>
            </a:r>
            <a:r>
              <a:rPr lang="en-US" altLang="ko-KR" dirty="0"/>
              <a:t>blue</a:t>
            </a:r>
          </a:p>
          <a:p>
            <a:r>
              <a:rPr lang="ko-KR" altLang="en-US" dirty="0"/>
              <a:t>자동차의 모델은 </a:t>
            </a:r>
            <a:r>
              <a:rPr lang="en-US" altLang="ko-KR" dirty="0"/>
              <a:t>E-class</a:t>
            </a:r>
          </a:p>
          <a:p>
            <a:r>
              <a:rPr lang="ko-KR" altLang="en-US" dirty="0"/>
              <a:t>자동차의 속도는 </a:t>
            </a:r>
            <a:r>
              <a:rPr lang="en-US" altLang="ko-KR" dirty="0"/>
              <a:t>60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정보은닉은</a:t>
            </a:r>
            <a:r>
              <a:rPr lang="ko-KR" altLang="en-US" dirty="0" smtClean="0"/>
              <a:t> </a:t>
            </a:r>
            <a:r>
              <a:rPr lang="ko-KR" altLang="en-US" dirty="0"/>
              <a:t>왜 필요한가</a:t>
            </a:r>
            <a:r>
              <a:rPr lang="en-US" altLang="ko-KR" dirty="0"/>
              <a:t>?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 err="1"/>
              <a:t>접근자와</a:t>
            </a:r>
            <a:r>
              <a:rPr lang="ko-KR" altLang="en-US" dirty="0"/>
              <a:t> 설정자의 이름은 어떻게 정하는가</a:t>
            </a:r>
            <a:r>
              <a:rPr lang="en-US" altLang="ko-KR" dirty="0"/>
              <a:t>?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3. </a:t>
            </a:r>
            <a:r>
              <a:rPr lang="ko-KR" altLang="en-US" dirty="0"/>
              <a:t>클래스 안에서 어떤 변수를 </a:t>
            </a:r>
            <a:r>
              <a:rPr lang="en-US" altLang="ko-KR" dirty="0"/>
              <a:t>private</a:t>
            </a:r>
            <a:r>
              <a:rPr lang="ko-KR" altLang="en-US" dirty="0"/>
              <a:t>로 만들려면 어떻게 하면 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62" y="3588890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51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</a:t>
            </a:r>
            <a:r>
              <a:rPr lang="ko-KR" altLang="en-US" dirty="0" smtClean="0"/>
              <a:t>은행 계좌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우리는 은행 계좌에 돈을 저금할 수 있고 인출할 수도 있다</a:t>
            </a:r>
            <a:r>
              <a:rPr lang="en-US" altLang="ko-KR" dirty="0"/>
              <a:t>. </a:t>
            </a:r>
            <a:r>
              <a:rPr lang="ko-KR" altLang="en-US" dirty="0"/>
              <a:t>은행 계좌를 클래스로 모델링하여 보자</a:t>
            </a:r>
            <a:r>
              <a:rPr lang="en-US" altLang="ko-KR" dirty="0"/>
              <a:t>. </a:t>
            </a:r>
            <a:r>
              <a:rPr lang="ko-KR" altLang="en-US" dirty="0"/>
              <a:t>은행 계좌는 현재 잔액</a:t>
            </a:r>
            <a:r>
              <a:rPr lang="en-US" altLang="ko-KR" dirty="0"/>
              <a:t>(balance)</a:t>
            </a:r>
            <a:r>
              <a:rPr lang="ko-KR" altLang="en-US" dirty="0"/>
              <a:t>만을 인스턴스 변수로 가진다</a:t>
            </a:r>
            <a:r>
              <a:rPr lang="en-US" altLang="ko-KR" dirty="0"/>
              <a:t>. </a:t>
            </a:r>
            <a:r>
              <a:rPr lang="ko-KR" altLang="en-US" dirty="0" err="1"/>
              <a:t>생성자와</a:t>
            </a:r>
            <a:r>
              <a:rPr lang="ko-KR" altLang="en-US" dirty="0"/>
              <a:t> 인출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withdraw()</a:t>
            </a:r>
            <a:r>
              <a:rPr lang="ko-KR" altLang="en-US" dirty="0"/>
              <a:t>와 저축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deposit() </a:t>
            </a:r>
            <a:r>
              <a:rPr lang="ko-KR" altLang="en-US" dirty="0"/>
              <a:t>만을 가정하자</a:t>
            </a:r>
            <a:r>
              <a:rPr lang="en-US" altLang="ko-KR" dirty="0"/>
              <a:t>. </a:t>
            </a:r>
            <a:r>
              <a:rPr lang="ko-KR" altLang="en-US" dirty="0"/>
              <a:t>은행 계좌의 잔액은 외부에서 직접 접근하지 못하도록 하라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446" y="3329421"/>
            <a:ext cx="81534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/>
              <a:t>통장에서  </a:t>
            </a:r>
            <a:r>
              <a:rPr lang="en-US" altLang="ko-KR" dirty="0"/>
              <a:t>100 </a:t>
            </a:r>
            <a:r>
              <a:rPr lang="ko-KR" altLang="en-US" dirty="0"/>
              <a:t>가 출금되었음</a:t>
            </a:r>
          </a:p>
          <a:p>
            <a:r>
              <a:rPr lang="ko-KR" altLang="en-US" dirty="0"/>
              <a:t>통장에  </a:t>
            </a:r>
            <a:r>
              <a:rPr lang="en-US" altLang="ko-KR" dirty="0"/>
              <a:t>10 </a:t>
            </a:r>
            <a:r>
              <a:rPr lang="ko-KR" altLang="en-US" dirty="0"/>
              <a:t>가 입금되었음</a:t>
            </a:r>
            <a:endParaRPr lang="en-US" altLang="ko-KR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60" y="4356752"/>
            <a:ext cx="38385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Solution</a:t>
            </a:r>
            <a:r>
              <a:rPr lang="en-US" altLang="ko-KR" dirty="0" smtClean="0"/>
              <a:t>: account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7" y="1487862"/>
            <a:ext cx="8153401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</a:t>
            </a:r>
            <a:r>
              <a:rPr lang="en-US" altLang="ko-KR" dirty="0" err="1"/>
              <a:t>BankAccount</a:t>
            </a:r>
            <a:r>
              <a:rPr lang="en-US" altLang="ko-KR" dirty="0"/>
              <a:t>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self.__balance</a:t>
            </a:r>
            <a:r>
              <a:rPr lang="en-US" altLang="ko-KR" dirty="0"/>
              <a:t> = 0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withdraw(self, amount):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self.__balance</a:t>
            </a:r>
            <a:r>
              <a:rPr lang="en-US" altLang="ko-KR" dirty="0"/>
              <a:t> -= amount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통장에 </a:t>
            </a:r>
            <a:r>
              <a:rPr lang="en-US" altLang="ko-KR" dirty="0"/>
              <a:t>", amount, "</a:t>
            </a:r>
            <a:r>
              <a:rPr lang="ko-KR" altLang="en-US" dirty="0"/>
              <a:t>가 </a:t>
            </a:r>
            <a:r>
              <a:rPr lang="ko-KR" altLang="en-US" dirty="0" smtClean="0"/>
              <a:t>출금되었음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/>
              <a:t>        return </a:t>
            </a:r>
            <a:r>
              <a:rPr lang="en-US" altLang="ko-KR" dirty="0" err="1"/>
              <a:t>self.__balance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deposit(self, amount):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self.__balance</a:t>
            </a:r>
            <a:r>
              <a:rPr lang="en-US" altLang="ko-KR" dirty="0"/>
              <a:t> += amount</a:t>
            </a:r>
          </a:p>
          <a:p>
            <a:pPr latinLnBrk="1"/>
            <a:r>
              <a:rPr lang="en-US" altLang="ko-KR" dirty="0"/>
              <a:t>        print("</a:t>
            </a:r>
            <a:r>
              <a:rPr lang="ko-KR" altLang="en-US" dirty="0"/>
              <a:t>통장에서 </a:t>
            </a:r>
            <a:r>
              <a:rPr lang="en-US" altLang="ko-KR" dirty="0"/>
              <a:t>", amount, "</a:t>
            </a:r>
            <a:r>
              <a:rPr lang="ko-KR" altLang="en-US" dirty="0"/>
              <a:t>가 </a:t>
            </a:r>
            <a:r>
              <a:rPr lang="ko-KR" altLang="en-US" dirty="0" smtClean="0"/>
              <a:t>입금되었음</a:t>
            </a:r>
            <a:r>
              <a:rPr lang="en-US" altLang="ko-KR" dirty="0"/>
              <a:t>")</a:t>
            </a:r>
          </a:p>
          <a:p>
            <a:pPr latinLnBrk="1"/>
            <a:r>
              <a:rPr lang="en-US" altLang="ko-KR" dirty="0"/>
              <a:t>        return </a:t>
            </a:r>
            <a:r>
              <a:rPr lang="en-US" altLang="ko-KR" dirty="0" err="1"/>
              <a:t>self.__balance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a = </a:t>
            </a:r>
            <a:r>
              <a:rPr lang="en-US" altLang="ko-KR" dirty="0" err="1"/>
              <a:t>BankAccount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a.deposit</a:t>
            </a:r>
            <a:r>
              <a:rPr lang="en-US" altLang="ko-KR" dirty="0"/>
              <a:t>(100)</a:t>
            </a:r>
          </a:p>
          <a:p>
            <a:pPr latinLnBrk="1"/>
            <a:r>
              <a:rPr lang="en-US" altLang="ko-KR" dirty="0" err="1"/>
              <a:t>a.withdraw</a:t>
            </a:r>
            <a:r>
              <a:rPr lang="en-US" altLang="ko-KR" dirty="0"/>
              <a:t>(10)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3812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참조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파이썬에서</a:t>
            </a:r>
            <a:r>
              <a:rPr lang="ko-KR" altLang="en-US" dirty="0"/>
              <a:t> 변수는 실제로 객체를 저장하지 않는다</a:t>
            </a:r>
            <a:r>
              <a:rPr lang="en-US" altLang="ko-KR" dirty="0"/>
              <a:t>. </a:t>
            </a:r>
            <a:r>
              <a:rPr lang="ko-KR" altLang="en-US" dirty="0"/>
              <a:t>변수는 단지 객체의 메모리 주소를 </a:t>
            </a:r>
            <a:r>
              <a:rPr lang="ko-KR" altLang="en-US" dirty="0" smtClean="0"/>
              <a:t>저장한다</a:t>
            </a:r>
            <a:r>
              <a:rPr lang="en-US" altLang="ko-KR" dirty="0"/>
              <a:t>. </a:t>
            </a:r>
            <a:r>
              <a:rPr lang="ko-KR" altLang="en-US" dirty="0"/>
              <a:t>객체 자체는 메모리의 다른 곳에 생성된다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76" y="2280405"/>
            <a:ext cx="69532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02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참조 공유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74294"/>
            <a:ext cx="8153401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t = Television(11, 10, True)</a:t>
            </a:r>
          </a:p>
          <a:p>
            <a:r>
              <a:rPr lang="en-US" altLang="ko-KR" dirty="0"/>
              <a:t>s = t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08" y="2926672"/>
            <a:ext cx="41529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20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참조 공유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674294"/>
            <a:ext cx="8153401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t = Television(11, 10, True)</a:t>
            </a:r>
          </a:p>
          <a:p>
            <a:r>
              <a:rPr lang="en-US" altLang="ko-KR" dirty="0"/>
              <a:t>s = t</a:t>
            </a:r>
          </a:p>
          <a:p>
            <a:r>
              <a:rPr lang="en-US" altLang="ko-KR" dirty="0" err="1"/>
              <a:t>s.channel</a:t>
            </a:r>
            <a:r>
              <a:rPr lang="en-US" altLang="ko-KR" dirty="0"/>
              <a:t> = 9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80" y="3345217"/>
            <a:ext cx="3581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5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is, is not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개의 변수가 동일한 객체를 참조하고 있는지를 검사하는 연산자가 있다</a:t>
            </a:r>
            <a:r>
              <a:rPr lang="en-US" altLang="ko-KR" dirty="0"/>
              <a:t>. </a:t>
            </a:r>
            <a:r>
              <a:rPr lang="ko-KR" altLang="en-US" dirty="0"/>
              <a:t>바로 </a:t>
            </a:r>
            <a:r>
              <a:rPr lang="en-US" altLang="ko-KR" dirty="0" smtClean="0"/>
              <a:t>is</a:t>
            </a:r>
            <a:r>
              <a:rPr lang="ko-KR" altLang="en-US" dirty="0" smtClean="0"/>
              <a:t>와 </a:t>
            </a:r>
            <a:r>
              <a:rPr lang="en-US" altLang="ko-KR" dirty="0"/>
              <a:t>is not 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181" y="2606449"/>
            <a:ext cx="8153401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if s is t :</a:t>
            </a:r>
          </a:p>
          <a:p>
            <a:r>
              <a:rPr lang="en-US" altLang="ko-KR" dirty="0"/>
              <a:t>	print("2</a:t>
            </a:r>
            <a:r>
              <a:rPr lang="ko-KR" altLang="en-US" dirty="0"/>
              <a:t>개의 변수는 동일한 객체를 참조하고 있습니다</a:t>
            </a:r>
            <a:r>
              <a:rPr lang="en-US" altLang="ko-KR" dirty="0"/>
              <a:t>.")</a:t>
            </a:r>
          </a:p>
          <a:p>
            <a:endParaRPr lang="en-US" altLang="ko-KR" dirty="0"/>
          </a:p>
          <a:p>
            <a:r>
              <a:rPr lang="en-US" altLang="ko-KR" dirty="0"/>
              <a:t>if s is not t :</a:t>
            </a:r>
          </a:p>
          <a:p>
            <a:r>
              <a:rPr lang="en-US" altLang="ko-KR" dirty="0"/>
              <a:t>	print("2</a:t>
            </a:r>
            <a:r>
              <a:rPr lang="ko-KR" altLang="en-US" dirty="0"/>
              <a:t>개의 변수는 다른 객체를 참조하고 있습니다</a:t>
            </a:r>
            <a:r>
              <a:rPr lang="en-US" altLang="ko-KR" dirty="0"/>
              <a:t>.")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53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None </a:t>
            </a:r>
            <a:r>
              <a:rPr lang="ko-KR" altLang="en-US" dirty="0" err="1" smtClean="0"/>
              <a:t>참조값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변수가 현재 아무것도 가리키고 있지 않다면 </a:t>
            </a:r>
            <a:r>
              <a:rPr lang="en-US" altLang="ko-KR" dirty="0"/>
              <a:t>None</a:t>
            </a:r>
            <a:r>
              <a:rPr lang="ko-KR" altLang="en-US" dirty="0"/>
              <a:t>으로 설정하는 것이 좋다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None</a:t>
            </a:r>
            <a:r>
              <a:rPr lang="ko-KR" altLang="en-US" dirty="0"/>
              <a:t>은 아무것도 참조하고 있지 않다는 것을 나타내는 특별한 값이다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3352173"/>
            <a:ext cx="8153401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myTV</a:t>
            </a:r>
            <a:r>
              <a:rPr lang="en-US" altLang="ko-KR" dirty="0"/>
              <a:t> = None </a:t>
            </a:r>
          </a:p>
          <a:p>
            <a:endParaRPr lang="en-US" altLang="ko-KR" dirty="0"/>
          </a:p>
          <a:p>
            <a:r>
              <a:rPr lang="en-US" altLang="ko-KR" dirty="0" smtClean="0"/>
              <a:t>if </a:t>
            </a:r>
            <a:r>
              <a:rPr lang="en-US" altLang="ko-KR" dirty="0" err="1"/>
              <a:t>myTV</a:t>
            </a:r>
            <a:r>
              <a:rPr lang="en-US" altLang="ko-KR" dirty="0"/>
              <a:t> is None :</a:t>
            </a:r>
          </a:p>
          <a:p>
            <a:r>
              <a:rPr lang="en-US" altLang="ko-KR" dirty="0"/>
              <a:t>	print("</a:t>
            </a:r>
            <a:r>
              <a:rPr lang="ko-KR" altLang="en-US" dirty="0"/>
              <a:t>현재 </a:t>
            </a:r>
            <a:r>
              <a:rPr lang="en-US" altLang="ko-KR" dirty="0"/>
              <a:t>TV</a:t>
            </a:r>
            <a:r>
              <a:rPr lang="ko-KR" altLang="en-US" dirty="0"/>
              <a:t>가 없습니다</a:t>
            </a:r>
            <a:r>
              <a:rPr lang="en-US" altLang="ko-KR" dirty="0"/>
              <a:t>. ")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0728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객체를 함수로 전달할 </a:t>
            </a:r>
            <a:r>
              <a:rPr lang="ko-KR" altLang="en-US" dirty="0" smtClean="0"/>
              <a:t>때 </a:t>
            </a:r>
            <a:r>
              <a:rPr lang="en-US" altLang="ko-KR" dirty="0" smtClean="0"/>
              <a:t>p.385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8153401" cy="50783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# </a:t>
            </a:r>
            <a:r>
              <a:rPr lang="ko-KR" altLang="en-US" dirty="0"/>
              <a:t>텔레비전을 클래스로 정의한다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class Television: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channel, volume, on):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self.channel</a:t>
            </a:r>
            <a:r>
              <a:rPr lang="en-US" altLang="ko-KR" dirty="0"/>
              <a:t> = channel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self.volume</a:t>
            </a:r>
            <a:r>
              <a:rPr lang="en-US" altLang="ko-KR" dirty="0"/>
              <a:t> = volume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self.on</a:t>
            </a:r>
            <a:r>
              <a:rPr lang="en-US" altLang="ko-KR" dirty="0"/>
              <a:t> = on</a:t>
            </a:r>
          </a:p>
          <a:p>
            <a:endParaRPr lang="en-US" altLang="ko-KR" dirty="0"/>
          </a:p>
          <a:p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show(self):</a:t>
            </a:r>
          </a:p>
          <a:p>
            <a:r>
              <a:rPr lang="en-US" altLang="ko-KR" dirty="0"/>
              <a:t>		print(</a:t>
            </a:r>
            <a:r>
              <a:rPr lang="en-US" altLang="ko-KR" dirty="0" err="1"/>
              <a:t>self.channel</a:t>
            </a:r>
            <a:r>
              <a:rPr lang="en-US" altLang="ko-KR" dirty="0"/>
              <a:t>, </a:t>
            </a:r>
            <a:r>
              <a:rPr lang="en-US" altLang="ko-KR" dirty="0" err="1"/>
              <a:t>self.volume</a:t>
            </a:r>
            <a:r>
              <a:rPr lang="en-US" altLang="ko-KR" dirty="0"/>
              <a:t>, </a:t>
            </a:r>
            <a:r>
              <a:rPr lang="en-US" altLang="ko-KR" dirty="0" err="1"/>
              <a:t>self.on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전달받은 텔레비전의 음량을 줄인다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setSilentMode</a:t>
            </a:r>
            <a:r>
              <a:rPr lang="en-US" altLang="ko-KR" dirty="0"/>
              <a:t>(t):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t.volume</a:t>
            </a:r>
            <a:r>
              <a:rPr lang="en-US" altLang="ko-KR" dirty="0"/>
              <a:t> = 2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en-US" altLang="ko-KR" dirty="0" err="1"/>
              <a:t>setSilentMode</a:t>
            </a:r>
            <a:r>
              <a:rPr lang="en-US" altLang="ko-KR" dirty="0"/>
              <a:t>()</a:t>
            </a:r>
            <a:r>
              <a:rPr lang="ko-KR" altLang="en-US" dirty="0"/>
              <a:t>을 호출하여서 객체의 내용이 변경되는지를 확인한다</a:t>
            </a:r>
            <a:r>
              <a:rPr lang="en-US" altLang="ko-KR" dirty="0"/>
              <a:t>. </a:t>
            </a:r>
          </a:p>
          <a:p>
            <a:r>
              <a:rPr lang="en-US" altLang="ko-KR" dirty="0" err="1"/>
              <a:t>myTV</a:t>
            </a:r>
            <a:r>
              <a:rPr lang="en-US" altLang="ko-KR" dirty="0"/>
              <a:t> = Television(11, 10, True);</a:t>
            </a:r>
          </a:p>
          <a:p>
            <a:r>
              <a:rPr lang="en-US" altLang="ko-KR" dirty="0" err="1"/>
              <a:t>setSilentMode</a:t>
            </a:r>
            <a:r>
              <a:rPr lang="en-US" altLang="ko-KR" dirty="0"/>
              <a:t>(</a:t>
            </a:r>
            <a:r>
              <a:rPr lang="en-US" altLang="ko-KR" dirty="0" err="1"/>
              <a:t>myTV</a:t>
            </a:r>
            <a:r>
              <a:rPr lang="en-US" altLang="ko-KR" dirty="0"/>
              <a:t>)</a:t>
            </a:r>
          </a:p>
          <a:p>
            <a:r>
              <a:rPr lang="en-US" altLang="ko-KR" dirty="0" err="1"/>
              <a:t>myTV.show</a:t>
            </a:r>
            <a:r>
              <a:rPr lang="en-US" altLang="ko-KR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9348" y="6292334"/>
            <a:ext cx="434109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11 2 True</a:t>
            </a:r>
          </a:p>
        </p:txBody>
      </p:sp>
    </p:spTree>
    <p:extLst>
      <p:ext uri="{BB962C8B-B14F-4D97-AF65-F5344CB8AC3E}">
        <p14:creationId xmlns:p14="http://schemas.microsoft.com/office/powerpoint/2010/main" val="2805581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객체를 함수로 전달할 때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13" y="1672979"/>
            <a:ext cx="39052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1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 지향 프로그래밍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객체 지향 프로그래밍에서는 서로 관련 있는 데이터와 함수를 묶어서 객체</a:t>
            </a:r>
            <a:r>
              <a:rPr lang="en-US" altLang="ko-KR" dirty="0"/>
              <a:t>(object)</a:t>
            </a:r>
            <a:r>
              <a:rPr lang="ko-KR" altLang="en-US" dirty="0"/>
              <a:t>로 만들고 이들 객체들이 모여서 하나의 프로그램이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076298"/>
            <a:ext cx="6629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01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객체를 </a:t>
            </a:r>
            <a:r>
              <a:rPr lang="ko-KR" altLang="en-US" dirty="0"/>
              <a:t>함수로 전달하면 원본이 전달되는가</a:t>
            </a:r>
            <a:r>
              <a:rPr lang="en-US" altLang="ko-KR" dirty="0"/>
              <a:t>? </a:t>
            </a:r>
            <a:r>
              <a:rPr lang="ko-KR" altLang="en-US" dirty="0"/>
              <a:t>아니면 복사본이 전달되는가</a:t>
            </a:r>
            <a:r>
              <a:rPr lang="en-US" altLang="ko-KR" dirty="0"/>
              <a:t>?</a:t>
            </a:r>
          </a:p>
          <a:p>
            <a:pPr marL="0" indent="0" fontAlgn="base">
              <a:buNone/>
            </a:pPr>
            <a:r>
              <a:rPr lang="en-US" altLang="ko-KR" dirty="0"/>
              <a:t>2 </a:t>
            </a:r>
            <a:r>
              <a:rPr lang="ko-KR" altLang="en-US" dirty="0"/>
              <a:t>다음과 같은 문장이 실행되면 내부적으로 어떤 일이 일어나는가</a:t>
            </a:r>
            <a:r>
              <a:rPr lang="en-US" altLang="ko-KR" dirty="0"/>
              <a:t>?</a:t>
            </a:r>
          </a:p>
          <a:p>
            <a:pPr marL="0" indent="0" fontAlgn="base">
              <a:buNone/>
            </a:pPr>
            <a:r>
              <a:rPr lang="en-US" altLang="ko-KR" dirty="0" smtClean="0"/>
              <a:t>	t </a:t>
            </a:r>
            <a:r>
              <a:rPr lang="en-US" altLang="ko-KR" dirty="0"/>
              <a:t>= Television(11, 10, True)</a:t>
            </a:r>
          </a:p>
          <a:p>
            <a:pPr marL="0" indent="0" fontAlgn="base">
              <a:buNone/>
            </a:pPr>
            <a:r>
              <a:rPr lang="en-US" altLang="ko-KR" dirty="0" smtClean="0"/>
              <a:t>	s </a:t>
            </a:r>
            <a:r>
              <a:rPr lang="en-US" altLang="ko-KR" dirty="0"/>
              <a:t>= t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62" y="3588890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86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 변수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모든 </a:t>
            </a:r>
            <a:r>
              <a:rPr lang="ko-KR" altLang="en-US" dirty="0"/>
              <a:t>객체를 </a:t>
            </a:r>
            <a:r>
              <a:rPr lang="ko-KR" altLang="en-US" dirty="0" smtClean="0"/>
              <a:t>통틀어서 </a:t>
            </a:r>
            <a:r>
              <a:rPr lang="ko-KR" altLang="en-US" dirty="0"/>
              <a:t>하나만 생성되고 모든 객체가 이것을 </a:t>
            </a:r>
            <a:r>
              <a:rPr lang="ko-KR" altLang="en-US" dirty="0" smtClean="0"/>
              <a:t>공유하는 변수를 클래스 </a:t>
            </a:r>
            <a:r>
              <a:rPr lang="ko-KR" altLang="en-US" dirty="0"/>
              <a:t>멤버</a:t>
            </a:r>
            <a:r>
              <a:rPr lang="en-US" altLang="ko-KR" dirty="0"/>
              <a:t>(</a:t>
            </a:r>
            <a:r>
              <a:rPr lang="en-US" altLang="ko-KR" dirty="0" smtClean="0"/>
              <a:t>class member</a:t>
            </a:r>
            <a:r>
              <a:rPr lang="en-US" altLang="ko-KR" dirty="0"/>
              <a:t>)</a:t>
            </a:r>
            <a:r>
              <a:rPr lang="ko-KR" altLang="en-US" dirty="0"/>
              <a:t>라고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62" y="2479367"/>
            <a:ext cx="67437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인스턴스 변수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2387" y="2476500"/>
            <a:ext cx="6734175" cy="2743200"/>
          </a:xfrm>
          <a:prstGeom prst="rect">
            <a:avLst/>
          </a:prstGeom>
        </p:spPr>
      </p:pic>
      <p:sp>
        <p:nvSpPr>
          <p:cNvPr id="5" name="설명선 2 4"/>
          <p:cNvSpPr/>
          <p:nvPr/>
        </p:nvSpPr>
        <p:spPr>
          <a:xfrm>
            <a:off x="6090082" y="2201292"/>
            <a:ext cx="1766656" cy="275208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클래스 변수</a:t>
            </a:r>
            <a:endParaRPr lang="ko-KR" altLang="en-US"/>
          </a:p>
        </p:txBody>
      </p:sp>
      <p:sp>
        <p:nvSpPr>
          <p:cNvPr id="6" name="설명선 2 5"/>
          <p:cNvSpPr/>
          <p:nvPr/>
        </p:nvSpPr>
        <p:spPr>
          <a:xfrm>
            <a:off x="3481527" y="5895883"/>
            <a:ext cx="1766656" cy="2752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2016"/>
              <a:gd name="adj6" fmla="val -30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인스턴스 변수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582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 </a:t>
            </a:r>
            <a:r>
              <a:rPr lang="ko-KR" altLang="en-US" dirty="0" smtClean="0"/>
              <a:t>변수 </a:t>
            </a:r>
            <a:r>
              <a:rPr lang="en-US" altLang="ko-KR" dirty="0" smtClean="0"/>
              <a:t>p.390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8153401" cy="480131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# </a:t>
            </a:r>
            <a:r>
              <a:rPr lang="ko-KR" altLang="en-US" dirty="0"/>
              <a:t>텔레비전을 클래스로 정의한다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class Television: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serialNumber</a:t>
            </a:r>
            <a:r>
              <a:rPr lang="en-US" altLang="ko-KR" dirty="0"/>
              <a:t> = 0		# </a:t>
            </a:r>
            <a:r>
              <a:rPr lang="ko-KR" altLang="en-US" dirty="0"/>
              <a:t>이것이 클래스 변수이다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channel, volume, on):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self.channel</a:t>
            </a:r>
            <a:r>
              <a:rPr lang="en-US" altLang="ko-KR" dirty="0"/>
              <a:t> = channel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self.volume</a:t>
            </a:r>
            <a:r>
              <a:rPr lang="en-US" altLang="ko-KR" dirty="0"/>
              <a:t> = volume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self.on</a:t>
            </a:r>
            <a:r>
              <a:rPr lang="en-US" altLang="ko-KR" dirty="0"/>
              <a:t> = on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Television.serialNumber</a:t>
            </a:r>
            <a:r>
              <a:rPr lang="en-US" altLang="ko-KR" dirty="0"/>
              <a:t> += 1		# </a:t>
            </a:r>
            <a:r>
              <a:rPr lang="ko-KR" altLang="en-US" dirty="0"/>
              <a:t>클래스 변수를 하나 증가한다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		# </a:t>
            </a:r>
            <a:r>
              <a:rPr lang="ko-KR" altLang="en-US" dirty="0"/>
              <a:t>클래스 변수의 값을 객체의 시리얼 번호로 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self.number</a:t>
            </a:r>
            <a:r>
              <a:rPr lang="en-US" altLang="ko-KR" dirty="0"/>
              <a:t> = </a:t>
            </a:r>
            <a:r>
              <a:rPr lang="en-US" altLang="ko-KR" dirty="0" err="1"/>
              <a:t>Television.serialNumber</a:t>
            </a:r>
            <a:endParaRPr lang="en-US" altLang="ko-KR" dirty="0"/>
          </a:p>
          <a:p>
            <a:r>
              <a:rPr lang="en-US" altLang="ko-KR" dirty="0"/>
              <a:t>   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show(self):</a:t>
            </a:r>
          </a:p>
          <a:p>
            <a:r>
              <a:rPr lang="en-US" altLang="ko-KR" dirty="0"/>
              <a:t>        print(</a:t>
            </a:r>
            <a:r>
              <a:rPr lang="en-US" altLang="ko-KR" dirty="0" err="1"/>
              <a:t>self.channel</a:t>
            </a:r>
            <a:r>
              <a:rPr lang="en-US" altLang="ko-KR" dirty="0"/>
              <a:t>, </a:t>
            </a:r>
            <a:r>
              <a:rPr lang="en-US" altLang="ko-KR" dirty="0" err="1"/>
              <a:t>self.volume</a:t>
            </a:r>
            <a:r>
              <a:rPr lang="en-US" altLang="ko-KR" dirty="0"/>
              <a:t>, </a:t>
            </a:r>
            <a:r>
              <a:rPr lang="en-US" altLang="ko-KR" dirty="0" err="1"/>
              <a:t>self.on</a:t>
            </a:r>
            <a:r>
              <a:rPr lang="en-US" altLang="ko-KR" dirty="0"/>
              <a:t>, </a:t>
            </a:r>
            <a:r>
              <a:rPr lang="en-US" altLang="ko-KR" dirty="0" err="1"/>
              <a:t>self.number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 err="1"/>
              <a:t>myTV</a:t>
            </a:r>
            <a:r>
              <a:rPr lang="en-US" altLang="ko-KR" dirty="0"/>
              <a:t> = Television(11, 10, True);</a:t>
            </a:r>
          </a:p>
          <a:p>
            <a:r>
              <a:rPr lang="en-US" altLang="ko-KR" dirty="0" err="1"/>
              <a:t>myTV.show</a:t>
            </a:r>
            <a:r>
              <a:rPr lang="en-US" altLang="ko-KR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9348" y="6292334"/>
            <a:ext cx="4341092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11 10 True 1</a:t>
            </a:r>
          </a:p>
        </p:txBody>
      </p:sp>
    </p:spTree>
    <p:extLst>
      <p:ext uri="{BB962C8B-B14F-4D97-AF65-F5344CB8AC3E}">
        <p14:creationId xmlns:p14="http://schemas.microsoft.com/office/powerpoint/2010/main" val="3933552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상수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상수들은 흔히 클래스 변수로 정의된다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221637"/>
            <a:ext cx="8153401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class Monster :</a:t>
            </a:r>
          </a:p>
          <a:p>
            <a:r>
              <a:rPr lang="en-US" altLang="ko-KR" dirty="0"/>
              <a:t>   # </a:t>
            </a:r>
            <a:r>
              <a:rPr lang="ko-KR" altLang="en-US" dirty="0"/>
              <a:t>상수 값 정의 </a:t>
            </a:r>
          </a:p>
          <a:p>
            <a:r>
              <a:rPr lang="ko-KR" altLang="en-US" dirty="0"/>
              <a:t>   </a:t>
            </a:r>
            <a:r>
              <a:rPr lang="en-US" altLang="ko-KR" dirty="0"/>
              <a:t>WEAK = 0</a:t>
            </a:r>
          </a:p>
          <a:p>
            <a:r>
              <a:rPr lang="en-US" altLang="ko-KR" dirty="0"/>
              <a:t>   NORMAL = 10</a:t>
            </a:r>
          </a:p>
          <a:p>
            <a:r>
              <a:rPr lang="en-US" altLang="ko-KR" dirty="0"/>
              <a:t>   STRONG = 20</a:t>
            </a:r>
          </a:p>
          <a:p>
            <a:r>
              <a:rPr lang="en-US" altLang="ko-KR" dirty="0"/>
              <a:t>   VERY STRONG = 30</a:t>
            </a:r>
          </a:p>
          <a:p>
            <a:endParaRPr lang="en-US" altLang="ko-KR" dirty="0"/>
          </a:p>
          <a:p>
            <a:r>
              <a:rPr lang="en-US" altLang="ko-KR" dirty="0"/>
              <a:t>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__(self) :</a:t>
            </a:r>
          </a:p>
          <a:p>
            <a:r>
              <a:rPr lang="en-US" altLang="ko-KR" dirty="0"/>
              <a:t>      </a:t>
            </a:r>
            <a:r>
              <a:rPr lang="en-US" altLang="ko-KR" dirty="0" err="1"/>
              <a:t>self._health</a:t>
            </a:r>
            <a:r>
              <a:rPr lang="en-US" altLang="ko-KR" dirty="0"/>
              <a:t> = </a:t>
            </a:r>
            <a:r>
              <a:rPr lang="en-US" altLang="ko-KR" dirty="0" err="1" smtClean="0"/>
              <a:t>Monster.NORMAL</a:t>
            </a:r>
            <a:endParaRPr lang="en-US" altLang="ko-KR" dirty="0" smtClean="0"/>
          </a:p>
          <a:p>
            <a:pPr latinLnBrk="1"/>
            <a:endParaRPr lang="en-US" altLang="ko-KR" b="1" dirty="0" smtClean="0"/>
          </a:p>
          <a:p>
            <a:pPr latinLnBrk="1"/>
            <a:r>
              <a:rPr lang="en-US" altLang="ko-KR" b="1" dirty="0" smtClean="0"/>
              <a:t>   </a:t>
            </a:r>
            <a:r>
              <a:rPr lang="en-US" altLang="ko-KR" b="1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/>
              <a:t>eat(</a:t>
            </a:r>
            <a:r>
              <a:rPr lang="en-US" altLang="ko-KR" b="1" dirty="0"/>
              <a:t>self</a:t>
            </a:r>
            <a:r>
              <a:rPr lang="en-US" altLang="ko-KR" dirty="0"/>
              <a:t>) :</a:t>
            </a:r>
          </a:p>
          <a:p>
            <a:pPr latinLnBrk="1"/>
            <a:r>
              <a:rPr lang="en-US" altLang="ko-KR" b="1" dirty="0" smtClean="0"/>
              <a:t>      </a:t>
            </a:r>
            <a:r>
              <a:rPr lang="en-US" altLang="ko-KR" b="1" dirty="0" err="1" smtClean="0"/>
              <a:t>self</a:t>
            </a:r>
            <a:r>
              <a:rPr lang="en-US" altLang="ko-KR" dirty="0" err="1"/>
              <a:t>._health</a:t>
            </a:r>
            <a:r>
              <a:rPr lang="en-US" altLang="ko-KR" dirty="0"/>
              <a:t> = </a:t>
            </a:r>
            <a:r>
              <a:rPr lang="en-US" altLang="ko-KR" dirty="0" err="1" smtClean="0"/>
              <a:t>Monster.STRONG</a:t>
            </a:r>
            <a:endParaRPr lang="en-US" altLang="ko-KR" dirty="0" smtClean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b="1" dirty="0" smtClean="0"/>
              <a:t>   </a:t>
            </a:r>
            <a:r>
              <a:rPr lang="en-US" altLang="ko-KR" b="1" dirty="0" err="1" smtClean="0"/>
              <a:t>def</a:t>
            </a:r>
            <a:r>
              <a:rPr lang="en-US" altLang="ko-KR" dirty="0" smtClean="0"/>
              <a:t> </a:t>
            </a:r>
            <a:r>
              <a:rPr lang="en-US" altLang="ko-KR" dirty="0"/>
              <a:t>attack(</a:t>
            </a:r>
            <a:r>
              <a:rPr lang="en-US" altLang="ko-KR" b="1" dirty="0"/>
              <a:t>self</a:t>
            </a:r>
            <a:r>
              <a:rPr lang="en-US" altLang="ko-KR" dirty="0"/>
              <a:t>) :</a:t>
            </a:r>
          </a:p>
          <a:p>
            <a:pPr latinLnBrk="1"/>
            <a:r>
              <a:rPr lang="en-US" altLang="ko-KR" dirty="0" smtClean="0"/>
              <a:t>      </a:t>
            </a:r>
            <a:r>
              <a:rPr lang="en-US" altLang="ko-KR" b="1" dirty="0" err="1"/>
              <a:t>self</a:t>
            </a:r>
            <a:r>
              <a:rPr lang="en-US" altLang="ko-KR" dirty="0" err="1"/>
              <a:t>._health</a:t>
            </a:r>
            <a:r>
              <a:rPr lang="en-US" altLang="ko-KR" dirty="0"/>
              <a:t> = </a:t>
            </a:r>
            <a:r>
              <a:rPr lang="en-US" altLang="ko-KR" dirty="0" err="1"/>
              <a:t>Monster.WEAK</a:t>
            </a:r>
            <a:r>
              <a:rPr lang="en-US" altLang="ko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170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중간점검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인스턴스 </a:t>
            </a:r>
            <a:r>
              <a:rPr lang="ko-KR" altLang="en-US" dirty="0"/>
              <a:t>변수와 클래스 변수의 차이점은 무엇인가</a:t>
            </a:r>
            <a:r>
              <a:rPr lang="en-US" altLang="ko-KR" dirty="0"/>
              <a:t>?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 err="1"/>
              <a:t>파이썬에서</a:t>
            </a:r>
            <a:r>
              <a:rPr lang="ko-KR" altLang="en-US" dirty="0"/>
              <a:t> 클래스 변수를 생성하려면 어떻게 하면 되는가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62" y="3588890"/>
            <a:ext cx="2329605" cy="2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 </a:t>
            </a:r>
            <a:r>
              <a:rPr lang="en-US" altLang="ko-KR" dirty="0" smtClean="0"/>
              <a:t>dog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어떤 섬에 강아지들이 있는데 강아지의 품종은 모두 같다고 하자</a:t>
            </a:r>
            <a:r>
              <a:rPr lang="en-US" altLang="ko-KR" dirty="0"/>
              <a:t>. </a:t>
            </a:r>
            <a:r>
              <a:rPr lang="ko-KR" altLang="en-US" dirty="0"/>
              <a:t>그렇다면 강아지 </a:t>
            </a:r>
            <a:r>
              <a:rPr lang="ko-KR" altLang="en-US" dirty="0" err="1"/>
              <a:t>객체마다</a:t>
            </a:r>
            <a:r>
              <a:rPr lang="ko-KR" altLang="en-US" dirty="0"/>
              <a:t> 품종을 저장할 필요는 없을 것이다</a:t>
            </a:r>
            <a:r>
              <a:rPr lang="en-US" altLang="ko-KR" dirty="0"/>
              <a:t>. </a:t>
            </a:r>
            <a:r>
              <a:rPr lang="ko-KR" altLang="en-US" dirty="0"/>
              <a:t>강아지의 품종은 클래스 변수로 정의하여도 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180" y="2851951"/>
            <a:ext cx="8153401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class Dog:</a:t>
            </a:r>
          </a:p>
          <a:p>
            <a:r>
              <a:rPr lang="en-US" altLang="ko-KR" dirty="0"/>
              <a:t>    kind = "Bulldog"         	# </a:t>
            </a:r>
            <a:r>
              <a:rPr lang="ko-KR" altLang="en-US" dirty="0"/>
              <a:t>클래스 변수</a:t>
            </a:r>
          </a:p>
          <a:p>
            <a:r>
              <a:rPr lang="ko-KR" altLang="en-US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name, age):</a:t>
            </a:r>
          </a:p>
          <a:p>
            <a:r>
              <a:rPr lang="en-US" altLang="ko-KR" dirty="0"/>
              <a:t>        self.name = name    	# </a:t>
            </a:r>
            <a:r>
              <a:rPr lang="ko-KR" altLang="en-US" dirty="0"/>
              <a:t>각 인스턴스에 유일한 인스턴스 변수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self.age</a:t>
            </a:r>
            <a:r>
              <a:rPr lang="en-US" altLang="ko-KR" dirty="0"/>
              <a:t> = age    	# </a:t>
            </a:r>
            <a:r>
              <a:rPr lang="ko-KR" altLang="en-US" dirty="0"/>
              <a:t>각 인스턴스에 유일한 인스턴스 변수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54158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파이썬에는</a:t>
            </a:r>
            <a:r>
              <a:rPr lang="ko-KR" altLang="en-US" dirty="0"/>
              <a:t> 연산자</a:t>
            </a:r>
            <a:r>
              <a:rPr lang="en-US" altLang="ko-KR" dirty="0"/>
              <a:t>(+, -, *, /)</a:t>
            </a:r>
            <a:r>
              <a:rPr lang="ko-KR" altLang="en-US" dirty="0"/>
              <a:t>에 관련된 </a:t>
            </a:r>
            <a:r>
              <a:rPr lang="ko-KR" altLang="en-US" b="1" dirty="0"/>
              <a:t>특수 </a:t>
            </a:r>
            <a:r>
              <a:rPr lang="ko-KR" altLang="en-US" b="1" dirty="0" err="1"/>
              <a:t>메소드</a:t>
            </a:r>
            <a:r>
              <a:rPr lang="en-US" altLang="ko-KR" b="1" dirty="0"/>
              <a:t>(special method)</a:t>
            </a:r>
            <a:r>
              <a:rPr lang="ko-KR" altLang="en-US" dirty="0"/>
              <a:t>가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이들 </a:t>
            </a:r>
            <a:r>
              <a:rPr lang="ko-KR" altLang="en-US" dirty="0" err="1"/>
              <a:t>메소드는</a:t>
            </a:r>
            <a:r>
              <a:rPr lang="ko-KR" altLang="en-US" dirty="0"/>
              <a:t> 우리가 객체에 대하여 </a:t>
            </a:r>
            <a:r>
              <a:rPr lang="en-US" altLang="ko-KR" dirty="0"/>
              <a:t>+, -, *, /</a:t>
            </a:r>
            <a:r>
              <a:rPr lang="ko-KR" altLang="en-US" dirty="0"/>
              <a:t>와 같은 연산을 적용하면 자동으로 호출된다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813" y="3286957"/>
            <a:ext cx="8153401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b="1" dirty="0"/>
              <a:t>class</a:t>
            </a:r>
            <a:r>
              <a:rPr lang="en-US" altLang="ko-KR" dirty="0"/>
              <a:t> Circle:</a:t>
            </a:r>
          </a:p>
          <a:p>
            <a:pPr latinLnBrk="1"/>
            <a:r>
              <a:rPr lang="en-US" altLang="ko-KR" dirty="0"/>
              <a:t>	...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eq</a:t>
            </a:r>
            <a:r>
              <a:rPr lang="en-US" altLang="ko-KR" dirty="0"/>
              <a:t>__(</a:t>
            </a:r>
            <a:r>
              <a:rPr lang="en-US" altLang="ko-KR" b="1" dirty="0"/>
              <a:t>self</a:t>
            </a:r>
            <a:r>
              <a:rPr lang="en-US" altLang="ko-KR" dirty="0"/>
              <a:t>, other):</a:t>
            </a:r>
          </a:p>
          <a:p>
            <a:pPr latinLnBrk="1"/>
            <a:r>
              <a:rPr lang="en-US" altLang="ko-KR" dirty="0"/>
              <a:t>		</a:t>
            </a:r>
            <a:r>
              <a:rPr lang="en-US" altLang="ko-KR" b="1" dirty="0"/>
              <a:t>return</a:t>
            </a:r>
            <a:r>
              <a:rPr lang="en-US" altLang="ko-KR" dirty="0"/>
              <a:t> </a:t>
            </a:r>
            <a:r>
              <a:rPr lang="en-US" altLang="ko-KR" b="1" dirty="0" err="1"/>
              <a:t>self</a:t>
            </a:r>
            <a:r>
              <a:rPr lang="en-US" altLang="ko-KR" dirty="0" err="1"/>
              <a:t>.radius</a:t>
            </a:r>
            <a:r>
              <a:rPr lang="en-US" altLang="ko-KR" dirty="0"/>
              <a:t> == </a:t>
            </a:r>
            <a:r>
              <a:rPr lang="en-US" altLang="ko-KR" dirty="0" err="1" smtClean="0"/>
              <a:t>other.radius</a:t>
            </a:r>
            <a:endParaRPr lang="en-US" altLang="ko-KR" dirty="0" smtClean="0"/>
          </a:p>
          <a:p>
            <a:pPr latinLnBrk="1"/>
            <a:r>
              <a:rPr lang="en-US" altLang="ko-KR" dirty="0"/>
              <a:t>c1 = Circle(10)</a:t>
            </a:r>
          </a:p>
          <a:p>
            <a:pPr latinLnBrk="1"/>
            <a:r>
              <a:rPr lang="en-US" altLang="ko-KR" dirty="0"/>
              <a:t>c2 = Circle(10)</a:t>
            </a:r>
          </a:p>
          <a:p>
            <a:pPr latinLnBrk="1"/>
            <a:r>
              <a:rPr lang="en-US" altLang="ko-KR" b="1" dirty="0"/>
              <a:t>if</a:t>
            </a:r>
            <a:r>
              <a:rPr lang="en-US" altLang="ko-KR" dirty="0"/>
              <a:t> c1 == c2: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원의 반지름은 동일합니다</a:t>
            </a:r>
            <a:r>
              <a:rPr lang="en-US" altLang="ko-KR" dirty="0"/>
              <a:t>. </a:t>
            </a:r>
            <a:r>
              <a:rPr lang="en-US" altLang="ko-KR" dirty="0" smtClean="0"/>
              <a:t>")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47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555811"/>
            <a:ext cx="7668876" cy="50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2</a:t>
            </a:r>
            <a:r>
              <a:rPr lang="ko-KR" altLang="en-US" dirty="0"/>
              <a:t>차원 공간에서 벡터</a:t>
            </a:r>
            <a:r>
              <a:rPr lang="en-US" altLang="ko-KR" dirty="0"/>
              <a:t>(vector)</a:t>
            </a:r>
            <a:r>
              <a:rPr lang="ko-KR" altLang="en-US" dirty="0"/>
              <a:t>는 </a:t>
            </a:r>
            <a:r>
              <a:rPr lang="en-US" altLang="ko-KR" dirty="0"/>
              <a:t>(a, b)</a:t>
            </a:r>
            <a:r>
              <a:rPr lang="ko-KR" altLang="en-US" dirty="0"/>
              <a:t>와 같이 </a:t>
            </a:r>
            <a:r>
              <a:rPr lang="en-US" altLang="ko-KR" dirty="0"/>
              <a:t>2</a:t>
            </a:r>
            <a:r>
              <a:rPr lang="ko-KR" altLang="en-US" dirty="0"/>
              <a:t>개의 실수로 표현될 수 있다</a:t>
            </a:r>
            <a:r>
              <a:rPr lang="en-US" altLang="ko-KR" dirty="0"/>
              <a:t>. </a:t>
            </a:r>
            <a:r>
              <a:rPr lang="ko-KR" altLang="en-US" dirty="0"/>
              <a:t>벡터 간에는 덧셈이나 뺄셈이 정의된다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	</a:t>
            </a:r>
            <a:r>
              <a:rPr lang="en-US" altLang="ko-KR" i="1" dirty="0"/>
              <a:t>(a, b) + (c, d) = (</a:t>
            </a:r>
            <a:r>
              <a:rPr lang="en-US" altLang="ko-KR" i="1" dirty="0" err="1"/>
              <a:t>a+c</a:t>
            </a:r>
            <a:r>
              <a:rPr lang="en-US" altLang="ko-KR" i="1" dirty="0"/>
              <a:t>, </a:t>
            </a:r>
            <a:r>
              <a:rPr lang="en-US" altLang="ko-KR" i="1" dirty="0" err="1"/>
              <a:t>b+d</a:t>
            </a:r>
            <a:r>
              <a:rPr lang="en-US" altLang="ko-KR" i="1" dirty="0"/>
              <a:t>)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	</a:t>
            </a:r>
            <a:r>
              <a:rPr lang="en-US" altLang="ko-KR" i="1" dirty="0"/>
              <a:t>(a, b) - (c, d) = (a-c, b-d)</a:t>
            </a:r>
            <a:endParaRPr lang="ko-KR" altLang="en-US" dirty="0"/>
          </a:p>
          <a:p>
            <a:pPr fontAlgn="base"/>
            <a:r>
              <a:rPr lang="ko-KR" altLang="en-US" dirty="0"/>
              <a:t>특수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이용하여서 </a:t>
            </a:r>
            <a:r>
              <a:rPr lang="en-US" altLang="ko-KR" dirty="0"/>
              <a:t>+ </a:t>
            </a:r>
            <a:r>
              <a:rPr lang="ko-KR" altLang="en-US" dirty="0"/>
              <a:t>연산과 </a:t>
            </a:r>
            <a:r>
              <a:rPr lang="en-US" altLang="ko-KR" dirty="0"/>
              <a:t>– </a:t>
            </a:r>
            <a:r>
              <a:rPr lang="ko-KR" altLang="en-US" dirty="0"/>
              <a:t>연산</a:t>
            </a:r>
            <a:r>
              <a:rPr lang="en-US" altLang="ko-KR" dirty="0"/>
              <a:t>, </a:t>
            </a:r>
            <a:r>
              <a:rPr lang="en-US" altLang="ko-KR" dirty="0" err="1"/>
              <a:t>str</a:t>
            </a:r>
            <a:r>
              <a:rPr lang="en-US" altLang="ko-KR" dirty="0"/>
              <a:t>() </a:t>
            </a:r>
            <a:r>
              <a:rPr lang="ko-KR" altLang="en-US" dirty="0" err="1"/>
              <a:t>메소드를</a:t>
            </a:r>
            <a:r>
              <a:rPr lang="ko-KR" altLang="en-US" dirty="0"/>
              <a:t> 구현해보자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446" y="3975752"/>
            <a:ext cx="81534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(0, 1) + (1, 0) = (1,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29" y="593888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Vector p.394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1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절차 지향과 객체 지향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절차 지향 프로그래밍</a:t>
            </a:r>
            <a:r>
              <a:rPr lang="en-US" altLang="ko-KR" dirty="0"/>
              <a:t>(procedural programming)</a:t>
            </a:r>
            <a:r>
              <a:rPr lang="ko-KR" altLang="en-US" dirty="0"/>
              <a:t>은 프로시저</a:t>
            </a:r>
            <a:r>
              <a:rPr lang="en-US" altLang="ko-KR" dirty="0"/>
              <a:t>(procedure)</a:t>
            </a:r>
            <a:r>
              <a:rPr lang="ko-KR" altLang="en-US" dirty="0"/>
              <a:t>를 기반으로 하는 </a:t>
            </a:r>
            <a:r>
              <a:rPr lang="ko-KR" altLang="en-US" dirty="0" smtClean="0"/>
              <a:t>프로그래밍 </a:t>
            </a:r>
            <a:r>
              <a:rPr lang="ko-KR" altLang="en-US" dirty="0"/>
              <a:t>방법이다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객체 지향 프로그래밍</a:t>
            </a:r>
            <a:r>
              <a:rPr lang="en-US" altLang="ko-KR" dirty="0"/>
              <a:t>(object-oriented programming)</a:t>
            </a:r>
            <a:r>
              <a:rPr lang="ko-KR" altLang="en-US" dirty="0"/>
              <a:t>은 데이터와 함수를 하나의 </a:t>
            </a:r>
            <a:r>
              <a:rPr lang="ko-KR" altLang="en-US" dirty="0" smtClean="0"/>
              <a:t>덩어리로 </a:t>
            </a:r>
            <a:r>
              <a:rPr lang="ko-KR" altLang="en-US" dirty="0"/>
              <a:t>묶어서 생각하는 방법이다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79" y="3164612"/>
            <a:ext cx="69627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06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195" y="468297"/>
            <a:ext cx="8153401" cy="61863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class Vector2D :</a:t>
            </a:r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x, y):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self.x</a:t>
            </a:r>
            <a:r>
              <a:rPr lang="en-US" altLang="ko-KR" dirty="0"/>
              <a:t> = x</a:t>
            </a:r>
          </a:p>
          <a:p>
            <a:pPr latinLnBrk="1"/>
            <a:r>
              <a:rPr lang="en-US" altLang="ko-KR" dirty="0"/>
              <a:t>        </a:t>
            </a:r>
            <a:r>
              <a:rPr lang="en-US" altLang="ko-KR" dirty="0" err="1"/>
              <a:t>self.y</a:t>
            </a:r>
            <a:r>
              <a:rPr lang="en-US" altLang="ko-KR" dirty="0"/>
              <a:t> = y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__add__(self, other):</a:t>
            </a:r>
          </a:p>
          <a:p>
            <a:pPr latinLnBrk="1"/>
            <a:r>
              <a:rPr lang="en-US" altLang="ko-KR" dirty="0"/>
              <a:t>        return Vector2D(</a:t>
            </a:r>
            <a:r>
              <a:rPr lang="en-US" altLang="ko-KR" dirty="0" err="1"/>
              <a:t>self.x</a:t>
            </a:r>
            <a:r>
              <a:rPr lang="en-US" altLang="ko-KR" dirty="0"/>
              <a:t> + </a:t>
            </a:r>
            <a:r>
              <a:rPr lang="en-US" altLang="ko-KR" dirty="0" err="1"/>
              <a:t>other.x</a:t>
            </a:r>
            <a:r>
              <a:rPr lang="en-US" altLang="ko-KR" dirty="0"/>
              <a:t>, </a:t>
            </a:r>
            <a:r>
              <a:rPr lang="en-US" altLang="ko-KR" dirty="0" err="1"/>
              <a:t>self.y</a:t>
            </a:r>
            <a:r>
              <a:rPr lang="en-US" altLang="ko-KR" dirty="0"/>
              <a:t> + </a:t>
            </a:r>
            <a:r>
              <a:rPr lang="en-US" altLang="ko-KR" dirty="0" err="1"/>
              <a:t>other.y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__sub__(self, other):</a:t>
            </a:r>
          </a:p>
          <a:p>
            <a:pPr latinLnBrk="1"/>
            <a:r>
              <a:rPr lang="en-US" altLang="ko-KR" dirty="0"/>
              <a:t>        return Vector2D(</a:t>
            </a:r>
            <a:r>
              <a:rPr lang="en-US" altLang="ko-KR" dirty="0" err="1"/>
              <a:t>self.x</a:t>
            </a:r>
            <a:r>
              <a:rPr lang="en-US" altLang="ko-KR" dirty="0"/>
              <a:t> - </a:t>
            </a:r>
            <a:r>
              <a:rPr lang="en-US" altLang="ko-KR" dirty="0" err="1"/>
              <a:t>other.x</a:t>
            </a:r>
            <a:r>
              <a:rPr lang="en-US" altLang="ko-KR" dirty="0"/>
              <a:t>, </a:t>
            </a:r>
            <a:r>
              <a:rPr lang="en-US" altLang="ko-KR" dirty="0" err="1"/>
              <a:t>self.y</a:t>
            </a:r>
            <a:r>
              <a:rPr lang="en-US" altLang="ko-KR" dirty="0"/>
              <a:t> - </a:t>
            </a:r>
            <a:r>
              <a:rPr lang="en-US" altLang="ko-KR" dirty="0" err="1"/>
              <a:t>other.y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eq</a:t>
            </a:r>
            <a:r>
              <a:rPr lang="en-US" altLang="ko-KR" dirty="0"/>
              <a:t>__(self, other):</a:t>
            </a:r>
          </a:p>
          <a:p>
            <a:pPr latinLnBrk="1"/>
            <a:r>
              <a:rPr lang="en-US" altLang="ko-KR" dirty="0"/>
              <a:t>        return </a:t>
            </a:r>
            <a:r>
              <a:rPr lang="en-US" altLang="ko-KR" dirty="0" err="1"/>
              <a:t>self.x</a:t>
            </a:r>
            <a:r>
              <a:rPr lang="en-US" altLang="ko-KR" dirty="0"/>
              <a:t> == </a:t>
            </a:r>
            <a:r>
              <a:rPr lang="en-US" altLang="ko-KR" dirty="0" err="1"/>
              <a:t>other.x</a:t>
            </a:r>
            <a:r>
              <a:rPr lang="en-US" altLang="ko-KR" dirty="0"/>
              <a:t> and </a:t>
            </a:r>
            <a:r>
              <a:rPr lang="en-US" altLang="ko-KR" dirty="0" err="1"/>
              <a:t>self.y</a:t>
            </a:r>
            <a:r>
              <a:rPr lang="en-US" altLang="ko-KR" dirty="0"/>
              <a:t> == </a:t>
            </a:r>
            <a:r>
              <a:rPr lang="en-US" altLang="ko-KR" dirty="0" err="1"/>
              <a:t>other.y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str</a:t>
            </a:r>
            <a:r>
              <a:rPr lang="en-US" altLang="ko-KR" dirty="0"/>
              <a:t>__(self):</a:t>
            </a:r>
          </a:p>
          <a:p>
            <a:pPr latinLnBrk="1"/>
            <a:r>
              <a:rPr lang="en-US" altLang="ko-KR" dirty="0"/>
              <a:t>        return '(%g, %g)' % (</a:t>
            </a:r>
            <a:r>
              <a:rPr lang="en-US" altLang="ko-KR" dirty="0" err="1"/>
              <a:t>self.x</a:t>
            </a:r>
            <a:r>
              <a:rPr lang="en-US" altLang="ko-KR" dirty="0"/>
              <a:t>, </a:t>
            </a:r>
            <a:r>
              <a:rPr lang="en-US" altLang="ko-KR" dirty="0" err="1"/>
              <a:t>self.y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u = Vector2D(0,1)</a:t>
            </a:r>
          </a:p>
          <a:p>
            <a:pPr latinLnBrk="1"/>
            <a:r>
              <a:rPr lang="en-US" altLang="ko-KR" dirty="0"/>
              <a:t>v = Vector2D(1,0)</a:t>
            </a:r>
          </a:p>
          <a:p>
            <a:pPr latinLnBrk="1"/>
            <a:r>
              <a:rPr lang="en-US" altLang="ko-KR" dirty="0"/>
              <a:t>w = Vector2D(1,1)</a:t>
            </a:r>
          </a:p>
          <a:p>
            <a:pPr latinLnBrk="1"/>
            <a:r>
              <a:rPr lang="en-US" altLang="ko-KR" dirty="0"/>
              <a:t>a = u + v</a:t>
            </a:r>
          </a:p>
          <a:p>
            <a:pPr latinLnBrk="1"/>
            <a:r>
              <a:rPr lang="en-US" altLang="ko-KR" dirty="0"/>
              <a:t>print( a)</a:t>
            </a:r>
          </a:p>
        </p:txBody>
      </p:sp>
    </p:spTree>
    <p:extLst>
      <p:ext uri="{BB962C8B-B14F-4D97-AF65-F5344CB8AC3E}">
        <p14:creationId xmlns:p14="http://schemas.microsoft.com/office/powerpoint/2010/main" val="11083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</a:t>
            </a:r>
            <a:r>
              <a:rPr lang="ko-KR" altLang="en-US" dirty="0" smtClean="0"/>
              <a:t>주사위 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 smtClean="0"/>
              <a:t>주사위의 속성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주사위의 </a:t>
            </a:r>
            <a:r>
              <a:rPr lang="ko-KR" altLang="en-US" dirty="0"/>
              <a:t>값</a:t>
            </a:r>
            <a:r>
              <a:rPr lang="en-US" altLang="ko-KR" dirty="0"/>
              <a:t>(value)</a:t>
            </a:r>
            <a:endParaRPr lang="ko-KR" altLang="en-US" dirty="0"/>
          </a:p>
          <a:p>
            <a:pPr lvl="1" fontAlgn="base"/>
            <a:r>
              <a:rPr lang="ko-KR" altLang="en-US" dirty="0"/>
              <a:t>주사위의 위치</a:t>
            </a:r>
            <a:r>
              <a:rPr lang="en-US" altLang="ko-KR" dirty="0"/>
              <a:t>(x, y)</a:t>
            </a:r>
            <a:endParaRPr lang="ko-KR" altLang="en-US" dirty="0"/>
          </a:p>
          <a:p>
            <a:pPr lvl="1" fontAlgn="base"/>
            <a:r>
              <a:rPr lang="ko-KR" altLang="en-US" dirty="0"/>
              <a:t>주사위의 크기</a:t>
            </a:r>
            <a:r>
              <a:rPr lang="en-US" altLang="ko-KR" dirty="0"/>
              <a:t>(size)</a:t>
            </a:r>
            <a:endParaRPr lang="ko-KR" altLang="en-US" dirty="0"/>
          </a:p>
          <a:p>
            <a:pPr lvl="0" fontAlgn="base"/>
            <a:endParaRPr lang="en-US" altLang="ko-KR" dirty="0" smtClean="0"/>
          </a:p>
          <a:p>
            <a:pPr lvl="0" fontAlgn="base"/>
            <a:r>
              <a:rPr lang="ko-KR" altLang="en-US" dirty="0" smtClean="0"/>
              <a:t>주사위의 동작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주사위를 </a:t>
            </a:r>
            <a:r>
              <a:rPr lang="ko-KR" altLang="en-US" dirty="0"/>
              <a:t>생성하는 연산</a:t>
            </a:r>
            <a:r>
              <a:rPr lang="en-US" altLang="ko-KR" dirty="0"/>
              <a:t>(__</a:t>
            </a:r>
            <a:r>
              <a:rPr lang="en-US" altLang="ko-KR" dirty="0" err="1"/>
              <a:t>init</a:t>
            </a:r>
            <a:r>
              <a:rPr lang="en-US" altLang="ko-KR" dirty="0"/>
              <a:t>__)</a:t>
            </a:r>
            <a:endParaRPr lang="ko-KR" altLang="en-US" dirty="0"/>
          </a:p>
          <a:p>
            <a:pPr lvl="1" fontAlgn="base"/>
            <a:r>
              <a:rPr lang="ko-KR" altLang="en-US" dirty="0"/>
              <a:t>주사위를 던지는 연산</a:t>
            </a:r>
            <a:r>
              <a:rPr lang="en-US" altLang="ko-KR" dirty="0"/>
              <a:t>(</a:t>
            </a:r>
            <a:r>
              <a:rPr lang="en-US" altLang="ko-KR" dirty="0" err="1"/>
              <a:t>roll_dice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ko-KR" altLang="en-US" dirty="0"/>
              <a:t>주사위의 값을 읽는 연산</a:t>
            </a:r>
            <a:r>
              <a:rPr lang="en-US" altLang="ko-KR" dirty="0"/>
              <a:t>(</a:t>
            </a:r>
            <a:r>
              <a:rPr lang="en-US" altLang="ko-KR" dirty="0" err="1"/>
              <a:t>read_dice</a:t>
            </a:r>
            <a:r>
              <a:rPr lang="en-US" altLang="ko-KR" dirty="0"/>
              <a:t>)</a:t>
            </a:r>
            <a:endParaRPr lang="ko-KR" altLang="en-US" dirty="0"/>
          </a:p>
          <a:p>
            <a:pPr lvl="1" fontAlgn="base"/>
            <a:r>
              <a:rPr lang="ko-KR" altLang="en-US" dirty="0"/>
              <a:t>주사위를 화면에 출력하는 연산</a:t>
            </a:r>
            <a:r>
              <a:rPr lang="en-US" altLang="ko-KR" dirty="0"/>
              <a:t>(</a:t>
            </a:r>
            <a:r>
              <a:rPr lang="en-US" altLang="ko-KR" b="1" dirty="0" err="1"/>
              <a:t>print</a:t>
            </a:r>
            <a:r>
              <a:rPr lang="en-US" altLang="ko-KR" dirty="0" err="1"/>
              <a:t>_dice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649" y="1739607"/>
            <a:ext cx="17811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195" y="468297"/>
            <a:ext cx="8153401" cy="61863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from random import </a:t>
            </a:r>
            <a:r>
              <a:rPr lang="en-US" altLang="ko-KR" dirty="0" err="1"/>
              <a:t>randint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class Dice :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   </a:t>
            </a:r>
            <a:r>
              <a:rPr lang="en-US" altLang="ko-KR" dirty="0" err="1"/>
              <a:t>def</a:t>
            </a:r>
            <a:r>
              <a:rPr lang="en-US" altLang="ko-KR" dirty="0"/>
              <a:t> __</a:t>
            </a:r>
            <a:r>
              <a:rPr lang="en-US" altLang="ko-KR" dirty="0" err="1"/>
              <a:t>init</a:t>
            </a:r>
            <a:r>
              <a:rPr lang="en-US" altLang="ko-KR" dirty="0"/>
              <a:t>__(self, x, y) :</a:t>
            </a:r>
          </a:p>
          <a:p>
            <a:pPr latinLnBrk="1"/>
            <a:r>
              <a:rPr lang="en-US" altLang="ko-KR" dirty="0"/>
              <a:t>      </a:t>
            </a:r>
            <a:r>
              <a:rPr lang="en-US" altLang="ko-KR" dirty="0" err="1"/>
              <a:t>self._x</a:t>
            </a:r>
            <a:r>
              <a:rPr lang="en-US" altLang="ko-KR" dirty="0"/>
              <a:t> = x</a:t>
            </a:r>
          </a:p>
          <a:p>
            <a:pPr latinLnBrk="1"/>
            <a:r>
              <a:rPr lang="en-US" altLang="ko-KR" dirty="0"/>
              <a:t>      </a:t>
            </a:r>
            <a:r>
              <a:rPr lang="en-US" altLang="ko-KR" dirty="0" err="1"/>
              <a:t>self._y</a:t>
            </a:r>
            <a:r>
              <a:rPr lang="en-US" altLang="ko-KR" dirty="0"/>
              <a:t> = y</a:t>
            </a:r>
          </a:p>
          <a:p>
            <a:pPr latinLnBrk="1"/>
            <a:r>
              <a:rPr lang="en-US" altLang="ko-KR" dirty="0"/>
              <a:t>      </a:t>
            </a:r>
            <a:r>
              <a:rPr lang="en-US" altLang="ko-KR" dirty="0" err="1"/>
              <a:t>self._size</a:t>
            </a:r>
            <a:r>
              <a:rPr lang="en-US" altLang="ko-KR" dirty="0"/>
              <a:t> = 30</a:t>
            </a:r>
          </a:p>
          <a:p>
            <a:pPr latinLnBrk="1"/>
            <a:r>
              <a:rPr lang="en-US" altLang="ko-KR" dirty="0"/>
              <a:t>      </a:t>
            </a:r>
            <a:r>
              <a:rPr lang="en-US" altLang="ko-KR" dirty="0" err="1"/>
              <a:t>self._value</a:t>
            </a:r>
            <a:r>
              <a:rPr lang="en-US" altLang="ko-KR" dirty="0"/>
              <a:t> = 1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read_dice</a:t>
            </a:r>
            <a:r>
              <a:rPr lang="en-US" altLang="ko-KR" dirty="0"/>
              <a:t>(self) :</a:t>
            </a:r>
          </a:p>
          <a:p>
            <a:pPr latinLnBrk="1"/>
            <a:r>
              <a:rPr lang="en-US" altLang="ko-KR" dirty="0"/>
              <a:t>  		return </a:t>
            </a:r>
            <a:r>
              <a:rPr lang="en-US" altLang="ko-KR" dirty="0" err="1"/>
              <a:t>self._value</a:t>
            </a:r>
            <a:endParaRPr lang="en-US" altLang="ko-KR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print_dice</a:t>
            </a:r>
            <a:r>
              <a:rPr lang="en-US" altLang="ko-KR" dirty="0"/>
              <a:t>(self) :</a:t>
            </a:r>
          </a:p>
          <a:p>
            <a:pPr latinLnBrk="1"/>
            <a:r>
              <a:rPr lang="en-US" altLang="ko-KR" dirty="0"/>
              <a:t>  		print("</a:t>
            </a:r>
            <a:r>
              <a:rPr lang="ko-KR" altLang="en-US" dirty="0"/>
              <a:t>주사위의 값</a:t>
            </a:r>
            <a:r>
              <a:rPr lang="en-US" altLang="ko-KR" dirty="0"/>
              <a:t>=", </a:t>
            </a:r>
            <a:r>
              <a:rPr lang="en-US" altLang="ko-KR" dirty="0" err="1"/>
              <a:t>self._value</a:t>
            </a:r>
            <a:r>
              <a:rPr lang="en-US" altLang="ko-KR" dirty="0"/>
              <a:t>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	</a:t>
            </a:r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roll_dice</a:t>
            </a:r>
            <a:r>
              <a:rPr lang="en-US" altLang="ko-KR" dirty="0"/>
              <a:t>(self) :</a:t>
            </a:r>
          </a:p>
          <a:p>
            <a:pPr latinLnBrk="1"/>
            <a:r>
              <a:rPr lang="en-US" altLang="ko-KR" dirty="0"/>
              <a:t>  		</a:t>
            </a:r>
            <a:r>
              <a:rPr lang="en-US" altLang="ko-KR" dirty="0" err="1"/>
              <a:t>self._value</a:t>
            </a:r>
            <a:r>
              <a:rPr lang="en-US" altLang="ko-KR" dirty="0"/>
              <a:t> = </a:t>
            </a:r>
            <a:r>
              <a:rPr lang="en-US" altLang="ko-KR" dirty="0" err="1"/>
              <a:t>randint</a:t>
            </a:r>
            <a:r>
              <a:rPr lang="en-US" altLang="ko-KR" dirty="0"/>
              <a:t>(1, 6)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d = Dice(100, 100)</a:t>
            </a:r>
          </a:p>
          <a:p>
            <a:pPr latinLnBrk="1"/>
            <a:r>
              <a:rPr lang="en-US" altLang="ko-KR" dirty="0" err="1"/>
              <a:t>d.roll_dice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 err="1"/>
              <a:t>d.print_dice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6567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solidFill>
                  <a:schemeClr val="bg1"/>
                </a:solidFill>
              </a:rPr>
              <a:t>▷ 클래스는 속성과 동작으로 이루어진다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속성은 인스턴스 변수로 표현되고 동작은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메소드로</a:t>
            </a:r>
            <a:r>
              <a:rPr lang="ko-KR" altLang="en-US" sz="1600" dirty="0">
                <a:solidFill>
                  <a:schemeClr val="bg1"/>
                </a:solidFill>
              </a:rPr>
              <a:t> 표현된다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▷ </a:t>
            </a:r>
            <a:r>
              <a:rPr lang="ko-KR" altLang="en-US" sz="1600" dirty="0">
                <a:solidFill>
                  <a:schemeClr val="bg1"/>
                </a:solidFill>
              </a:rPr>
              <a:t>객체를 생성하려면 </a:t>
            </a:r>
            <a:r>
              <a:rPr lang="ko-KR" altLang="en-US" sz="1600" dirty="0" err="1">
                <a:solidFill>
                  <a:schemeClr val="bg1"/>
                </a:solidFill>
              </a:rPr>
              <a:t>생성자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메소드를</a:t>
            </a:r>
            <a:r>
              <a:rPr lang="ko-KR" altLang="en-US" sz="1600" dirty="0">
                <a:solidFill>
                  <a:schemeClr val="bg1"/>
                </a:solidFill>
              </a:rPr>
              <a:t> 호출한다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 err="1">
                <a:solidFill>
                  <a:schemeClr val="bg1"/>
                </a:solidFill>
              </a:rPr>
              <a:t>생성자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메소드는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__</a:t>
            </a:r>
            <a:r>
              <a:rPr lang="en-US" altLang="ko-KR" sz="1600" dirty="0" err="1">
                <a:solidFill>
                  <a:schemeClr val="bg1"/>
                </a:solidFill>
              </a:rPr>
              <a:t>init</a:t>
            </a:r>
            <a:r>
              <a:rPr lang="en-US" altLang="ko-KR" sz="1600" dirty="0">
                <a:solidFill>
                  <a:schemeClr val="bg1"/>
                </a:solidFill>
              </a:rPr>
              <a:t>__() </a:t>
            </a:r>
            <a:r>
              <a:rPr lang="ko-KR" altLang="en-US" sz="1600" dirty="0">
                <a:solidFill>
                  <a:schemeClr val="bg1"/>
                </a:solidFill>
              </a:rPr>
              <a:t>이름의 </a:t>
            </a:r>
            <a:r>
              <a:rPr lang="ko-KR" altLang="en-US" sz="1600" dirty="0" err="1">
                <a:solidFill>
                  <a:schemeClr val="bg1"/>
                </a:solidFill>
              </a:rPr>
              <a:t>메소드이다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▷ </a:t>
            </a:r>
            <a:r>
              <a:rPr lang="ko-KR" altLang="en-US" sz="1600" dirty="0">
                <a:solidFill>
                  <a:schemeClr val="bg1"/>
                </a:solidFill>
              </a:rPr>
              <a:t>인스턴스 변수를 정의하려면 </a:t>
            </a:r>
            <a:r>
              <a:rPr lang="ko-KR" altLang="en-US" sz="1600" dirty="0" err="1">
                <a:solidFill>
                  <a:schemeClr val="bg1"/>
                </a:solidFill>
              </a:rPr>
              <a:t>생성자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메소드</a:t>
            </a:r>
            <a:r>
              <a:rPr lang="ko-KR" altLang="en-US" sz="1600" dirty="0">
                <a:solidFill>
                  <a:schemeClr val="bg1"/>
                </a:solidFill>
              </a:rPr>
              <a:t> 안에서 </a:t>
            </a:r>
            <a:r>
              <a:rPr lang="en-US" altLang="ko-KR" sz="1600" dirty="0">
                <a:solidFill>
                  <a:schemeClr val="bg1"/>
                </a:solidFill>
              </a:rPr>
              <a:t>self.</a:t>
            </a:r>
            <a:r>
              <a:rPr lang="ko-KR" altLang="en-US" sz="1600" dirty="0" err="1">
                <a:solidFill>
                  <a:schemeClr val="bg1"/>
                </a:solidFill>
              </a:rPr>
              <a:t>변수이름</a:t>
            </a:r>
            <a:r>
              <a:rPr lang="ko-KR" altLang="en-US" sz="1600" dirty="0">
                <a:solidFill>
                  <a:schemeClr val="bg1"/>
                </a:solidFill>
              </a:rPr>
              <a:t> 과 같이 생성한다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객체란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객체</a:t>
            </a:r>
            <a:r>
              <a:rPr lang="en-US" altLang="ko-KR" dirty="0"/>
              <a:t>(object)</a:t>
            </a:r>
            <a:r>
              <a:rPr lang="ko-KR" altLang="en-US" dirty="0"/>
              <a:t>는 </a:t>
            </a:r>
            <a:r>
              <a:rPr lang="ko-KR" altLang="en-US" dirty="0" smtClean="0"/>
              <a:t>속성과 동작을 가진다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자동차는 </a:t>
            </a:r>
            <a:r>
              <a:rPr lang="ko-KR" altLang="en-US" dirty="0"/>
              <a:t>메이커나 모델</a:t>
            </a:r>
            <a:r>
              <a:rPr lang="en-US" altLang="ko-KR" dirty="0"/>
              <a:t>, </a:t>
            </a:r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연식</a:t>
            </a:r>
            <a:r>
              <a:rPr lang="en-US" altLang="ko-KR" dirty="0"/>
              <a:t>, </a:t>
            </a:r>
            <a:r>
              <a:rPr lang="ko-KR" altLang="en-US" dirty="0"/>
              <a:t>가격 같은 속성</a:t>
            </a:r>
            <a:r>
              <a:rPr lang="en-US" altLang="ko-KR" dirty="0"/>
              <a:t>(attribute)</a:t>
            </a:r>
            <a:r>
              <a:rPr lang="ko-KR" altLang="en-US" dirty="0"/>
              <a:t>을 가지고 있다</a:t>
            </a:r>
            <a:r>
              <a:rPr lang="en-US" altLang="ko-KR" dirty="0"/>
              <a:t>. </a:t>
            </a:r>
            <a:r>
              <a:rPr lang="ko-KR" altLang="en-US" dirty="0"/>
              <a:t>또 자동차는 </a:t>
            </a:r>
            <a:r>
              <a:rPr lang="ko-KR" altLang="en-US" dirty="0" err="1" smtClean="0"/>
              <a:t>주행할수</a:t>
            </a:r>
            <a:r>
              <a:rPr lang="ko-KR" altLang="en-US" dirty="0" smtClean="0"/>
              <a:t> </a:t>
            </a:r>
            <a:r>
              <a:rPr lang="ko-KR" altLang="en-US" dirty="0"/>
              <a:t>있고</a:t>
            </a:r>
            <a:r>
              <a:rPr lang="en-US" altLang="ko-KR" dirty="0"/>
              <a:t>, </a:t>
            </a:r>
            <a:r>
              <a:rPr lang="ko-KR" altLang="en-US" dirty="0"/>
              <a:t>방향을 전환하거나 정지할 수 있다</a:t>
            </a:r>
            <a:r>
              <a:rPr lang="en-US" altLang="ko-KR" dirty="0"/>
              <a:t>. </a:t>
            </a:r>
            <a:r>
              <a:rPr lang="ko-KR" altLang="en-US" dirty="0"/>
              <a:t>이러한 것을 객체의 동작</a:t>
            </a:r>
            <a:r>
              <a:rPr lang="en-US" altLang="ko-KR" dirty="0"/>
              <a:t>(action)</a:t>
            </a:r>
            <a:r>
              <a:rPr lang="ko-KR" altLang="en-US" dirty="0"/>
              <a:t>이라고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965" y="3400518"/>
            <a:ext cx="4205102" cy="24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1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객체에 대한 설계도를 클래스</a:t>
            </a:r>
            <a:r>
              <a:rPr lang="en-US" altLang="ko-KR" dirty="0"/>
              <a:t>(class)</a:t>
            </a:r>
            <a:r>
              <a:rPr lang="ko-KR" altLang="en-US" dirty="0"/>
              <a:t>라고 한다</a:t>
            </a:r>
            <a:r>
              <a:rPr lang="en-US" altLang="ko-KR" dirty="0"/>
              <a:t>. </a:t>
            </a:r>
            <a:r>
              <a:rPr lang="ko-KR" altLang="en-US" dirty="0" err="1"/>
              <a:t>클래스란</a:t>
            </a:r>
            <a:r>
              <a:rPr lang="ko-KR" altLang="en-US" dirty="0"/>
              <a:t> 특정한 종류의 </a:t>
            </a:r>
            <a:r>
              <a:rPr lang="ko-KR" altLang="en-US" dirty="0" smtClean="0"/>
              <a:t>객체들을 </a:t>
            </a:r>
            <a:r>
              <a:rPr lang="ko-KR" altLang="en-US" dirty="0"/>
              <a:t>찍어내는 형틀</a:t>
            </a:r>
            <a:r>
              <a:rPr lang="en-US" altLang="ko-KR" dirty="0"/>
              <a:t>(template) </a:t>
            </a:r>
            <a:r>
              <a:rPr lang="ko-KR" altLang="en-US" dirty="0"/>
              <a:t>또는 청사진</a:t>
            </a:r>
            <a:r>
              <a:rPr lang="en-US" altLang="ko-KR" dirty="0"/>
              <a:t>(blueprint)</a:t>
            </a:r>
            <a:r>
              <a:rPr lang="ko-KR" altLang="en-US" dirty="0"/>
              <a:t>이라고도 할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클래스로부터 만들어지는 </a:t>
            </a:r>
            <a:r>
              <a:rPr lang="ko-KR" altLang="en-US" dirty="0"/>
              <a:t>객체를 그 클래스의 인스턴스</a:t>
            </a:r>
            <a:r>
              <a:rPr lang="en-US" altLang="ko-KR" dirty="0"/>
              <a:t>(instance)</a:t>
            </a:r>
            <a:r>
              <a:rPr lang="ko-KR" altLang="en-US" dirty="0"/>
              <a:t>라고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963" y="3276600"/>
            <a:ext cx="44862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7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파이썬에서는</a:t>
            </a:r>
            <a:r>
              <a:rPr lang="ko-KR" altLang="en-US" dirty="0"/>
              <a:t> 모든 것이 객체이다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파이썬에서는</a:t>
            </a:r>
            <a:r>
              <a:rPr lang="ko-KR" altLang="en-US" dirty="0"/>
              <a:t> 모든 것이 객체로 구현된다</a:t>
            </a:r>
            <a:r>
              <a:rPr lang="en-US" altLang="ko-KR" dirty="0"/>
              <a:t>. </a:t>
            </a:r>
            <a:r>
              <a:rPr lang="ko-KR" altLang="en-US" dirty="0"/>
              <a:t>정수도 객체이고 문자열도 객체이며 리스트도 </a:t>
            </a:r>
            <a:r>
              <a:rPr lang="ko-KR" altLang="en-US" dirty="0" smtClean="0"/>
              <a:t>객체이다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615326"/>
            <a:ext cx="8153401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"Everything in Python is an </a:t>
            </a:r>
            <a:r>
              <a:rPr lang="en-US" altLang="ko-KR" dirty="0" err="1"/>
              <a:t>object".upper</a:t>
            </a:r>
            <a:r>
              <a:rPr lang="en-US" altLang="ko-KR" dirty="0"/>
              <a:t>()</a:t>
            </a:r>
          </a:p>
          <a:p>
            <a:pPr latinLnBrk="1"/>
            <a:r>
              <a:rPr lang="en-US" altLang="ko-KR" dirty="0"/>
              <a:t>'EVERYTHING IN PYTHON IS AN OBJECT'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072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캡슐화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공용 </a:t>
            </a:r>
            <a:r>
              <a:rPr lang="ko-KR" altLang="en-US" dirty="0"/>
              <a:t>인터페이스만 제공하고 구현 세부 사항을 감추는 것은 </a:t>
            </a:r>
            <a:r>
              <a:rPr lang="ko-KR" altLang="en-US" b="1" dirty="0"/>
              <a:t>캡슐화</a:t>
            </a:r>
            <a:r>
              <a:rPr lang="en-US" altLang="ko-KR" b="1" dirty="0"/>
              <a:t>(encapsulation)</a:t>
            </a:r>
            <a:r>
              <a:rPr lang="ko-KR" altLang="en-US" dirty="0"/>
              <a:t>이라고 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2419350"/>
            <a:ext cx="4695825" cy="2019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4410075"/>
            <a:ext cx="8610600" cy="20669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85243" y="4438650"/>
            <a:ext cx="1464815" cy="337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4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3104</TotalTime>
  <Words>1751</Words>
  <Application>Microsoft Office PowerPoint</Application>
  <PresentationFormat>화면 슬라이드 쇼(4:3)</PresentationFormat>
  <Paragraphs>405</Paragraphs>
  <Slides>54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가을</vt:lpstr>
      <vt:lpstr>8장  객체와 클래스</vt:lpstr>
      <vt:lpstr>학습 목표</vt:lpstr>
      <vt:lpstr>이번 장에서 만들 프로그램</vt:lpstr>
      <vt:lpstr>객체 지향 프로그래밍</vt:lpstr>
      <vt:lpstr>절차 지향과 객체 지향</vt:lpstr>
      <vt:lpstr>객체란?</vt:lpstr>
      <vt:lpstr>클래스</vt:lpstr>
      <vt:lpstr>파이썬에서는 모든 것이 객체이다.</vt:lpstr>
      <vt:lpstr>캡슐화</vt:lpstr>
      <vt:lpstr>중간점검</vt:lpstr>
      <vt:lpstr>Lab: TV 클래스 정의</vt:lpstr>
      <vt:lpstr>클래스 작성하기 </vt:lpstr>
      <vt:lpstr>Counter 클래스 </vt:lpstr>
      <vt:lpstr>객체 생성</vt:lpstr>
      <vt:lpstr>객체의 멤버 접근</vt:lpstr>
      <vt:lpstr>생성자 </vt:lpstr>
      <vt:lpstr>하나의 클래스로 객체는 많이 만들 수 있다. </vt:lpstr>
      <vt:lpstr>중간점검</vt:lpstr>
      <vt:lpstr>Lab:TV 클래스 정의 </vt:lpstr>
      <vt:lpstr>Solution:</vt:lpstr>
      <vt:lpstr>Solution:</vt:lpstr>
      <vt:lpstr>Lab: 원 클래스 정의 </vt:lpstr>
      <vt:lpstr>Solution: circle</vt:lpstr>
      <vt:lpstr>Lab:자동차  클래스 정의 </vt:lpstr>
      <vt:lpstr>Solution: car</vt:lpstr>
      <vt:lpstr>정보 은닉 p.380</vt:lpstr>
      <vt:lpstr>정보 은닉</vt:lpstr>
      <vt:lpstr>접근자와 설정자</vt:lpstr>
      <vt:lpstr>접근자와 설정자</vt:lpstr>
      <vt:lpstr>중간점검</vt:lpstr>
      <vt:lpstr>Lab:은행 계좌 </vt:lpstr>
      <vt:lpstr>Solution: account</vt:lpstr>
      <vt:lpstr>객체 참조</vt:lpstr>
      <vt:lpstr>참조 공유</vt:lpstr>
      <vt:lpstr>참조 공유</vt:lpstr>
      <vt:lpstr>is, is not</vt:lpstr>
      <vt:lpstr>None 참조값</vt:lpstr>
      <vt:lpstr>객체를 함수로 전달할 때 p.385</vt:lpstr>
      <vt:lpstr>객체를 함수로 전달할 때</vt:lpstr>
      <vt:lpstr>중간점검</vt:lpstr>
      <vt:lpstr>클래스 변수</vt:lpstr>
      <vt:lpstr>인스턴스 변수 vs 클래스 변수</vt:lpstr>
      <vt:lpstr>클래스 변수 p.390</vt:lpstr>
      <vt:lpstr>상수 정의</vt:lpstr>
      <vt:lpstr>중간점검</vt:lpstr>
      <vt:lpstr>Lab: 클래스 변수 dog</vt:lpstr>
      <vt:lpstr>특수 메소드</vt:lpstr>
      <vt:lpstr>특수 메소드</vt:lpstr>
      <vt:lpstr>PowerPoint 프레젠테이션</vt:lpstr>
      <vt:lpstr>Solution:</vt:lpstr>
      <vt:lpstr>Lab:주사위 클래스</vt:lpstr>
      <vt:lpstr>Solution: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user</cp:lastModifiedBy>
  <cp:revision>863</cp:revision>
  <dcterms:created xsi:type="dcterms:W3CDTF">2007-06-29T06:43:39Z</dcterms:created>
  <dcterms:modified xsi:type="dcterms:W3CDTF">2023-05-22T11:50:56Z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