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41"/>
  </p:handoutMasterIdLst>
  <p:sldIdLst>
    <p:sldId id="334" r:id="rId2"/>
    <p:sldId id="335" r:id="rId3"/>
    <p:sldId id="326" r:id="rId4"/>
    <p:sldId id="325" r:id="rId5"/>
    <p:sldId id="324" r:id="rId6"/>
    <p:sldId id="277" r:id="rId7"/>
    <p:sldId id="279" r:id="rId8"/>
    <p:sldId id="327" r:id="rId9"/>
    <p:sldId id="328" r:id="rId10"/>
    <p:sldId id="320" r:id="rId11"/>
    <p:sldId id="321" r:id="rId12"/>
    <p:sldId id="280" r:id="rId13"/>
    <p:sldId id="322" r:id="rId14"/>
    <p:sldId id="306" r:id="rId15"/>
    <p:sldId id="284" r:id="rId16"/>
    <p:sldId id="302" r:id="rId17"/>
    <p:sldId id="285" r:id="rId18"/>
    <p:sldId id="307" r:id="rId19"/>
    <p:sldId id="303" r:id="rId20"/>
    <p:sldId id="313" r:id="rId21"/>
    <p:sldId id="304" r:id="rId22"/>
    <p:sldId id="308" r:id="rId23"/>
    <p:sldId id="291" r:id="rId24"/>
    <p:sldId id="297" r:id="rId25"/>
    <p:sldId id="329" r:id="rId26"/>
    <p:sldId id="309" r:id="rId27"/>
    <p:sldId id="293" r:id="rId28"/>
    <p:sldId id="296" r:id="rId29"/>
    <p:sldId id="330" r:id="rId30"/>
    <p:sldId id="315" r:id="rId31"/>
    <p:sldId id="300" r:id="rId32"/>
    <p:sldId id="316" r:id="rId33"/>
    <p:sldId id="331" r:id="rId34"/>
    <p:sldId id="310" r:id="rId35"/>
    <p:sldId id="317" r:id="rId36"/>
    <p:sldId id="311" r:id="rId37"/>
    <p:sldId id="312" r:id="rId38"/>
    <p:sldId id="319" r:id="rId39"/>
    <p:sldId id="332" r:id="rId40"/>
  </p:sldIdLst>
  <p:sldSz cx="13681075" cy="7686675"/>
  <p:notesSz cx="6797675" cy="9926638"/>
  <p:embeddedFontLst>
    <p:embeddedFont>
      <p:font typeface="나눔고딕 ExtraBold" panose="020B0600000101010101" charset="-127"/>
      <p:bold r:id="rId42"/>
    </p:embeddedFont>
    <p:embeddedFont>
      <p:font typeface="맑은 고딕" panose="020B0503020000020004" pitchFamily="50" charset="-127"/>
      <p:regular r:id="rId43"/>
      <p:bold r:id="rId44"/>
    </p:embeddedFont>
    <p:embeddedFont>
      <p:font typeface="함초롬돋움" panose="020B0604000101010101" pitchFamily="50" charset="-127"/>
      <p:regular r:id="rId45"/>
      <p:bold r:id="rId46"/>
    </p:embeddedFont>
  </p:embeddedFontLst>
  <p:defaultTextStyle>
    <a:defPPr>
      <a:defRPr lang="ko-KR"/>
    </a:defPPr>
    <a:lvl1pPr marL="0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499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998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497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1997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496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2995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3494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3993" algn="l" defTabSz="1220998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1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11E"/>
    <a:srgbClr val="FF0066"/>
    <a:srgbClr val="4C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1" d="100"/>
          <a:sy n="81" d="100"/>
        </p:scale>
        <p:origin x="558" y="102"/>
      </p:cViewPr>
      <p:guideLst>
        <p:guide orient="horz" pos="2421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474BEC8A-4E15-4BB6-BC56-050E74A0F37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30069099-EC00-4023-97D0-CF9E21A64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30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컴퓨터, 그리기이(가) 표시된 사진&#10;&#10;자동 생성된 설명">
            <a:extLst>
              <a:ext uri="{FF2B5EF4-FFF2-40B4-BE49-F238E27FC236}">
                <a16:creationId xmlns:a16="http://schemas.microsoft.com/office/drawing/2014/main" id="{961015EB-AC1D-4A5B-B739-B0526F168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" y="1"/>
            <a:ext cx="13683551" cy="76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97841-6A23-45CB-A184-D45EEB92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4" name="그림 3" descr="스크린샷, 컴퓨터, 그리기이(가) 표시된 사진&#10;&#10;자동 생성된 설명">
            <a:extLst>
              <a:ext uri="{FF2B5EF4-FFF2-40B4-BE49-F238E27FC236}">
                <a16:creationId xmlns:a16="http://schemas.microsoft.com/office/drawing/2014/main" id="{DF31F908-8274-4362-B27E-9A394CE09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" y="1"/>
            <a:ext cx="13683551" cy="76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1">
            <a:extLst>
              <a:ext uri="{FF2B5EF4-FFF2-40B4-BE49-F238E27FC236}">
                <a16:creationId xmlns:a16="http://schemas.microsoft.com/office/drawing/2014/main" id="{D10A255B-5504-4192-A7BE-7A8A05DB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4" y="307823"/>
            <a:ext cx="12312968" cy="1281113"/>
          </a:xfrm>
          <a:prstGeom prst="rect">
            <a:avLst/>
          </a:prstGeom>
        </p:spPr>
        <p:txBody>
          <a:bodyPr vert="horz" lIns="122090" tIns="61045" rIns="122090" bIns="6104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52907E-2ADC-4881-AB45-5FDDAE5CDC0B}"/>
              </a:ext>
            </a:extLst>
          </p:cNvPr>
          <p:cNvSpPr/>
          <p:nvPr userDrawn="1"/>
        </p:nvSpPr>
        <p:spPr>
          <a:xfrm>
            <a:off x="0" y="211434"/>
            <a:ext cx="13681075" cy="747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0" tIns="61045" rIns="122090" bIns="61045"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330E154-8300-49E2-A0DF-194CBE6EB4C2}"/>
              </a:ext>
            </a:extLst>
          </p:cNvPr>
          <p:cNvSpPr/>
          <p:nvPr userDrawn="1"/>
        </p:nvSpPr>
        <p:spPr>
          <a:xfrm>
            <a:off x="0" y="0"/>
            <a:ext cx="13681075" cy="7686675"/>
          </a:xfrm>
          <a:prstGeom prst="rect">
            <a:avLst/>
          </a:prstGeom>
          <a:solidFill>
            <a:srgbClr val="FEA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649DD6A-5F63-40B8-9D1F-0645C9EEB391}"/>
              </a:ext>
            </a:extLst>
          </p:cNvPr>
          <p:cNvSpPr/>
          <p:nvPr userDrawn="1"/>
        </p:nvSpPr>
        <p:spPr>
          <a:xfrm>
            <a:off x="143793" y="98921"/>
            <a:ext cx="13393488" cy="7488832"/>
          </a:xfrm>
          <a:prstGeom prst="roundRect">
            <a:avLst>
              <a:gd name="adj" fmla="val 39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65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4054" y="307823"/>
            <a:ext cx="12312968" cy="1281113"/>
          </a:xfrm>
          <a:prstGeom prst="rect">
            <a:avLst/>
          </a:prstGeom>
        </p:spPr>
        <p:txBody>
          <a:bodyPr vert="horz" lIns="122090" tIns="61045" rIns="122090" bIns="6104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직사각형 6"/>
          <p:cNvSpPr/>
          <p:nvPr userDrawn="1"/>
        </p:nvSpPr>
        <p:spPr>
          <a:xfrm>
            <a:off x="0" y="211434"/>
            <a:ext cx="13681075" cy="747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0" tIns="61045" rIns="122090" bIns="61045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FAF92A-E1B3-46C2-8846-AAD4412B03FD}"/>
              </a:ext>
            </a:extLst>
          </p:cNvPr>
          <p:cNvSpPr/>
          <p:nvPr userDrawn="1"/>
        </p:nvSpPr>
        <p:spPr>
          <a:xfrm>
            <a:off x="0" y="0"/>
            <a:ext cx="13681075" cy="7686675"/>
          </a:xfrm>
          <a:prstGeom prst="rect">
            <a:avLst/>
          </a:prstGeom>
          <a:solidFill>
            <a:srgbClr val="FEA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8E4AB92-1E61-4E71-A4C7-68913905BB62}"/>
              </a:ext>
            </a:extLst>
          </p:cNvPr>
          <p:cNvSpPr/>
          <p:nvPr userDrawn="1"/>
        </p:nvSpPr>
        <p:spPr>
          <a:xfrm>
            <a:off x="143793" y="98921"/>
            <a:ext cx="13393488" cy="7488832"/>
          </a:xfrm>
          <a:prstGeom prst="roundRect">
            <a:avLst>
              <a:gd name="adj" fmla="val 39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6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</p:sldLayoutIdLst>
  <p:txStyles>
    <p:titleStyle>
      <a:lvl1pPr algn="ctr" defTabSz="1220894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835" indent="-457835" algn="l" defTabSz="1220894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976" indent="-381530" algn="l" defTabSz="1220894" rtl="0" eaLnBrk="1" latinLnBrk="1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118" indent="-305223" algn="l" defTabSz="122089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6564" indent="-305223" algn="l" defTabSz="1220894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011" indent="-305223" algn="l" defTabSz="1220894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7458" indent="-305223" algn="l" defTabSz="122089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7905" indent="-305223" algn="l" defTabSz="122089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8352" indent="-305223" algn="l" defTabSz="122089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8799" indent="-305223" algn="l" defTabSz="122089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447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894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341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1787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235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2682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128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575" algn="l" defTabSz="122089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FCbV4oMn5N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25B2E27A-B221-4961-886D-917687B359FB}"/>
              </a:ext>
            </a:extLst>
          </p:cNvPr>
          <p:cNvGrpSpPr/>
          <p:nvPr/>
        </p:nvGrpSpPr>
        <p:grpSpPr>
          <a:xfrm>
            <a:off x="5256361" y="2403177"/>
            <a:ext cx="7920880" cy="3228166"/>
            <a:chOff x="3960217" y="2115145"/>
            <a:chExt cx="7920880" cy="32281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2A2312-CD63-4DC6-A457-3411BE28E97E}"/>
                </a:ext>
              </a:extLst>
            </p:cNvPr>
            <p:cNvSpPr txBox="1"/>
            <p:nvPr/>
          </p:nvSpPr>
          <p:spPr>
            <a:xfrm>
              <a:off x="3960217" y="2115145"/>
              <a:ext cx="43924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9900" dirty="0">
                  <a:solidFill>
                    <a:schemeClr val="bg1"/>
                  </a:solidFill>
                </a:rPr>
                <a:t>DU</a:t>
              </a:r>
              <a:endParaRPr lang="ko-KR" altLang="en-US" sz="199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1EEB28-8472-4BE8-B02F-5D53D075E701}"/>
                </a:ext>
              </a:extLst>
            </p:cNvPr>
            <p:cNvSpPr txBox="1"/>
            <p:nvPr/>
          </p:nvSpPr>
          <p:spPr>
            <a:xfrm>
              <a:off x="7632625" y="3627313"/>
              <a:ext cx="35283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>
                  <a:solidFill>
                    <a:srgbClr val="FF0066"/>
                  </a:solidFill>
                </a:rPr>
                <a:t>HEART</a:t>
              </a:r>
              <a:endParaRPr lang="ko-KR" altLang="en-US" sz="7200" dirty="0">
                <a:solidFill>
                  <a:srgbClr val="FF0066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6E7FC5-373A-4CFF-AE34-076EF671CBE1}"/>
                </a:ext>
              </a:extLst>
            </p:cNvPr>
            <p:cNvSpPr txBox="1"/>
            <p:nvPr/>
          </p:nvSpPr>
          <p:spPr>
            <a:xfrm>
              <a:off x="8352705" y="4635425"/>
              <a:ext cx="3528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세미나</a:t>
              </a:r>
              <a:r>
                <a:rPr lang="en-US" altLang="ko-KR" sz="4000" dirty="0">
                  <a:solidFill>
                    <a:schemeClr val="bg1"/>
                  </a:solidFill>
                </a:rPr>
                <a:t>(1)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7" name="그래픽 6" descr="용지">
              <a:extLst>
                <a:ext uri="{FF2B5EF4-FFF2-40B4-BE49-F238E27FC236}">
                  <a16:creationId xmlns:a16="http://schemas.microsoft.com/office/drawing/2014/main" id="{4A1D667E-6D37-40B8-A2AA-715D3A906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79569" y="3821626"/>
              <a:ext cx="885807" cy="885807"/>
            </a:xfrm>
            <a:prstGeom prst="rect">
              <a:avLst/>
            </a:prstGeom>
          </p:spPr>
        </p:pic>
        <p:pic>
          <p:nvPicPr>
            <p:cNvPr id="9" name="그래픽 8" descr="하트">
              <a:extLst>
                <a:ext uri="{FF2B5EF4-FFF2-40B4-BE49-F238E27FC236}">
                  <a16:creationId xmlns:a16="http://schemas.microsoft.com/office/drawing/2014/main" id="{4F2B5C6F-2B47-474A-A492-CA17280D4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72985" y="4109658"/>
              <a:ext cx="504056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85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448049" y="2187153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8641" y="2938899"/>
            <a:ext cx="6123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6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대구대를 아니</a:t>
            </a:r>
            <a:r>
              <a:rPr lang="en-US" altLang="ko-KR" sz="6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60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90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대구대를 아니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3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809" y="1683097"/>
            <a:ext cx="861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b="1" dirty="0">
                <a:latin typeface="+mn-ea"/>
              </a:rPr>
              <a:t>학습공동체</a:t>
            </a:r>
            <a:r>
              <a:rPr lang="en-US" altLang="ko-KR" sz="3200" b="1" dirty="0">
                <a:latin typeface="+mn-ea"/>
              </a:rPr>
              <a:t>(Learning Community) </a:t>
            </a:r>
            <a:r>
              <a:rPr lang="ko-KR" altLang="en-US" sz="3200" b="1" dirty="0">
                <a:latin typeface="+mn-ea"/>
              </a:rPr>
              <a:t>구성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579" y="3483297"/>
            <a:ext cx="9951915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2800" b="1" dirty="0"/>
              <a:t>① 팀 이름 정하기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팀 구호 만들기</a:t>
            </a:r>
          </a:p>
          <a:p>
            <a:pPr fontAlgn="base">
              <a:lnSpc>
                <a:spcPct val="150000"/>
              </a:lnSpc>
            </a:pPr>
            <a:r>
              <a:rPr lang="ko-KR" altLang="en-US" sz="2800" b="1" dirty="0"/>
              <a:t>② 팀 </a:t>
            </a:r>
            <a:r>
              <a:rPr lang="ko-KR" altLang="en-US" sz="2800" b="1" dirty="0">
                <a:solidFill>
                  <a:srgbClr val="0000FF"/>
                </a:solidFill>
              </a:rPr>
              <a:t>그라운드 룰</a:t>
            </a:r>
            <a:r>
              <a:rPr lang="ko-KR" altLang="en-US" sz="2800" b="1" dirty="0"/>
              <a:t> 정하기</a:t>
            </a:r>
          </a:p>
          <a:p>
            <a:pPr lvl="0" fontAlgn="base">
              <a:lnSpc>
                <a:spcPct val="150000"/>
              </a:lnSpc>
            </a:pPr>
            <a:endParaRPr lang="en-US" altLang="ko-KR" sz="2800" dirty="0"/>
          </a:p>
          <a:p>
            <a:pPr lvl="0" fontAlgn="base">
              <a:lnSpc>
                <a:spcPct val="150000"/>
              </a:lnSpc>
            </a:pPr>
            <a:endParaRPr lang="en-US" altLang="ko-KR" sz="2800" dirty="0"/>
          </a:p>
          <a:p>
            <a:pPr lvl="0" fontAlgn="base">
              <a:lnSpc>
                <a:spcPct val="150000"/>
              </a:lnSpc>
            </a:pPr>
            <a:endParaRPr lang="en-US" altLang="ko-KR" sz="2800" dirty="0"/>
          </a:p>
          <a:p>
            <a:pPr eaLnBrk="0" latinLnBrk="0" hangingPunct="0">
              <a:spcBef>
                <a:spcPts val="2000"/>
              </a:spcBef>
            </a:pPr>
            <a:r>
              <a:rPr lang="ko-KR" altLang="en-US" sz="2800" b="1" dirty="0"/>
              <a:t>③ </a:t>
            </a:r>
            <a:r>
              <a:rPr lang="ko-KR" altLang="en-US" sz="2800" b="1" dirty="0">
                <a:solidFill>
                  <a:srgbClr val="0000FF"/>
                </a:solidFill>
              </a:rPr>
              <a:t>구성원 역할 분담</a:t>
            </a:r>
            <a:r>
              <a:rPr lang="ko-KR" altLang="en-US" sz="2800" b="1" dirty="0"/>
              <a:t>하기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809" y="2656634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팀 빌딩</a:t>
            </a:r>
            <a:endParaRPr lang="en-US" altLang="ko-KR" sz="3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4668" y="4779441"/>
            <a:ext cx="9951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800" b="1" dirty="0"/>
              <a:t>- </a:t>
            </a:r>
            <a:r>
              <a:rPr lang="ko-KR" altLang="en-US" sz="2800" b="1" dirty="0"/>
              <a:t>활동에서 팀 구성원들이 지켜야 할 규칙을 자율적으로 선정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2800" b="1" dirty="0"/>
              <a:t>- </a:t>
            </a:r>
            <a:r>
              <a:rPr lang="ko-KR" altLang="en-US" sz="2800" b="1" u="sng" dirty="0"/>
              <a:t>예</a:t>
            </a:r>
            <a:r>
              <a:rPr lang="en-US" altLang="ko-KR" sz="2800" b="1" u="sng" dirty="0"/>
              <a:t>: </a:t>
            </a:r>
            <a:r>
              <a:rPr lang="ko-KR" altLang="en-US" sz="2800" b="1" u="sng" dirty="0"/>
              <a:t>존댓말쓰기</a:t>
            </a:r>
            <a:r>
              <a:rPr lang="en-US" altLang="ko-KR" sz="2800" b="1" u="sng" dirty="0"/>
              <a:t>, </a:t>
            </a:r>
            <a:r>
              <a:rPr lang="ko-KR" altLang="en-US" sz="2800" b="1" u="sng" dirty="0"/>
              <a:t>상대방의 말 경청하기</a:t>
            </a:r>
            <a:r>
              <a:rPr lang="en-US" altLang="ko-KR" sz="2800" b="1" u="sng" dirty="0"/>
              <a:t>, </a:t>
            </a:r>
            <a:r>
              <a:rPr lang="ko-KR" altLang="en-US" sz="2800" b="1" u="sng" dirty="0"/>
              <a:t>의견 하나 이상 말하기</a:t>
            </a:r>
            <a:r>
              <a:rPr lang="en-US" altLang="ko-KR" sz="2800" b="1" u="sng" dirty="0"/>
              <a:t>, </a:t>
            </a:r>
            <a:r>
              <a:rPr lang="ko-KR" altLang="en-US" sz="2800" b="1" u="sng" dirty="0"/>
              <a:t>상대방 의견에 긍정적으로 반응하기</a:t>
            </a:r>
            <a:r>
              <a:rPr lang="en-US" altLang="ko-KR" sz="2800" b="1" u="sng" dirty="0"/>
              <a:t>, </a:t>
            </a:r>
            <a:r>
              <a:rPr lang="ko-KR" altLang="en-US" sz="2800" b="1" u="sng" dirty="0"/>
              <a:t>지각하지 말기</a:t>
            </a:r>
          </a:p>
        </p:txBody>
      </p:sp>
    </p:spTree>
    <p:extLst>
      <p:ext uri="{BB962C8B-B14F-4D97-AF65-F5344CB8AC3E}">
        <p14:creationId xmlns:p14="http://schemas.microsoft.com/office/powerpoint/2010/main" val="299531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2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대구대를 아니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3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953" y="1755105"/>
            <a:ext cx="9951915" cy="5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latinLnBrk="0" hangingPunct="0">
              <a:spcBef>
                <a:spcPts val="2000"/>
              </a:spcBef>
            </a:pPr>
            <a:r>
              <a:rPr lang="en-US" altLang="ko-KR" sz="2800" b="1" dirty="0"/>
              <a:t>-</a:t>
            </a:r>
            <a:r>
              <a:rPr lang="ko-KR" altLang="en-US" sz="2800" b="1" dirty="0"/>
              <a:t> </a:t>
            </a:r>
            <a:r>
              <a:rPr lang="ko-KR" altLang="en-US" sz="2800" b="1" dirty="0">
                <a:solidFill>
                  <a:srgbClr val="0000FF"/>
                </a:solidFill>
              </a:rPr>
              <a:t>구성원 역할 분담</a:t>
            </a:r>
            <a:r>
              <a:rPr lang="ko-KR" altLang="en-US" sz="2800" b="1" dirty="0"/>
              <a:t>하기</a:t>
            </a:r>
          </a:p>
          <a:p>
            <a:pPr eaLnBrk="0" latinLnBrk="0" hangingPunct="0">
              <a:spcBef>
                <a:spcPts val="2000"/>
              </a:spcBef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6" name="Picture 2" descr="C:\Users\user\Documents\Bandicam\bandicam 2020-01-21 16-31-43-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89" y="2691209"/>
            <a:ext cx="82809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0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2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대구대를 아니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3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914" y="3089228"/>
            <a:ext cx="5803585" cy="303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>
              <a:spcBef>
                <a:spcPts val="2000"/>
              </a:spcBef>
            </a:pPr>
            <a:endParaRPr lang="en-US" altLang="ko-KR" sz="28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800" dirty="0">
                <a:latin typeface="+mn-ea"/>
              </a:rPr>
              <a:t> 대학소개</a:t>
            </a:r>
            <a:endParaRPr lang="en-US" altLang="ko-KR" sz="2800" dirty="0">
              <a:latin typeface="+mn-ea"/>
            </a:endParaRPr>
          </a:p>
          <a:p>
            <a:pPr marL="457200" indent="-457200" fontAlgn="base">
              <a:lnSpc>
                <a:spcPct val="150000"/>
              </a:lnSpc>
              <a:buFontTx/>
              <a:buChar char="-"/>
            </a:pPr>
            <a:r>
              <a:rPr lang="ko-KR" altLang="en-US" sz="2800" dirty="0">
                <a:latin typeface="+mn-ea"/>
              </a:rPr>
              <a:t>대학 캠퍼스 및 주요 기관 소개</a:t>
            </a:r>
            <a:endParaRPr lang="en-US" altLang="ko-KR" sz="2800" dirty="0">
              <a:latin typeface="+mn-ea"/>
            </a:endParaRPr>
          </a:p>
          <a:p>
            <a:pPr marL="457200" indent="-457200" fontAlgn="base">
              <a:lnSpc>
                <a:spcPct val="150000"/>
              </a:lnSpc>
              <a:buFontTx/>
              <a:buChar char="-"/>
            </a:pPr>
            <a:r>
              <a:rPr lang="ko-KR" altLang="en-US" sz="2800" dirty="0">
                <a:latin typeface="+mn-ea"/>
              </a:rPr>
              <a:t>학사안내</a:t>
            </a:r>
          </a:p>
          <a:p>
            <a:pPr lvl="0" fontAlgn="base">
              <a:lnSpc>
                <a:spcPct val="150000"/>
              </a:lnSpc>
            </a:pPr>
            <a:endParaRPr lang="en-US" altLang="ko-KR" sz="28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897" y="1656775"/>
            <a:ext cx="545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공동체 공간의 이해와 소통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11" y="2634439"/>
            <a:ext cx="3141712" cy="19017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19" y="5047014"/>
            <a:ext cx="3069704" cy="1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736081" y="2214986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185" y="2806188"/>
            <a:ext cx="6920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 </a:t>
            </a:r>
            <a:r>
              <a:rPr lang="ko-KR" altLang="en-US" sz="6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로드맵</a:t>
            </a:r>
            <a:endParaRPr lang="ko-KR" altLang="en-US" sz="6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509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3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 로드맵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(</a:t>
            </a:r>
            <a:r>
              <a:rPr lang="en-US" altLang="ko-KR" sz="3600" b="1" dirty="0"/>
              <a:t>Vision Road Map)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913" y="3004921"/>
            <a:ext cx="6287656" cy="15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800" dirty="0"/>
              <a:t>☞ </a:t>
            </a:r>
            <a:r>
              <a:rPr lang="en-US" altLang="ko-KR" sz="2800" b="1" u="sng" dirty="0">
                <a:hlinkClick r:id="rId2"/>
              </a:rPr>
              <a:t>https://youtu.be/FCbV4oMn5NA</a:t>
            </a:r>
            <a:endParaRPr lang="en-US" altLang="ko-KR" sz="2800" b="1" u="sng" dirty="0"/>
          </a:p>
          <a:p>
            <a:pPr eaLnBrk="0" latinLnBrk="0" hangingPunct="0">
              <a:lnSpc>
                <a:spcPct val="150000"/>
              </a:lnSpc>
              <a:spcBef>
                <a:spcPts val="2000"/>
              </a:spcBef>
            </a:pPr>
            <a:endParaRPr lang="en-US" altLang="ko-KR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35877" y="2012950"/>
            <a:ext cx="540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en-US" altLang="ko-KR" sz="3200" dirty="0">
                <a:latin typeface="+mn-ea"/>
              </a:rPr>
              <a:t> VRM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3200" dirty="0"/>
              <a:t>작성 안내 영상 시청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1" y="3051249"/>
            <a:ext cx="426462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433644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3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 </a:t>
            </a:r>
            <a:r>
              <a:rPr lang="ko-KR" altLang="en-US" sz="3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로드맵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392" y="993485"/>
            <a:ext cx="11200407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800" dirty="0"/>
              <a:t> 나</a:t>
            </a:r>
            <a:r>
              <a:rPr lang="en-US" altLang="ko-KR" sz="2800" dirty="0"/>
              <a:t>.</a:t>
            </a:r>
            <a:r>
              <a:rPr lang="ko-KR" altLang="en-US" dirty="0"/>
              <a:t> </a:t>
            </a:r>
            <a:r>
              <a:rPr lang="ko-KR" altLang="en-US" sz="2800" dirty="0"/>
              <a:t>마인드맵 작성 </a:t>
            </a:r>
          </a:p>
        </p:txBody>
      </p:sp>
      <p:pic>
        <p:nvPicPr>
          <p:cNvPr id="8" name="그림 7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4CF2FC2C-5237-4858-8D89-2A45E5F3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76" y="1656743"/>
            <a:ext cx="10682861" cy="57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4043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43" y="81215"/>
            <a:ext cx="433644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3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비전 </a:t>
            </a:r>
            <a:r>
              <a:rPr lang="ko-KR" altLang="en-US" sz="3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로드맵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921" y="1222990"/>
            <a:ext cx="9951915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>
              <a:spcBef>
                <a:spcPts val="2000"/>
              </a:spcBef>
            </a:pPr>
            <a:endParaRPr lang="ko-KR" altLang="en-US" sz="2800" dirty="0"/>
          </a:p>
          <a:p>
            <a:pPr eaLnBrk="0" latinLnBrk="0" hangingPunct="0">
              <a:spcBef>
                <a:spcPts val="2000"/>
              </a:spcBef>
            </a:pPr>
            <a:endParaRPr lang="ko-KR" altLang="en-US" sz="2800" dirty="0"/>
          </a:p>
          <a:p>
            <a:pPr eaLnBrk="0" latinLnBrk="0" hangingPunct="0">
              <a:spcBef>
                <a:spcPts val="2000"/>
              </a:spcBef>
            </a:pPr>
            <a:endParaRPr lang="ko-KR" altLang="en-US" sz="2800" dirty="0"/>
          </a:p>
          <a:p>
            <a:pPr eaLnBrk="0" latinLnBrk="0" hangingPunct="0">
              <a:spcBef>
                <a:spcPts val="2000"/>
              </a:spcBef>
            </a:pPr>
            <a:endParaRPr lang="ko-KR" altLang="en-US" sz="2800" dirty="0"/>
          </a:p>
          <a:p>
            <a:pPr marL="339725" indent="-339725" eaLnBrk="0" latinLnBrk="0" hangingPunct="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ko-KR" alt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2050" name="Picture 2" descr="C:\Users\user\Documents\Bandicam\bandicam 2020-01-21 20-18-00-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6" y="1007794"/>
            <a:ext cx="1166529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3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638518" y="2060591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073" y="2691209"/>
            <a:ext cx="8795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‘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청춘의 질문 탐구</a:t>
            </a:r>
          </a:p>
        </p:txBody>
      </p:sp>
    </p:spTree>
    <p:extLst>
      <p:ext uri="{BB962C8B-B14F-4D97-AF65-F5344CB8AC3E}">
        <p14:creationId xmlns:p14="http://schemas.microsoft.com/office/powerpoint/2010/main" val="112366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5304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청춘의 질문 탐구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881" y="1049609"/>
            <a:ext cx="2996333" cy="58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영화 보기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 탐독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79C9323-7FD4-4011-9ED9-1D82A5AE4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2650"/>
              </p:ext>
            </p:extLst>
          </p:nvPr>
        </p:nvGraphicFramePr>
        <p:xfrm>
          <a:off x="791865" y="1611089"/>
          <a:ext cx="10873207" cy="5959652"/>
        </p:xfrm>
        <a:graphic>
          <a:graphicData uri="http://schemas.openxmlformats.org/drawingml/2006/table">
            <a:tbl>
              <a:tblPr/>
              <a:tblGrid>
                <a:gridCol w="427752">
                  <a:extLst>
                    <a:ext uri="{9D8B030D-6E8A-4147-A177-3AD203B41FA5}">
                      <a16:colId xmlns:a16="http://schemas.microsoft.com/office/drawing/2014/main" val="3852659933"/>
                    </a:ext>
                  </a:extLst>
                </a:gridCol>
                <a:gridCol w="1952056">
                  <a:extLst>
                    <a:ext uri="{9D8B030D-6E8A-4147-A177-3AD203B41FA5}">
                      <a16:colId xmlns:a16="http://schemas.microsoft.com/office/drawing/2014/main" val="2097813596"/>
                    </a:ext>
                  </a:extLst>
                </a:gridCol>
                <a:gridCol w="1869507">
                  <a:extLst>
                    <a:ext uri="{9D8B030D-6E8A-4147-A177-3AD203B41FA5}">
                      <a16:colId xmlns:a16="http://schemas.microsoft.com/office/drawing/2014/main" val="4094478774"/>
                    </a:ext>
                  </a:extLst>
                </a:gridCol>
                <a:gridCol w="840039">
                  <a:extLst>
                    <a:ext uri="{9D8B030D-6E8A-4147-A177-3AD203B41FA5}">
                      <a16:colId xmlns:a16="http://schemas.microsoft.com/office/drawing/2014/main" val="492552173"/>
                    </a:ext>
                  </a:extLst>
                </a:gridCol>
                <a:gridCol w="1034925">
                  <a:extLst>
                    <a:ext uri="{9D8B030D-6E8A-4147-A177-3AD203B41FA5}">
                      <a16:colId xmlns:a16="http://schemas.microsoft.com/office/drawing/2014/main" val="2314713075"/>
                    </a:ext>
                  </a:extLst>
                </a:gridCol>
                <a:gridCol w="902576">
                  <a:extLst>
                    <a:ext uri="{9D8B030D-6E8A-4147-A177-3AD203B41FA5}">
                      <a16:colId xmlns:a16="http://schemas.microsoft.com/office/drawing/2014/main" val="193937113"/>
                    </a:ext>
                  </a:extLst>
                </a:gridCol>
                <a:gridCol w="1131119">
                  <a:extLst>
                    <a:ext uri="{9D8B030D-6E8A-4147-A177-3AD203B41FA5}">
                      <a16:colId xmlns:a16="http://schemas.microsoft.com/office/drawing/2014/main" val="1689002942"/>
                    </a:ext>
                  </a:extLst>
                </a:gridCol>
                <a:gridCol w="2715233">
                  <a:extLst>
                    <a:ext uri="{9D8B030D-6E8A-4147-A177-3AD203B41FA5}">
                      <a16:colId xmlns:a16="http://schemas.microsoft.com/office/drawing/2014/main" val="84764089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영화 제목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제작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제작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러닝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장르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키워드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63527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모던 타임즈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찰리 채플린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1936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코미디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자본주의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포디즘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노동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69814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월의 크리스마스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허진호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1998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97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멜로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일상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관계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죽음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36667"/>
                  </a:ext>
                </a:extLst>
              </a:tr>
              <a:tr h="773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낮은목소리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2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아시아에서여성으로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산다는 것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변영주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1995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위안부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식민주의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16799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로제타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다르덴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형제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1999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벨기에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청소년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노동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81435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빌리 엘리어트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스티븐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달드리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2000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영국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성장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일상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46984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걸어도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걸어도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고레에다 히로카즈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2008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114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죽음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관용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애도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1082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 얼간이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라지쿠마르 히라니</a:t>
                      </a: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171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코미디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관계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성찰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성장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교육시스템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25815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길버트 그레이프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라세 할스트롬 </a:t>
                      </a: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118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성장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일상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95524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시티즌 포*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로라 포이트라스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독일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사회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정보인권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감시와 통제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63953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위로공단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임흥순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노동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근대화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자본의 이동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56950"/>
                  </a:ext>
                </a:extLst>
              </a:tr>
              <a:tr h="256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다가오는 것들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미아 한센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인생 성찰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자유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9293"/>
                  </a:ext>
                </a:extLst>
              </a:tr>
              <a:tr h="5150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 블레이크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켄 로치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영국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드라마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복지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노동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관료제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6679"/>
                  </a:ext>
                </a:extLst>
              </a:tr>
              <a:tr h="5572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내셔널 갤러리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프레드릭 와이즈먼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독일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r>
                        <a:rPr lang="en-US" altLang="ko-KR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공간의 공공성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미술관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커뮤니티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620" marR="50620" marT="13995" marB="13995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1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099106" y="2076530"/>
            <a:ext cx="2051109" cy="2051109"/>
          </a:xfrm>
          <a:prstGeom prst="ellipse">
            <a:avLst/>
          </a:prstGeom>
          <a:solidFill>
            <a:srgbClr val="FEA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5131C-6936-45AE-BB88-735FC7B9B0DB}"/>
              </a:ext>
            </a:extLst>
          </p:cNvPr>
          <p:cNvSpPr txBox="1"/>
          <p:nvPr/>
        </p:nvSpPr>
        <p:spPr>
          <a:xfrm>
            <a:off x="2395250" y="2873842"/>
            <a:ext cx="88905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AutoNum type="arabicPeriod"/>
            </a:pP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‘DU-HEART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세미나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(1)’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6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271148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5304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청춘의 질문 탐구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A3A8C82-17B1-4B46-80FD-B01BF18D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2383"/>
              </p:ext>
            </p:extLst>
          </p:nvPr>
        </p:nvGraphicFramePr>
        <p:xfrm>
          <a:off x="791865" y="1323057"/>
          <a:ext cx="10945216" cy="6007942"/>
        </p:xfrm>
        <a:graphic>
          <a:graphicData uri="http://schemas.openxmlformats.org/drawingml/2006/table">
            <a:tbl>
              <a:tblPr/>
              <a:tblGrid>
                <a:gridCol w="477035">
                  <a:extLst>
                    <a:ext uri="{9D8B030D-6E8A-4147-A177-3AD203B41FA5}">
                      <a16:colId xmlns:a16="http://schemas.microsoft.com/office/drawing/2014/main" val="2044790896"/>
                    </a:ext>
                  </a:extLst>
                </a:gridCol>
                <a:gridCol w="3237465">
                  <a:extLst>
                    <a:ext uri="{9D8B030D-6E8A-4147-A177-3AD203B41FA5}">
                      <a16:colId xmlns:a16="http://schemas.microsoft.com/office/drawing/2014/main" val="4104692863"/>
                    </a:ext>
                  </a:extLst>
                </a:gridCol>
                <a:gridCol w="2962385">
                  <a:extLst>
                    <a:ext uri="{9D8B030D-6E8A-4147-A177-3AD203B41FA5}">
                      <a16:colId xmlns:a16="http://schemas.microsoft.com/office/drawing/2014/main" val="1177847423"/>
                    </a:ext>
                  </a:extLst>
                </a:gridCol>
                <a:gridCol w="1207603">
                  <a:extLst>
                    <a:ext uri="{9D8B030D-6E8A-4147-A177-3AD203B41FA5}">
                      <a16:colId xmlns:a16="http://schemas.microsoft.com/office/drawing/2014/main" val="1574020559"/>
                    </a:ext>
                  </a:extLst>
                </a:gridCol>
                <a:gridCol w="1555580">
                  <a:extLst>
                    <a:ext uri="{9D8B030D-6E8A-4147-A177-3AD203B41FA5}">
                      <a16:colId xmlns:a16="http://schemas.microsoft.com/office/drawing/2014/main" val="1883662785"/>
                    </a:ext>
                  </a:extLst>
                </a:gridCol>
                <a:gridCol w="1505148">
                  <a:extLst>
                    <a:ext uri="{9D8B030D-6E8A-4147-A177-3AD203B41FA5}">
                      <a16:colId xmlns:a16="http://schemas.microsoft.com/office/drawing/2014/main" val="2872557478"/>
                    </a:ext>
                  </a:extLst>
                </a:gridCol>
              </a:tblGrid>
              <a:tr h="3385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책 제목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저자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역자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출판년도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출판사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장르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31256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근린 생활자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배지영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한겨레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3439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내가 확실히 아는 것들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오프라 윈프리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송연수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북하우스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칼럼 모음집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27511"/>
                  </a:ext>
                </a:extLst>
              </a:tr>
              <a:tr h="4145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데미안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헤르만 헤세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전영애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2009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민음사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83869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리버보이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팀 보울러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정해영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2007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07251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사피엔스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유발 </a:t>
                      </a: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하라리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조현욱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47116"/>
                  </a:ext>
                </a:extLst>
              </a:tr>
              <a:tr h="4297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아주 작은 습관의 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제임스 클리어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이한이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비즈니스북스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자기계발서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14186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연금술사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파울로 </a:t>
                      </a: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코엘료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최정수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문학동네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74795"/>
                  </a:ext>
                </a:extLst>
              </a:tr>
              <a:tr h="6930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왜 우리는 대학에 가는가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EBS 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왜 우리는 대학에 가는가 제작팀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다큐멘터리 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91987"/>
                  </a:ext>
                </a:extLst>
              </a:tr>
              <a:tr h="396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우아한 거짓말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김려령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2009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72319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 앞의 생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로맹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가리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용경식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문학동네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5952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코스모스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칼 세이건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홍승수</a:t>
                      </a:r>
                      <a:r>
                        <a:rPr lang="en-US" altLang="ko-KR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2010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사이언스북스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79298"/>
                  </a:ext>
                </a:extLst>
              </a:tr>
              <a:tr h="383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하마터면 열심히 살 뻔했다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웅진지식하우스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에세이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81534"/>
                  </a:ext>
                </a:extLst>
              </a:tr>
              <a:tr h="6930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호밀밭의</a:t>
                      </a: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파수꾼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제롬 데이비드 샐린저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이덕형</a:t>
                      </a:r>
                      <a:r>
                        <a:rPr lang="en-US" altLang="ko-KR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1998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문예세계문학선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3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D77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2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09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5304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청춘의 질문 탐구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897" y="1539081"/>
            <a:ext cx="52918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자신만의 </a:t>
            </a:r>
            <a:r>
              <a:rPr lang="ko-KR" altLang="en-US" sz="32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버킷리스트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작성</a:t>
            </a:r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</a:p>
          <a:p>
            <a:pPr eaLnBrk="0" latinLnBrk="0" hangingPunct="0"/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eaLnBrk="0" latinLnBrk="0" hangingPunct="0"/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3075" name="Picture 3" descr="C:\Users\user\Documents\Bandicam\bandicam 2020-01-21 21-33-51-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77" y="1201265"/>
            <a:ext cx="5472608" cy="61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0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295921" y="2187153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7474" y="2763217"/>
            <a:ext cx="9980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‘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산보하며 사색하기</a:t>
            </a:r>
          </a:p>
        </p:txBody>
      </p:sp>
    </p:spTree>
    <p:extLst>
      <p:ext uri="{BB962C8B-B14F-4D97-AF65-F5344CB8AC3E}">
        <p14:creationId xmlns:p14="http://schemas.microsoft.com/office/powerpoint/2010/main" val="427422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60228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산보하며 사색하기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897" y="1919509"/>
            <a:ext cx="113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b="1" dirty="0"/>
              <a:t>학교 안팎을 산보하며 생각하고 나누기</a:t>
            </a:r>
            <a:endParaRPr lang="ko-KR" altLang="en-US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696" y="3181370"/>
            <a:ext cx="1135168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•</a:t>
            </a:r>
            <a:r>
              <a:rPr lang="ko-KR" altLang="en-US" sz="2800" dirty="0">
                <a:latin typeface="+mn-ea"/>
              </a:rPr>
              <a:t> 대학의 현황과 청년들의 고민을 알아보고 </a:t>
            </a:r>
            <a:r>
              <a:rPr lang="ko-KR" altLang="en-US" sz="2800" dirty="0">
                <a:solidFill>
                  <a:srgbClr val="0000FF"/>
                </a:solidFill>
                <a:latin typeface="+mn-ea"/>
              </a:rPr>
              <a:t>주제</a:t>
            </a:r>
            <a:r>
              <a:rPr lang="ko-KR" altLang="en-US" sz="2800" dirty="0">
                <a:latin typeface="+mn-ea"/>
              </a:rPr>
              <a:t>를</a:t>
            </a:r>
            <a:r>
              <a:rPr lang="ko-KR" altLang="en-US" sz="2800" dirty="0">
                <a:solidFill>
                  <a:srgbClr val="0000FF"/>
                </a:solidFill>
                <a:latin typeface="+mn-ea"/>
              </a:rPr>
              <a:t> 탐색</a:t>
            </a:r>
            <a:r>
              <a:rPr lang="ko-KR" altLang="en-US" sz="2800" dirty="0">
                <a:solidFill>
                  <a:srgbClr val="000000"/>
                </a:solidFill>
                <a:latin typeface="+mn-ea"/>
              </a:rPr>
              <a:t>하는</a:t>
            </a:r>
            <a:r>
              <a:rPr lang="ko-KR" altLang="en-US" sz="2800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2800" dirty="0">
                <a:latin typeface="+mn-ea"/>
              </a:rPr>
              <a:t>활동 </a:t>
            </a:r>
            <a:endParaRPr lang="en-US" altLang="ko-KR" sz="28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   -</a:t>
            </a:r>
            <a:r>
              <a:rPr lang="ko-KR" altLang="en-US" sz="2800" dirty="0">
                <a:latin typeface="+mn-ea"/>
              </a:rPr>
              <a:t> 대학과 주변탐색 및 자료조사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인터뷰 등 현장활동 </a:t>
            </a:r>
            <a:endParaRPr lang="en-US" altLang="ko-KR" sz="28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   - </a:t>
            </a:r>
            <a:r>
              <a:rPr lang="ko-KR" altLang="en-US" sz="2800" dirty="0">
                <a:latin typeface="+mn-ea"/>
              </a:rPr>
              <a:t>대학 홈페이지 탐색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창파도서관 학술</a:t>
            </a:r>
            <a:r>
              <a:rPr lang="en-US" altLang="ko-KR" sz="2800" dirty="0">
                <a:latin typeface="+mn-ea"/>
              </a:rPr>
              <a:t>DB, </a:t>
            </a:r>
            <a:r>
              <a:rPr lang="ko-KR" altLang="en-US" sz="2800" dirty="0">
                <a:latin typeface="+mn-ea"/>
              </a:rPr>
              <a:t>관련기관 등의 자료 참고</a:t>
            </a:r>
          </a:p>
        </p:txBody>
      </p:sp>
    </p:spTree>
    <p:extLst>
      <p:ext uri="{BB962C8B-B14F-4D97-AF65-F5344CB8AC3E}">
        <p14:creationId xmlns:p14="http://schemas.microsoft.com/office/powerpoint/2010/main" val="15101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60228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5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산보하며 사색하기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897" y="1438154"/>
            <a:ext cx="113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팀별 학습 주제 정하기</a:t>
            </a:r>
            <a:endParaRPr lang="en-US" altLang="ko-K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23913" y="2028993"/>
            <a:ext cx="10653857" cy="195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800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•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sz="2800" dirty="0">
                <a:latin typeface="+mn-ea"/>
              </a:rPr>
              <a:t>활동 자료</a:t>
            </a:r>
            <a:r>
              <a:rPr lang="en-US" altLang="ko-KR" sz="2800" dirty="0">
                <a:latin typeface="+mn-ea"/>
              </a:rPr>
              <a:t>(</a:t>
            </a:r>
            <a:r>
              <a:rPr lang="ko-KR" altLang="en-US" sz="2800" dirty="0" err="1">
                <a:latin typeface="+mn-ea"/>
              </a:rPr>
              <a:t>버킷리스트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대학과 주변 탐색 및 자료조사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인터뷰 등</a:t>
            </a:r>
            <a:r>
              <a:rPr lang="en-US" altLang="ko-KR" sz="2800" dirty="0">
                <a:latin typeface="+mn-ea"/>
              </a:rPr>
              <a:t>)</a:t>
            </a:r>
            <a:r>
              <a:rPr lang="ko-KR" altLang="en-US" sz="2800" dirty="0">
                <a:latin typeface="+mn-ea"/>
              </a:rPr>
              <a:t>를</a:t>
            </a:r>
            <a:endParaRPr lang="en-US" altLang="ko-KR" sz="2800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  </a:t>
            </a:r>
            <a:r>
              <a:rPr lang="ko-KR" altLang="en-US" sz="2800" dirty="0">
                <a:latin typeface="+mn-ea"/>
              </a:rPr>
              <a:t> 바탕으로 학업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취업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인간관계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가정환경 등의 공통 주제 선정</a:t>
            </a:r>
            <a:endParaRPr lang="en-US" altLang="ko-KR" sz="2800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969C4-EFF9-4608-B6A5-EB73D92B4E41}"/>
              </a:ext>
            </a:extLst>
          </p:cNvPr>
          <p:cNvSpPr txBox="1"/>
          <p:nvPr/>
        </p:nvSpPr>
        <p:spPr>
          <a:xfrm>
            <a:off x="1583953" y="3820834"/>
            <a:ext cx="11404528" cy="324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예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① 관심사 수렴</a:t>
            </a:r>
            <a:endParaRPr lang="en-US" altLang="ko-KR" sz="2800" b="1" dirty="0">
              <a:latin typeface="+mn-ea"/>
            </a:endParaRPr>
          </a:p>
          <a:p>
            <a:pPr lvl="0" algn="just" fontAlgn="base">
              <a:lnSpc>
                <a:spcPct val="150000"/>
              </a:lnSpc>
            </a:pPr>
            <a:r>
              <a:rPr lang="en-US" altLang="ko-KR" sz="2800" b="1" dirty="0">
                <a:latin typeface="+mn-ea"/>
              </a:rPr>
              <a:t>     </a:t>
            </a:r>
            <a:r>
              <a:rPr lang="ko-KR" altLang="en-US" sz="2800" b="1" dirty="0">
                <a:latin typeface="+mn-ea"/>
              </a:rPr>
              <a:t>② </a:t>
            </a:r>
            <a:r>
              <a:rPr lang="ko-KR" altLang="en-US" sz="2800" b="1" dirty="0" err="1">
                <a:latin typeface="+mn-ea"/>
              </a:rPr>
              <a:t>가주제</a:t>
            </a:r>
            <a:r>
              <a:rPr lang="ko-KR" altLang="en-US" sz="2800" b="1" dirty="0">
                <a:latin typeface="+mn-ea"/>
              </a:rPr>
              <a:t> 도출</a:t>
            </a:r>
            <a:r>
              <a:rPr lang="en-US" altLang="ko-KR" sz="2800" b="1" dirty="0">
                <a:latin typeface="+mn-ea"/>
              </a:rPr>
              <a:t> : -</a:t>
            </a:r>
            <a:r>
              <a:rPr lang="ko-KR" altLang="en-US" sz="2800" b="1" dirty="0">
                <a:latin typeface="+mn-ea"/>
              </a:rPr>
              <a:t> 성공적인 대학생활</a:t>
            </a:r>
            <a:r>
              <a:rPr lang="en-US" altLang="ko-KR" sz="2800" b="1" dirty="0">
                <a:latin typeface="+mn-ea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2800" b="1" dirty="0">
                <a:latin typeface="+mn-ea"/>
              </a:rPr>
              <a:t>                              - 20</a:t>
            </a:r>
            <a:r>
              <a:rPr lang="ko-KR" altLang="en-US" sz="2800" b="1" dirty="0">
                <a:latin typeface="+mn-ea"/>
              </a:rPr>
              <a:t>대에는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무엇을 해야 하며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어떻게 살아야 하는가</a:t>
            </a:r>
            <a:r>
              <a:rPr lang="en-US" altLang="ko-KR" sz="2800" b="1" dirty="0">
                <a:latin typeface="+mn-ea"/>
              </a:rPr>
              <a:t>?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2800" b="1" dirty="0">
                <a:latin typeface="+mn-ea"/>
              </a:rPr>
              <a:t>                              - </a:t>
            </a:r>
            <a:r>
              <a:rPr lang="ko-KR" altLang="en-US" sz="2800" b="1" dirty="0">
                <a:latin typeface="+mn-ea"/>
              </a:rPr>
              <a:t>성인이 된다는 것은 어떤 의미를 가지는가</a:t>
            </a:r>
            <a:r>
              <a:rPr lang="en-US" altLang="ko-KR" sz="2800" b="1" dirty="0">
                <a:latin typeface="+mn-ea"/>
              </a:rPr>
              <a:t>?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9132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60228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5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산보하며 사색하기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857" y="2506851"/>
            <a:ext cx="12241360" cy="509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예</a:t>
            </a:r>
            <a:r>
              <a:rPr lang="en-US" altLang="ko-KR" b="1" dirty="0">
                <a:latin typeface="+mn-ea"/>
              </a:rPr>
              <a:t>) - </a:t>
            </a:r>
            <a:r>
              <a:rPr lang="ko-KR" altLang="en-US" b="1" dirty="0">
                <a:latin typeface="+mn-ea"/>
              </a:rPr>
              <a:t>성공적인 대학 생활</a:t>
            </a:r>
            <a:endParaRPr lang="en-US" altLang="ko-KR" b="1" dirty="0">
              <a:latin typeface="+mn-ea"/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  - </a:t>
            </a:r>
            <a:r>
              <a:rPr lang="ko-KR" altLang="en-US" b="1" dirty="0">
                <a:latin typeface="+mn-ea"/>
              </a:rPr>
              <a:t>전공의 가치 탐색 </a:t>
            </a:r>
            <a:r>
              <a:rPr lang="en-US" altLang="ko-KR" b="1" dirty="0">
                <a:latin typeface="+mn-ea"/>
              </a:rPr>
              <a:t>(What: </a:t>
            </a:r>
            <a:r>
              <a:rPr lang="ko-KR" altLang="en-US" b="1" dirty="0">
                <a:latin typeface="+mn-ea"/>
              </a:rPr>
              <a:t>그렇다면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무슨 공부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무슨 일을 하면서 </a:t>
            </a:r>
            <a:r>
              <a:rPr lang="ko-KR" altLang="en-US" b="1" dirty="0" err="1">
                <a:latin typeface="+mn-ea"/>
              </a:rPr>
              <a:t>나답게</a:t>
            </a:r>
            <a:r>
              <a:rPr lang="ko-KR" altLang="en-US" b="1" dirty="0">
                <a:latin typeface="+mn-ea"/>
              </a:rPr>
              <a:t> 살아야 할까</a:t>
            </a:r>
            <a:r>
              <a:rPr lang="en-US" altLang="ko-KR" b="1" dirty="0">
                <a:latin typeface="+mn-ea"/>
              </a:rPr>
              <a:t>?)</a:t>
            </a:r>
            <a:endParaRPr lang="ko-KR" altLang="en-US" b="1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       </a:t>
            </a:r>
            <a:r>
              <a:rPr lang="en-US" altLang="ko-KR" b="1" dirty="0"/>
              <a:t>‣</a:t>
            </a:r>
            <a:r>
              <a:rPr lang="ko-KR" altLang="en-US" b="1" dirty="0"/>
              <a:t> </a:t>
            </a:r>
            <a:r>
              <a:rPr lang="ko-KR" altLang="en-US" b="1" dirty="0">
                <a:latin typeface="+mn-ea"/>
              </a:rPr>
              <a:t>학과 소개 동영상 만들기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① 역사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② 교수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③ 시설</a:t>
            </a:r>
            <a:r>
              <a:rPr lang="en-US" altLang="ko-KR" b="1" dirty="0">
                <a:latin typeface="+mn-ea"/>
              </a:rPr>
              <a:t>/</a:t>
            </a:r>
            <a:r>
              <a:rPr lang="ko-KR" altLang="en-US" b="1" dirty="0">
                <a:latin typeface="+mn-ea"/>
              </a:rPr>
              <a:t>장비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④ 교육과정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⑤ 졸업 후 진</a:t>
            </a:r>
            <a:endParaRPr lang="en-US" altLang="ko-KR" b="1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                                         </a:t>
            </a:r>
            <a:r>
              <a:rPr lang="ko-KR" altLang="en-US" b="1" dirty="0">
                <a:latin typeface="+mn-ea"/>
              </a:rPr>
              <a:t>    로 등의 주제에 대한 홍보 동영상 제작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       </a:t>
            </a:r>
            <a:r>
              <a:rPr lang="en-US" altLang="ko-KR" b="1" dirty="0"/>
              <a:t>‣</a:t>
            </a:r>
            <a:r>
              <a:rPr lang="ko-KR" altLang="en-US" b="1" dirty="0"/>
              <a:t> </a:t>
            </a:r>
            <a:r>
              <a:rPr lang="ko-KR" altLang="en-US" b="1" dirty="0">
                <a:latin typeface="+mn-ea"/>
              </a:rPr>
              <a:t>학과별 세부 전공 조사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각 학과별로 세부전공이 나뉘어 있는 것이 일반적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각 전공에 </a:t>
            </a:r>
            <a:endParaRPr lang="en-US" altLang="ko-KR" b="1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                                          </a:t>
            </a:r>
            <a:r>
              <a:rPr lang="ko-KR" altLang="en-US" b="1" dirty="0">
                <a:latin typeface="+mn-ea"/>
              </a:rPr>
              <a:t>대한 개략적 내용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활용 분야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진로 등 조사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       </a:t>
            </a:r>
            <a:r>
              <a:rPr lang="en-US" altLang="ko-KR" b="1" dirty="0"/>
              <a:t>‣</a:t>
            </a:r>
            <a:r>
              <a:rPr lang="ko-KR" altLang="en-US" b="1" dirty="0"/>
              <a:t> </a:t>
            </a:r>
            <a:r>
              <a:rPr lang="ko-KR" altLang="en-US" b="1" dirty="0">
                <a:latin typeface="+mn-ea"/>
              </a:rPr>
              <a:t>성공적인 전공공부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팀과 학과전공 교수님 매칭해주고 ‘성공적인 </a:t>
            </a:r>
            <a:r>
              <a:rPr lang="ko-KR" altLang="en-US" b="1" dirty="0" err="1">
                <a:latin typeface="+mn-ea"/>
              </a:rPr>
              <a:t>전공공부’를</a:t>
            </a:r>
            <a:r>
              <a:rPr lang="ko-KR" altLang="en-US" b="1" dirty="0">
                <a:latin typeface="+mn-ea"/>
              </a:rPr>
              <a:t> 주제로 한</a:t>
            </a:r>
            <a:endParaRPr lang="en-US" altLang="ko-KR" b="1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                                   </a:t>
            </a:r>
            <a:r>
              <a:rPr lang="ko-KR" altLang="en-US" b="1" dirty="0">
                <a:latin typeface="+mn-ea"/>
              </a:rPr>
              <a:t>  인터뷰영상 준비</a:t>
            </a:r>
          </a:p>
          <a:p>
            <a:pPr lvl="0" algn="just" fontAlgn="base">
              <a:lnSpc>
                <a:spcPct val="150000"/>
              </a:lnSpc>
            </a:pPr>
            <a:endParaRPr lang="en-US" altLang="ko-KR" sz="28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B447-D677-4FE5-AD5D-A2659B27CB0C}"/>
              </a:ext>
            </a:extLst>
          </p:cNvPr>
          <p:cNvSpPr txBox="1"/>
          <p:nvPr/>
        </p:nvSpPr>
        <p:spPr>
          <a:xfrm>
            <a:off x="647849" y="1504289"/>
            <a:ext cx="11404528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③ </a:t>
            </a:r>
            <a:r>
              <a:rPr lang="ko-KR" altLang="en-US" sz="2800" u="sng" dirty="0">
                <a:latin typeface="+mn-ea"/>
              </a:rPr>
              <a:t>공통의 </a:t>
            </a:r>
            <a:r>
              <a:rPr lang="ko-KR" altLang="en-US" sz="2800" u="sng" dirty="0" err="1">
                <a:latin typeface="+mn-ea"/>
              </a:rPr>
              <a:t>참주제</a:t>
            </a:r>
            <a:r>
              <a:rPr lang="ko-KR" altLang="en-US" sz="2800" u="sng" dirty="0">
                <a:latin typeface="+mn-ea"/>
              </a:rPr>
              <a:t> </a:t>
            </a:r>
            <a:r>
              <a:rPr lang="ko-KR" altLang="en-US" sz="2800" dirty="0">
                <a:latin typeface="+mn-ea"/>
              </a:rPr>
              <a:t>또는 </a:t>
            </a:r>
            <a:r>
              <a:rPr lang="ko-KR" altLang="en-US" sz="2800" u="sng" dirty="0">
                <a:latin typeface="+mn-ea"/>
              </a:rPr>
              <a:t>각자의 하위주제 </a:t>
            </a:r>
            <a:r>
              <a:rPr lang="ko-KR" altLang="en-US" sz="2800" dirty="0">
                <a:latin typeface="+mn-ea"/>
              </a:rPr>
              <a:t>설정 </a:t>
            </a:r>
            <a:endParaRPr lang="en-US" altLang="ko-KR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704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592065" y="1899121"/>
            <a:ext cx="2160240" cy="2160240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105" y="2543417"/>
            <a:ext cx="8276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6~7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en-US" altLang="ko-KR" sz="6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gogo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대학생활</a:t>
            </a:r>
          </a:p>
        </p:txBody>
      </p:sp>
    </p:spTree>
    <p:extLst>
      <p:ext uri="{BB962C8B-B14F-4D97-AF65-F5344CB8AC3E}">
        <p14:creationId xmlns:p14="http://schemas.microsoft.com/office/powerpoint/2010/main" val="222538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45881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sz="3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gogo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174" y="1596757"/>
            <a:ext cx="635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ko-KR" altLang="en-US" sz="3200" dirty="0">
                <a:latin typeface="+mn-ea"/>
              </a:rPr>
              <a:t>가</a:t>
            </a:r>
            <a:r>
              <a:rPr lang="en-US" altLang="ko-KR" sz="3200" dirty="0">
                <a:latin typeface="+mn-ea"/>
              </a:rPr>
              <a:t>. MBTI </a:t>
            </a:r>
            <a:r>
              <a:rPr lang="ko-KR" altLang="en-US" sz="3200" b="1" dirty="0" err="1">
                <a:latin typeface="+mn-ea"/>
              </a:rPr>
              <a:t>검사지를</a:t>
            </a:r>
            <a:r>
              <a:rPr lang="ko-KR" altLang="en-US" sz="3200" b="1" dirty="0">
                <a:latin typeface="+mn-ea"/>
              </a:rPr>
              <a:t> 활용하여 자신의</a:t>
            </a:r>
            <a:endParaRPr lang="en-US" altLang="ko-KR" sz="3200" b="1" dirty="0">
              <a:latin typeface="+mn-ea"/>
            </a:endParaRPr>
          </a:p>
          <a:p>
            <a:pPr eaLnBrk="0" latinLnBrk="0" hangingPunct="0"/>
            <a:r>
              <a:rPr lang="en-US" altLang="ko-KR" sz="3200" b="1" dirty="0">
                <a:latin typeface="+mn-ea"/>
              </a:rPr>
              <a:t>    </a:t>
            </a:r>
            <a:r>
              <a:rPr lang="ko-KR" altLang="en-US" sz="3200" b="1" dirty="0">
                <a:latin typeface="+mn-ea"/>
              </a:rPr>
              <a:t> 문제파악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 err="1">
                <a:latin typeface="+mn-ea"/>
              </a:rPr>
              <a:t>패턴찾기</a:t>
            </a:r>
            <a:endParaRPr lang="ko-KR" altLang="en-US" sz="3200" dirty="0">
              <a:latin typeface="+mn-ea"/>
            </a:endParaRPr>
          </a:p>
          <a:p>
            <a:pPr eaLnBrk="0" latinLnBrk="0" hangingPunct="0"/>
            <a:endParaRPr lang="ko-KR" altLang="en-US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326" y="3106071"/>
            <a:ext cx="610777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800" dirty="0"/>
              <a:t>-</a:t>
            </a:r>
            <a:r>
              <a:rPr lang="ko-KR" altLang="en-US" sz="2800" dirty="0"/>
              <a:t> </a:t>
            </a:r>
            <a:r>
              <a:rPr lang="en-US" altLang="ko-KR" sz="2800" dirty="0">
                <a:latin typeface="+mn-ea"/>
              </a:rPr>
              <a:t>SWOT </a:t>
            </a:r>
            <a:r>
              <a:rPr lang="ko-KR" altLang="en-US" sz="2800" dirty="0">
                <a:latin typeface="+mn-ea"/>
              </a:rPr>
              <a:t>분석</a:t>
            </a:r>
            <a:endParaRPr lang="en-US" altLang="ko-KR" sz="2800" dirty="0">
              <a:latin typeface="+mn-ea"/>
            </a:endParaRPr>
          </a:p>
          <a:p>
            <a:pPr fontAlgn="base"/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  S</a:t>
            </a:r>
            <a:r>
              <a:rPr lang="en-US" altLang="ko-KR" sz="2800" dirty="0">
                <a:latin typeface="+mn-ea"/>
              </a:rPr>
              <a:t>trength(</a:t>
            </a:r>
            <a:r>
              <a:rPr lang="ko-KR" altLang="en-US" sz="2800" dirty="0">
                <a:latin typeface="+mn-ea"/>
              </a:rPr>
              <a:t>장점</a:t>
            </a:r>
            <a:r>
              <a:rPr lang="en-US" altLang="ko-KR" sz="2800" dirty="0">
                <a:latin typeface="+mn-ea"/>
              </a:rPr>
              <a:t>),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ko-KR" sz="2800" dirty="0">
                <a:latin typeface="+mn-ea"/>
              </a:rPr>
              <a:t>eakness(</a:t>
            </a:r>
            <a:r>
              <a:rPr lang="ko-KR" altLang="en-US" sz="2800" dirty="0">
                <a:latin typeface="+mn-ea"/>
              </a:rPr>
              <a:t>단점</a:t>
            </a:r>
            <a:r>
              <a:rPr lang="en-US" altLang="ko-KR" sz="2800" dirty="0">
                <a:latin typeface="+mn-ea"/>
              </a:rPr>
              <a:t>),</a:t>
            </a:r>
          </a:p>
          <a:p>
            <a:pPr fontAlgn="base">
              <a:lnSpc>
                <a:spcPct val="150000"/>
              </a:lnSpc>
            </a:pPr>
            <a:r>
              <a:rPr lang="en-US" altLang="ko-KR" sz="2800" dirty="0">
                <a:latin typeface="+mn-ea"/>
              </a:rPr>
              <a:t> 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O</a:t>
            </a:r>
            <a:r>
              <a:rPr lang="en-US" altLang="ko-KR" sz="2800" dirty="0">
                <a:latin typeface="+mn-ea"/>
              </a:rPr>
              <a:t>pportunity(</a:t>
            </a:r>
            <a:r>
              <a:rPr lang="ko-KR" altLang="en-US" sz="2800" dirty="0">
                <a:latin typeface="+mn-ea"/>
              </a:rPr>
              <a:t>기회</a:t>
            </a:r>
            <a:r>
              <a:rPr lang="en-US" altLang="ko-KR" sz="2800" dirty="0">
                <a:latin typeface="+mn-ea"/>
              </a:rPr>
              <a:t>),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T</a:t>
            </a:r>
            <a:r>
              <a:rPr lang="en-US" altLang="ko-KR" sz="2800" dirty="0">
                <a:latin typeface="+mn-ea"/>
              </a:rPr>
              <a:t>hreat(</a:t>
            </a:r>
            <a:r>
              <a:rPr lang="ko-KR" altLang="en-US" sz="2800" dirty="0">
                <a:latin typeface="+mn-ea"/>
              </a:rPr>
              <a:t>위험</a:t>
            </a:r>
            <a:r>
              <a:rPr lang="en-US" altLang="ko-KR" sz="2800" dirty="0">
                <a:latin typeface="+mn-ea"/>
              </a:rPr>
              <a:t>)</a:t>
            </a:r>
            <a:endParaRPr lang="ko-KR" altLang="en-US" sz="2800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85" y="1467073"/>
            <a:ext cx="5659172" cy="6070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5384" y="108187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2000" dirty="0">
                <a:latin typeface="+mn-ea"/>
              </a:rPr>
              <a:t> MBTI </a:t>
            </a:r>
            <a:r>
              <a:rPr lang="ko-KR" altLang="en-US" sz="2000" b="1" dirty="0">
                <a:latin typeface="+mn-ea"/>
              </a:rPr>
              <a:t>검사 결과지 </a:t>
            </a:r>
            <a:endParaRPr lang="ko-KR" altLang="en-US" sz="3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5A108F-ECA8-404E-B494-0F9E50F79C51}"/>
              </a:ext>
            </a:extLst>
          </p:cNvPr>
          <p:cNvSpPr/>
          <p:nvPr/>
        </p:nvSpPr>
        <p:spPr>
          <a:xfrm>
            <a:off x="578174" y="5557703"/>
            <a:ext cx="68389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/>
            <a:r>
              <a:rPr lang="ko-KR" altLang="en-US" sz="3200" b="1" dirty="0">
                <a:latin typeface="+mn-ea"/>
              </a:rPr>
              <a:t>나</a:t>
            </a:r>
            <a:r>
              <a:rPr lang="en-US" altLang="ko-KR" sz="3200" b="1" dirty="0">
                <a:latin typeface="+mn-ea"/>
              </a:rPr>
              <a:t>. </a:t>
            </a:r>
            <a:r>
              <a:rPr lang="ko-KR" altLang="en-US" sz="3200" b="1" dirty="0">
                <a:latin typeface="+mn-ea"/>
              </a:rPr>
              <a:t>개인적 전략 수립</a:t>
            </a:r>
          </a:p>
        </p:txBody>
      </p:sp>
    </p:spTree>
    <p:extLst>
      <p:ext uri="{BB962C8B-B14F-4D97-AF65-F5344CB8AC3E}">
        <p14:creationId xmlns:p14="http://schemas.microsoft.com/office/powerpoint/2010/main" val="29730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7471" y="314945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404083"/>
            <a:ext cx="45881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D941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sz="3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gogo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대학생활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897" y="1640540"/>
            <a:ext cx="6138963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 기획</a:t>
            </a:r>
            <a:endParaRPr lang="en-US" altLang="ko-KR" sz="2800" b="1" dirty="0">
              <a:latin typeface="+mn-e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1784350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  <a:cs typeface="굴림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72407-9DD4-40FB-A2CD-FC8FD5FA9F88}"/>
              </a:ext>
            </a:extLst>
          </p:cNvPr>
          <p:cNvSpPr txBox="1"/>
          <p:nvPr/>
        </p:nvSpPr>
        <p:spPr>
          <a:xfrm>
            <a:off x="2088009" y="2418763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latinLnBrk="0" hangingPunct="0">
              <a:lnSpc>
                <a:spcPct val="150000"/>
              </a:lnSpc>
            </a:pP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eaLnBrk="0" latinLnBrk="0" hangingPunct="0">
              <a:lnSpc>
                <a:spcPct val="150000"/>
              </a:lnSpc>
            </a:pPr>
            <a:r>
              <a:rPr lang="ko-KR" altLang="en-US" sz="2800" b="1" dirty="0"/>
              <a:t>① </a:t>
            </a:r>
            <a:r>
              <a:rPr lang="ko-KR" altLang="en-US" sz="2800" b="1" dirty="0">
                <a:latin typeface="+mn-ea"/>
              </a:rPr>
              <a:t>목표 달성을 위한 과정 논의</a:t>
            </a:r>
            <a:endParaRPr lang="en-US" altLang="ko-KR" sz="2800" b="1" dirty="0">
              <a:latin typeface="+mn-ea"/>
            </a:endParaRPr>
          </a:p>
          <a:p>
            <a:pPr lvl="0" eaLnBrk="0" latinLnBrk="0" hangingPunct="0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 - </a:t>
            </a:r>
            <a:r>
              <a:rPr lang="ko-KR" altLang="en-US" b="1" dirty="0">
                <a:latin typeface="+mn-ea"/>
              </a:rPr>
              <a:t>주제와 관련한 자료를 찾아보고 참고 가능</a:t>
            </a:r>
            <a:endParaRPr lang="en-US" altLang="ko-KR" b="1" dirty="0">
              <a:latin typeface="+mn-ea"/>
            </a:endParaRPr>
          </a:p>
          <a:p>
            <a:pPr lvl="0" eaLnBrk="0" latinLnBrk="0" hangingPunct="0"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 lvl="0" eaLnBrk="0" latinLnBrk="0" hangingPunct="0">
              <a:lnSpc>
                <a:spcPct val="150000"/>
              </a:lnSpc>
            </a:pPr>
            <a:r>
              <a:rPr lang="ko-KR" altLang="en-US" sz="2800" b="1" dirty="0"/>
              <a:t>② </a:t>
            </a:r>
            <a:r>
              <a:rPr lang="ko-KR" altLang="en-US" sz="2800" b="1" dirty="0" err="1">
                <a:latin typeface="+mn-ea"/>
              </a:rPr>
              <a:t>팀별</a:t>
            </a:r>
            <a:r>
              <a:rPr lang="ko-KR" altLang="en-US" sz="2800" b="1" dirty="0">
                <a:latin typeface="+mn-ea"/>
              </a:rPr>
              <a:t> 계획 전체 공유</a:t>
            </a:r>
            <a:endParaRPr lang="en-US" altLang="ko-KR" sz="2800" b="1" dirty="0">
              <a:latin typeface="+mn-ea"/>
            </a:endParaRPr>
          </a:p>
          <a:p>
            <a:pPr lvl="0" eaLnBrk="0" latinLnBrk="0" hangingPunct="0">
              <a:lnSpc>
                <a:spcPct val="150000"/>
              </a:lnSpc>
            </a:pPr>
            <a:endParaRPr lang="en-US" altLang="ko-KR" sz="2800" b="1" dirty="0">
              <a:latin typeface="+mn-ea"/>
            </a:endParaRPr>
          </a:p>
          <a:p>
            <a:pPr eaLnBrk="0" latinLnBrk="0" hangingPunct="0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2300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528169" y="2331169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0257" y="2979241"/>
            <a:ext cx="4759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중간평가</a:t>
            </a:r>
          </a:p>
        </p:txBody>
      </p:sp>
    </p:spTree>
    <p:extLst>
      <p:ext uri="{BB962C8B-B14F-4D97-AF65-F5344CB8AC3E}">
        <p14:creationId xmlns:p14="http://schemas.microsoft.com/office/powerpoint/2010/main" val="166560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66527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1.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개요 및 교수 학습 목표</a:t>
            </a:r>
          </a:p>
        </p:txBody>
      </p:sp>
      <p:sp>
        <p:nvSpPr>
          <p:cNvPr id="10" name="Arc 10">
            <a:extLst>
              <a:ext uri="{FF2B5EF4-FFF2-40B4-BE49-F238E27FC236}">
                <a16:creationId xmlns:a16="http://schemas.microsoft.com/office/drawing/2014/main" id="{2BB3B73E-EF2E-4EAC-83E9-BCB65B9B891F}"/>
              </a:ext>
            </a:extLst>
          </p:cNvPr>
          <p:cNvSpPr>
            <a:spLocks/>
          </p:cNvSpPr>
          <p:nvPr/>
        </p:nvSpPr>
        <p:spPr bwMode="auto">
          <a:xfrm rot="10800000">
            <a:off x="773717" y="1556004"/>
            <a:ext cx="12133637" cy="5815724"/>
          </a:xfrm>
          <a:custGeom>
            <a:avLst/>
            <a:gdLst>
              <a:gd name="T0" fmla="*/ 2147483646 w 43200"/>
              <a:gd name="T1" fmla="*/ 0 h 41548"/>
              <a:gd name="T2" fmla="*/ 2147483646 w 43200"/>
              <a:gd name="T3" fmla="*/ 2147483646 h 41548"/>
              <a:gd name="T4" fmla="*/ 2147483646 w 43200"/>
              <a:gd name="T5" fmla="*/ 2147483646 h 415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548" fill="none" extrusionOk="0">
                <a:moveTo>
                  <a:pt x="29884" y="-1"/>
                </a:moveTo>
                <a:cubicBezTo>
                  <a:pt x="37945" y="3347"/>
                  <a:pt x="43200" y="11218"/>
                  <a:pt x="43200" y="19948"/>
                </a:cubicBezTo>
                <a:cubicBezTo>
                  <a:pt x="43200" y="31877"/>
                  <a:pt x="33529" y="41548"/>
                  <a:pt x="21600" y="41548"/>
                </a:cubicBezTo>
                <a:cubicBezTo>
                  <a:pt x="9670" y="41548"/>
                  <a:pt x="0" y="31877"/>
                  <a:pt x="0" y="19948"/>
                </a:cubicBezTo>
                <a:cubicBezTo>
                  <a:pt x="0" y="11283"/>
                  <a:pt x="5177" y="3458"/>
                  <a:pt x="13151" y="69"/>
                </a:cubicBezTo>
              </a:path>
              <a:path w="43200" h="41548" stroke="0" extrusionOk="0">
                <a:moveTo>
                  <a:pt x="29884" y="-1"/>
                </a:moveTo>
                <a:cubicBezTo>
                  <a:pt x="37945" y="3347"/>
                  <a:pt x="43200" y="11218"/>
                  <a:pt x="43200" y="19948"/>
                </a:cubicBezTo>
                <a:cubicBezTo>
                  <a:pt x="43200" y="31877"/>
                  <a:pt x="33529" y="41548"/>
                  <a:pt x="21600" y="41548"/>
                </a:cubicBezTo>
                <a:cubicBezTo>
                  <a:pt x="9670" y="41548"/>
                  <a:pt x="0" y="31877"/>
                  <a:pt x="0" y="19948"/>
                </a:cubicBezTo>
                <a:cubicBezTo>
                  <a:pt x="0" y="11283"/>
                  <a:pt x="5177" y="3458"/>
                  <a:pt x="13151" y="69"/>
                </a:cubicBezTo>
                <a:lnTo>
                  <a:pt x="21600" y="19948"/>
                </a:lnTo>
                <a:lnTo>
                  <a:pt x="29884" y="-1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8DACE46-B6D6-4D35-9228-A7F68AB7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919" y="1706985"/>
            <a:ext cx="6406177" cy="8636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dirty="0"/>
              <a:t>자아탐색</a:t>
            </a:r>
            <a:r>
              <a:rPr lang="en-US" altLang="ko-KR" dirty="0"/>
              <a:t>, </a:t>
            </a:r>
            <a:r>
              <a:rPr lang="ko-KR" altLang="en-US" dirty="0"/>
              <a:t>자기분석 </a:t>
            </a:r>
            <a:r>
              <a:rPr lang="en-US" altLang="ko-KR" dirty="0"/>
              <a:t>-&gt; </a:t>
            </a:r>
            <a:r>
              <a:rPr lang="ko-KR" altLang="en-US" dirty="0"/>
              <a:t>자기이해</a:t>
            </a:r>
            <a:r>
              <a:rPr lang="en-US" altLang="ko-KR" dirty="0"/>
              <a:t>, </a:t>
            </a:r>
            <a:r>
              <a:rPr lang="ko-KR" altLang="en-US" dirty="0"/>
              <a:t>표현</a:t>
            </a: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B8F65E90-AEAA-493C-A25F-C129DEA70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574" y="3552846"/>
            <a:ext cx="7464085" cy="79057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dirty="0"/>
              <a:t>프로젝트 학습 </a:t>
            </a:r>
            <a:r>
              <a:rPr lang="en-US" altLang="ko-KR" dirty="0"/>
              <a:t>-&gt; </a:t>
            </a:r>
            <a:r>
              <a:rPr lang="ko-KR" altLang="en-US" dirty="0"/>
              <a:t>문제발견 및 비전탐색</a:t>
            </a:r>
            <a:r>
              <a:rPr lang="en-US" altLang="ko-KR" dirty="0"/>
              <a:t>, </a:t>
            </a:r>
            <a:r>
              <a:rPr lang="ko-KR" altLang="en-US" dirty="0"/>
              <a:t>해결방안모색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7B71B4-246F-43CA-8DF6-347F0053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540" y="4508620"/>
            <a:ext cx="6077556" cy="79057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dirty="0"/>
              <a:t>팀 협력학습 </a:t>
            </a:r>
            <a:r>
              <a:rPr lang="en-US" altLang="ko-KR" dirty="0"/>
              <a:t>-&gt; </a:t>
            </a:r>
            <a:r>
              <a:rPr lang="ko-KR" altLang="en-US" dirty="0"/>
              <a:t>소통 및 팀워크 기술 습득</a:t>
            </a:r>
            <a:r>
              <a:rPr lang="en-US" altLang="ko-KR" dirty="0"/>
              <a:t>, </a:t>
            </a:r>
            <a:r>
              <a:rPr lang="ko-KR" altLang="en-US" dirty="0"/>
              <a:t>협력적 관계 형성</a:t>
            </a: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1B7FF545-6CBF-42BF-A7E8-9E1BB353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32" y="2767482"/>
            <a:ext cx="2052786" cy="2151707"/>
          </a:xfrm>
          <a:prstGeom prst="ellipse">
            <a:avLst/>
          </a:prstGeom>
          <a:solidFill>
            <a:srgbClr val="FEA11E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9DFA15AB-ED01-4D98-B3DC-DF0FE0AC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289" y="6832426"/>
            <a:ext cx="4320480" cy="79057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4000CD8B-F1E6-41F1-AE3A-3772BDF5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65" y="5654968"/>
            <a:ext cx="2052786" cy="1925725"/>
          </a:xfrm>
          <a:prstGeom prst="ellipse">
            <a:avLst/>
          </a:prstGeom>
          <a:solidFill>
            <a:srgbClr val="FEA11E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0" name="Oval 17">
            <a:extLst>
              <a:ext uri="{FF2B5EF4-FFF2-40B4-BE49-F238E27FC236}">
                <a16:creationId xmlns:a16="http://schemas.microsoft.com/office/drawing/2014/main" id="{1EC59C4F-DB9A-4F20-A4B1-8266E5D7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496" y="5825669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0FB9ECCF-50B9-4ECA-9418-A6D1571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7926" y="2633073"/>
            <a:ext cx="2052786" cy="2151707"/>
          </a:xfrm>
          <a:prstGeom prst="ellipse">
            <a:avLst/>
          </a:prstGeom>
          <a:solidFill>
            <a:srgbClr val="FEA11E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8D0A0416-0624-43EE-BFB8-42273AE64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6256" y="2969612"/>
            <a:ext cx="1584325" cy="1514294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지도교수</a:t>
            </a: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71EB63B5-C5AD-4E37-B343-2B29406C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57" y="3094140"/>
            <a:ext cx="1584325" cy="1514294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동료</a:t>
            </a: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4836CBC3-B15D-4D21-8E74-E4D08E0CC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164" y="2564675"/>
            <a:ext cx="6696742" cy="100965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dirty="0"/>
              <a:t>상호작용 </a:t>
            </a:r>
            <a:r>
              <a:rPr lang="en-US" altLang="ko-KR" dirty="0"/>
              <a:t>-&gt; </a:t>
            </a:r>
            <a:r>
              <a:rPr lang="ko-KR" altLang="en-US" dirty="0"/>
              <a:t>대학에 대한 소속감</a:t>
            </a:r>
            <a:r>
              <a:rPr lang="en-US" altLang="ko-KR" dirty="0"/>
              <a:t>, </a:t>
            </a:r>
            <a:r>
              <a:rPr lang="ko-KR" altLang="en-US" dirty="0"/>
              <a:t>대학생활적응</a:t>
            </a: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284657A3-D167-4358-9148-FC0B6E19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01" y="5938527"/>
            <a:ext cx="2664296" cy="8636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b="1" dirty="0"/>
              <a:t>정체성확립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3C3A0F93-EEA4-4222-A089-424F1C574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601" y="6510631"/>
            <a:ext cx="2664296" cy="8636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b="1" dirty="0"/>
              <a:t>성공적대학생활</a:t>
            </a: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4262BBC-41B9-4390-AF13-D7C73678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33" y="5982476"/>
            <a:ext cx="2664296" cy="8636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b="1" dirty="0"/>
              <a:t>학습공동체</a:t>
            </a:r>
            <a:endParaRPr lang="en-US" altLang="ko-KR" b="1" dirty="0"/>
          </a:p>
          <a:p>
            <a:pPr algn="ctr">
              <a:defRPr/>
            </a:pPr>
            <a:r>
              <a:rPr lang="en-US" altLang="ko-KR" b="1" dirty="0"/>
              <a:t>(</a:t>
            </a:r>
            <a:r>
              <a:rPr lang="en-US" altLang="ko-KR" b="1" dirty="0">
                <a:latin typeface="+mn-ea"/>
              </a:rPr>
              <a:t>Learning Community)</a:t>
            </a:r>
            <a:r>
              <a:rPr lang="en-US" altLang="ko-KR" b="1" dirty="0"/>
              <a:t>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8115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223913" y="1943795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961" y="2575646"/>
            <a:ext cx="11121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9-11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관심 영역 프로젝트 활동</a:t>
            </a:r>
          </a:p>
        </p:txBody>
      </p:sp>
    </p:spTree>
    <p:extLst>
      <p:ext uri="{BB962C8B-B14F-4D97-AF65-F5344CB8AC3E}">
        <p14:creationId xmlns:p14="http://schemas.microsoft.com/office/powerpoint/2010/main" val="922448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86757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9~11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‘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우리들의 관심영역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710" y="1831181"/>
            <a:ext cx="12581654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팀 구성 시 정했던 역할 분담</a:t>
            </a:r>
            <a:r>
              <a:rPr lang="en-US" altLang="ko-KR" dirty="0"/>
              <a:t>,</a:t>
            </a:r>
            <a:r>
              <a:rPr lang="ko-KR" altLang="en-US" dirty="0"/>
              <a:t> 그라운드 룰</a:t>
            </a:r>
            <a:r>
              <a:rPr lang="en-US" altLang="ko-KR" dirty="0"/>
              <a:t>’</a:t>
            </a:r>
            <a:r>
              <a:rPr lang="ko-KR" altLang="en-US" dirty="0"/>
              <a:t>과</a:t>
            </a:r>
            <a:r>
              <a:rPr lang="en-US" altLang="ko-KR" dirty="0"/>
              <a:t> ‘</a:t>
            </a:r>
            <a:r>
              <a:rPr lang="ko-KR" altLang="en-US" dirty="0"/>
              <a:t>활동 계획</a:t>
            </a:r>
            <a:r>
              <a:rPr lang="en-US" altLang="ko-KR" dirty="0"/>
              <a:t>’</a:t>
            </a:r>
            <a:r>
              <a:rPr lang="ko-KR" altLang="en-US" dirty="0"/>
              <a:t>에 따른 팀별 프로젝트 수행</a:t>
            </a:r>
            <a:r>
              <a:rPr lang="en-US" altLang="ko-KR" dirty="0"/>
              <a:t>(9~11</a:t>
            </a:r>
            <a:r>
              <a:rPr lang="ko-KR" altLang="en-US" dirty="0"/>
              <a:t>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0" name="Picture 2" descr="C:\Users\user\Documents\Bandicam\bandicam 2020-01-21 16-31-43-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1" y="3065019"/>
            <a:ext cx="801117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94462" y="3411289"/>
            <a:ext cx="4652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* </a:t>
            </a:r>
            <a:r>
              <a:rPr lang="ko-KR" altLang="en-US" dirty="0"/>
              <a:t>그라운드 룰</a:t>
            </a:r>
            <a:r>
              <a:rPr lang="en-US" altLang="ko-KR" dirty="0"/>
              <a:t>(2</a:t>
            </a:r>
            <a:r>
              <a:rPr lang="ko-KR" altLang="en-US" dirty="0"/>
              <a:t>강</a:t>
            </a:r>
            <a:r>
              <a:rPr lang="en-US" altLang="ko-KR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: </a:t>
            </a:r>
            <a:r>
              <a:rPr lang="ko-KR" altLang="en-US" dirty="0"/>
              <a:t>존댓말 쓰기</a:t>
            </a:r>
            <a:r>
              <a:rPr lang="en-US" altLang="ko-KR" dirty="0"/>
              <a:t>, </a:t>
            </a:r>
            <a:r>
              <a:rPr lang="ko-KR" altLang="en-US" dirty="0"/>
              <a:t>상대방 말 경청하기</a:t>
            </a:r>
            <a:r>
              <a:rPr lang="en-US" altLang="ko-KR" dirty="0"/>
              <a:t>, </a:t>
            </a:r>
            <a:r>
              <a:rPr lang="ko-KR" altLang="en-US" dirty="0"/>
              <a:t>의견 하나 이상 말하기</a:t>
            </a:r>
            <a:r>
              <a:rPr lang="en-US" altLang="ko-KR" dirty="0"/>
              <a:t>, </a:t>
            </a:r>
            <a:r>
              <a:rPr lang="ko-KR" altLang="en-US" dirty="0"/>
              <a:t>지각하지 말기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</a:p>
        </p:txBody>
      </p:sp>
    </p:spTree>
    <p:extLst>
      <p:ext uri="{BB962C8B-B14F-4D97-AF65-F5344CB8AC3E}">
        <p14:creationId xmlns:p14="http://schemas.microsoft.com/office/powerpoint/2010/main" val="373485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1727969" y="2029467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0057" y="2691209"/>
            <a:ext cx="871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 결과 발표</a:t>
            </a:r>
          </a:p>
        </p:txBody>
      </p:sp>
    </p:spTree>
    <p:extLst>
      <p:ext uri="{BB962C8B-B14F-4D97-AF65-F5344CB8AC3E}">
        <p14:creationId xmlns:p14="http://schemas.microsoft.com/office/powerpoint/2010/main" val="151554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52854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12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 결과 발표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7929" y="1799488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800" dirty="0"/>
              <a:t>팀별 로 한 학기 동안 활동</a:t>
            </a:r>
            <a:r>
              <a:rPr lang="en-US" altLang="ko-KR" sz="2800" dirty="0"/>
              <a:t>(</a:t>
            </a:r>
            <a:r>
              <a:rPr lang="ko-KR" altLang="en-US" sz="2800" dirty="0"/>
              <a:t>학습</a:t>
            </a:r>
            <a:r>
              <a:rPr lang="en-US" altLang="ko-KR" sz="2800" dirty="0"/>
              <a:t>)</a:t>
            </a:r>
            <a:r>
              <a:rPr lang="ko-KR" altLang="en-US" sz="2800" dirty="0"/>
              <a:t>한 결과물 발표</a:t>
            </a:r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969" y="2597720"/>
            <a:ext cx="9577064" cy="113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•</a:t>
            </a:r>
            <a:r>
              <a:rPr lang="ko-KR" altLang="en-US" b="1" dirty="0">
                <a:latin typeface="+mn-ea"/>
              </a:rPr>
              <a:t>활동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학습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과정 소개</a:t>
            </a:r>
            <a:r>
              <a:rPr lang="en-US" altLang="ko-KR" b="1" dirty="0">
                <a:latin typeface="+mn-ea"/>
              </a:rPr>
              <a:t>/</a:t>
            </a:r>
            <a:r>
              <a:rPr lang="ko-KR" altLang="en-US" b="1" dirty="0">
                <a:latin typeface="+mn-ea"/>
              </a:rPr>
              <a:t>활동과정을 통해 우리가 배우고 얻은 것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등이 포함</a:t>
            </a:r>
            <a:endParaRPr lang="en-US" altLang="ko-KR" b="1" dirty="0">
              <a:latin typeface="+mn-ea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  </a:t>
            </a:r>
            <a:r>
              <a:rPr lang="ko-KR" altLang="en-US" b="1" dirty="0">
                <a:latin typeface="+mn-ea"/>
              </a:rPr>
              <a:t>되도록 구성</a:t>
            </a:r>
            <a:endParaRPr lang="en-US" altLang="ko-KR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041" y="3859489"/>
            <a:ext cx="9361040" cy="188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☞ 한 학기 동안 우리는 어떤 방식으로 공부했는가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☞ 이 과정에서 겪은 시행착오의 과정은 어떤 것이 있었나</a:t>
            </a:r>
            <a:r>
              <a:rPr lang="en-US" altLang="ko-KR" sz="2000" b="1" dirty="0"/>
              <a:t>? 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☞ 이 과정을 통해서 우리가 배운 것은 무엇인가</a:t>
            </a:r>
            <a:r>
              <a:rPr lang="en-US" altLang="ko-KR" sz="2000" b="1" dirty="0"/>
              <a:t>?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☞ 이 프로젝트 활동이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나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혹은 우리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의 성장에 어떤 기여를 할 것이라고 기대하는가</a:t>
            </a:r>
            <a:r>
              <a:rPr lang="en-US" altLang="ko-KR" sz="2000" b="1" dirty="0"/>
              <a:t>? </a:t>
            </a:r>
            <a:endParaRPr lang="ko-KR" alt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06814-D1E6-4337-B40C-EAD01C9D2E5D}"/>
              </a:ext>
            </a:extLst>
          </p:cNvPr>
          <p:cNvSpPr txBox="1"/>
          <p:nvPr/>
        </p:nvSpPr>
        <p:spPr>
          <a:xfrm>
            <a:off x="1871985" y="6007599"/>
            <a:ext cx="9577064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•</a:t>
            </a:r>
            <a:r>
              <a:rPr lang="ko-KR" altLang="en-US" b="1" dirty="0">
                <a:latin typeface="+mn-ea"/>
              </a:rPr>
              <a:t>질의응답을 발표팀의 주도 하에 진행</a:t>
            </a:r>
            <a:endParaRPr lang="en-US" altLang="ko-KR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5522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52854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12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프로젝트 결과 발표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945" y="3255516"/>
            <a:ext cx="11377264" cy="195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2800" dirty="0"/>
              <a:t>•</a:t>
            </a:r>
            <a:r>
              <a:rPr lang="ko-KR" altLang="en-US" sz="2800" dirty="0"/>
              <a:t>피드백을 통해 제기된 내용에 대해 수정 보완 </a:t>
            </a:r>
            <a:endParaRPr lang="en-US" altLang="ko-KR" sz="2800" dirty="0"/>
          </a:p>
          <a:p>
            <a:pPr lvl="0" fontAlgn="base">
              <a:lnSpc>
                <a:spcPct val="150000"/>
              </a:lnSpc>
            </a:pPr>
            <a:r>
              <a:rPr lang="ko-KR" altLang="en-US" sz="2800" dirty="0"/>
              <a:t> </a:t>
            </a:r>
            <a:endParaRPr lang="en-US" altLang="ko-KR" sz="2800" dirty="0"/>
          </a:p>
          <a:p>
            <a:pPr lvl="0" fontAlgn="base">
              <a:lnSpc>
                <a:spcPct val="150000"/>
              </a:lnSpc>
            </a:pPr>
            <a:r>
              <a:rPr lang="en-US" altLang="ko-KR" sz="2800" dirty="0"/>
              <a:t>•</a:t>
            </a:r>
            <a:r>
              <a:rPr lang="ko-KR" altLang="en-US" sz="2800" dirty="0"/>
              <a:t>수정된 최종 결과물은 스마트</a:t>
            </a:r>
            <a:r>
              <a:rPr lang="en-US" altLang="ko-KR" sz="2800" dirty="0"/>
              <a:t>LMS</a:t>
            </a:r>
            <a:r>
              <a:rPr lang="ko-KR" altLang="en-US" sz="2800" dirty="0"/>
              <a:t> 탑재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405AB-2AC1-4EF1-AD3C-AA670A031F1B}"/>
              </a:ext>
            </a:extLst>
          </p:cNvPr>
          <p:cNvSpPr txBox="1"/>
          <p:nvPr/>
        </p:nvSpPr>
        <p:spPr>
          <a:xfrm>
            <a:off x="1151905" y="1971129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최종 결과물 제출</a:t>
            </a:r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74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266408" y="1842440"/>
            <a:ext cx="2557905" cy="2504953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2025" y="2677095"/>
            <a:ext cx="9480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13~14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성찰과 향후 계획</a:t>
            </a:r>
          </a:p>
        </p:txBody>
      </p:sp>
    </p:spTree>
    <p:extLst>
      <p:ext uri="{BB962C8B-B14F-4D97-AF65-F5344CB8AC3E}">
        <p14:creationId xmlns:p14="http://schemas.microsoft.com/office/powerpoint/2010/main" val="516497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48910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99B3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13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성찰과 향후 계획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9937" y="2550014"/>
            <a:ext cx="704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latinLnBrk="0" hangingPunct="0">
              <a:lnSpc>
                <a:spcPct val="150000"/>
              </a:lnSpc>
            </a:pPr>
            <a:r>
              <a:rPr lang="ko-KR" altLang="en-US" dirty="0"/>
              <a:t>① 개인별로 활동 과정과 내용 성찰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9977" y="3321054"/>
            <a:ext cx="11017224" cy="206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+mn-ea"/>
              </a:rPr>
              <a:t>• </a:t>
            </a:r>
            <a:r>
              <a:rPr lang="ko-KR" altLang="en-US" sz="2200" b="1" dirty="0">
                <a:latin typeface="+mn-ea"/>
              </a:rPr>
              <a:t>무엇을 배웠습니까</a:t>
            </a:r>
            <a:r>
              <a:rPr lang="en-US" altLang="ko-KR" sz="2200" b="1" dirty="0">
                <a:latin typeface="+mn-ea"/>
              </a:rPr>
              <a:t>?(</a:t>
            </a:r>
            <a:r>
              <a:rPr lang="ko-KR" altLang="en-US" sz="2200" b="1" dirty="0">
                <a:latin typeface="+mn-ea"/>
              </a:rPr>
              <a:t>학습내용</a:t>
            </a:r>
            <a:r>
              <a:rPr lang="en-US" altLang="ko-KR" sz="2200" b="1" dirty="0">
                <a:latin typeface="+mn-ea"/>
              </a:rPr>
              <a:t>)</a:t>
            </a:r>
            <a:endParaRPr lang="ko-KR" altLang="en-US" sz="22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+mn-ea"/>
              </a:rPr>
              <a:t>• </a:t>
            </a:r>
            <a:r>
              <a:rPr lang="ko-KR" altLang="en-US" sz="2200" b="1" dirty="0">
                <a:latin typeface="+mn-ea"/>
              </a:rPr>
              <a:t>어떤 과정을 통해 배웠습니까</a:t>
            </a:r>
            <a:r>
              <a:rPr lang="en-US" altLang="ko-KR" sz="2200" b="1" dirty="0">
                <a:latin typeface="+mn-ea"/>
              </a:rPr>
              <a:t>?(</a:t>
            </a:r>
            <a:r>
              <a:rPr lang="ko-KR" altLang="en-US" sz="2200" b="1" dirty="0">
                <a:latin typeface="+mn-ea"/>
              </a:rPr>
              <a:t>학습과정과 방법</a:t>
            </a:r>
            <a:r>
              <a:rPr lang="en-US" altLang="ko-KR" sz="2200" b="1" dirty="0">
                <a:latin typeface="+mn-ea"/>
              </a:rPr>
              <a:t>)</a:t>
            </a:r>
            <a:endParaRPr lang="ko-KR" altLang="en-US" sz="22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+mn-ea"/>
              </a:rPr>
              <a:t>• </a:t>
            </a:r>
            <a:r>
              <a:rPr lang="ko-KR" altLang="en-US" sz="2200" b="1" dirty="0">
                <a:latin typeface="+mn-ea"/>
              </a:rPr>
              <a:t>배운 것을 나의 삶에 어떻게 적용할 수 있습니까</a:t>
            </a:r>
            <a:r>
              <a:rPr lang="en-US" altLang="ko-KR" sz="2200" b="1" dirty="0">
                <a:latin typeface="+mn-ea"/>
              </a:rPr>
              <a:t>?(</a:t>
            </a:r>
            <a:r>
              <a:rPr lang="ko-KR" altLang="en-US" sz="2200" b="1" dirty="0">
                <a:latin typeface="+mn-ea"/>
              </a:rPr>
              <a:t>학습내용 확장</a:t>
            </a:r>
            <a:r>
              <a:rPr lang="en-US" altLang="ko-KR" sz="2200" b="1" dirty="0">
                <a:latin typeface="+mn-ea"/>
              </a:rPr>
              <a:t>)</a:t>
            </a:r>
            <a:endParaRPr lang="ko-KR" altLang="en-US" sz="22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b="1" dirty="0">
                <a:latin typeface="+mn-ea"/>
              </a:rPr>
              <a:t>• </a:t>
            </a:r>
            <a:r>
              <a:rPr lang="ko-KR" altLang="en-US" sz="2200" b="1" dirty="0">
                <a:latin typeface="+mn-ea"/>
              </a:rPr>
              <a:t>앞으로 더 알아야 할 것은 무엇이라고 생각합니까</a:t>
            </a:r>
            <a:r>
              <a:rPr lang="en-US" altLang="ko-KR" sz="2200" b="1" dirty="0">
                <a:latin typeface="+mn-ea"/>
              </a:rPr>
              <a:t>?(</a:t>
            </a:r>
            <a:r>
              <a:rPr lang="ko-KR" altLang="en-US" sz="2200" b="1" dirty="0">
                <a:latin typeface="+mn-ea"/>
              </a:rPr>
              <a:t>후속학습</a:t>
            </a:r>
            <a:r>
              <a:rPr lang="en-US" altLang="ko-KR" sz="2200" b="1" dirty="0">
                <a:latin typeface="+mn-ea"/>
              </a:rPr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5881" y="1531387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활동에 대한 개인별 성찰</a:t>
            </a:r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153" y="5832122"/>
            <a:ext cx="704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dirty="0"/>
              <a:t>② 성찰적 글쓰기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73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48910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solidFill>
                  <a:srgbClr val="499B3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성찰과 향후 계획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8009" y="3346625"/>
            <a:ext cx="10009112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800" dirty="0"/>
              <a:t>① </a:t>
            </a:r>
            <a:r>
              <a:rPr lang="ko-KR" altLang="en-US" sz="2800" b="1" dirty="0">
                <a:latin typeface="+mn-ea"/>
              </a:rPr>
              <a:t>팀원 간 성찰 내용 공유와 피드백</a:t>
            </a:r>
            <a:endParaRPr lang="en-US" altLang="ko-KR" sz="28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en-US" altLang="ko-KR" sz="28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800" b="1" dirty="0"/>
              <a:t>②</a:t>
            </a:r>
            <a:r>
              <a:rPr lang="ko-KR" altLang="en-US" sz="2800" dirty="0"/>
              <a:t> </a:t>
            </a:r>
            <a:r>
              <a:rPr lang="en-US" altLang="ko-KR" sz="2800" b="1" dirty="0">
                <a:latin typeface="+mn-ea"/>
              </a:rPr>
              <a:t>2</a:t>
            </a:r>
            <a:r>
              <a:rPr lang="ko-KR" altLang="en-US" sz="2800" b="1" dirty="0">
                <a:latin typeface="+mn-ea"/>
              </a:rPr>
              <a:t>학기 대학생활 계획 등 향후 학습공동체</a:t>
            </a:r>
            <a:r>
              <a:rPr lang="en-US" altLang="ko-KR" sz="2800" b="1" dirty="0">
                <a:latin typeface="+mn-ea"/>
              </a:rPr>
              <a:t>(LC)</a:t>
            </a:r>
            <a:r>
              <a:rPr lang="ko-KR" altLang="en-US" sz="2800" b="1" dirty="0">
                <a:latin typeface="+mn-ea"/>
              </a:rPr>
              <a:t>의 활동 계획</a:t>
            </a:r>
            <a:endParaRPr lang="en-US" altLang="ko-KR" sz="2800" b="1" dirty="0">
              <a:latin typeface="+mn-ea"/>
            </a:endParaRPr>
          </a:p>
          <a:p>
            <a:pPr fontAlgn="base"/>
            <a:endParaRPr lang="ko-KR" altLang="en-US" b="1" dirty="0">
              <a:latin typeface="+mn-ea"/>
            </a:endParaRPr>
          </a:p>
          <a:p>
            <a:pPr lvl="0" fontAlgn="base"/>
            <a:endParaRPr lang="ko-KR" altLang="en-US" b="1" dirty="0">
              <a:latin typeface="+mn-ea"/>
            </a:endParaRPr>
          </a:p>
          <a:p>
            <a:pPr lvl="0" fontAlgn="base">
              <a:lnSpc>
                <a:spcPct val="150000"/>
              </a:lnSpc>
            </a:pPr>
            <a:endParaRPr lang="ko-KR" altLang="en-US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929" y="2187153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활동에 대한 팀원간 성찰</a:t>
            </a:r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706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528169" y="2331169"/>
            <a:ext cx="2051109" cy="2051109"/>
          </a:xfrm>
          <a:prstGeom prst="ellipse">
            <a:avLst/>
          </a:prstGeom>
          <a:solidFill>
            <a:srgbClr val="FEA1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/>
            <a:endParaRPr lang="ko-KR" altLang="en-US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6201" y="3123257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</a:t>
            </a:r>
            <a:r>
              <a:rPr lang="en-US" altLang="ko-KR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  <a:r>
              <a:rPr lang="ko-KR" altLang="en-US" sz="6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기말평가</a:t>
            </a:r>
          </a:p>
        </p:txBody>
      </p:sp>
    </p:spTree>
    <p:extLst>
      <p:ext uri="{BB962C8B-B14F-4D97-AF65-F5344CB8AC3E}">
        <p14:creationId xmlns:p14="http://schemas.microsoft.com/office/powerpoint/2010/main" val="164837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감사합니다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Picture 5" descr="E:\150320_전용숙\2010_basic_symbol_png\symbol_6.png">
            <a:extLst>
              <a:ext uri="{FF2B5EF4-FFF2-40B4-BE49-F238E27FC236}">
                <a16:creationId xmlns:a16="http://schemas.microsoft.com/office/drawing/2014/main" id="{C0EF2F10-C699-46D5-AA32-68095150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23913" y="1179041"/>
            <a:ext cx="2304256" cy="631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37C28-7791-45C8-9849-38A15F7CCFD2}"/>
              </a:ext>
            </a:extLst>
          </p:cNvPr>
          <p:cNvSpPr txBox="1"/>
          <p:nvPr/>
        </p:nvSpPr>
        <p:spPr>
          <a:xfrm>
            <a:off x="8640737" y="5355505"/>
            <a:ext cx="3564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/>
                <a:ea typeface="함초롬돋움"/>
                <a:cs typeface="함초롬돋움"/>
              </a:rPr>
              <a:t>감사합니다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/>
              <a:ea typeface="함초롬돋움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8455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35525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2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교수학습 방법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32C704-F11D-493D-955F-E01C7509F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44066"/>
              </p:ext>
            </p:extLst>
          </p:nvPr>
        </p:nvGraphicFramePr>
        <p:xfrm>
          <a:off x="863873" y="2403177"/>
          <a:ext cx="5181926" cy="4570602"/>
        </p:xfrm>
        <a:graphic>
          <a:graphicData uri="http://schemas.openxmlformats.org/drawingml/2006/table">
            <a:tbl>
              <a:tblPr/>
              <a:tblGrid>
                <a:gridCol w="5181926">
                  <a:extLst>
                    <a:ext uri="{9D8B030D-6E8A-4147-A177-3AD203B41FA5}">
                      <a16:colId xmlns:a16="http://schemas.microsoft.com/office/drawing/2014/main" val="3116219775"/>
                    </a:ext>
                  </a:extLst>
                </a:gridCol>
              </a:tblGrid>
              <a:tr h="4570602">
                <a:tc>
                  <a:txBody>
                    <a:bodyPr/>
                    <a:lstStyle/>
                    <a:p>
                      <a:pPr marL="0" marR="0" lvl="0" indent="0" algn="just" defTabSz="1220894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59118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CBC8134-2FF0-47E8-BFF1-F7995EB7C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09884"/>
              </p:ext>
            </p:extLst>
          </p:nvPr>
        </p:nvGraphicFramePr>
        <p:xfrm>
          <a:off x="7056561" y="2403177"/>
          <a:ext cx="5181926" cy="4570602"/>
        </p:xfrm>
        <a:graphic>
          <a:graphicData uri="http://schemas.openxmlformats.org/drawingml/2006/table">
            <a:tbl>
              <a:tblPr/>
              <a:tblGrid>
                <a:gridCol w="5181926">
                  <a:extLst>
                    <a:ext uri="{9D8B030D-6E8A-4147-A177-3AD203B41FA5}">
                      <a16:colId xmlns:a16="http://schemas.microsoft.com/office/drawing/2014/main" val="3116219775"/>
                    </a:ext>
                  </a:extLst>
                </a:gridCol>
              </a:tblGrid>
              <a:tr h="4570602">
                <a:tc>
                  <a:txBody>
                    <a:bodyPr/>
                    <a:lstStyle/>
                    <a:p>
                      <a:pPr marL="0" marR="0" lvl="0" indent="0" algn="just" defTabSz="1220894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591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B59C3D-0CB4-4980-95D2-B9C930241FA2}"/>
              </a:ext>
            </a:extLst>
          </p:cNvPr>
          <p:cNvSpPr txBox="1"/>
          <p:nvPr/>
        </p:nvSpPr>
        <p:spPr>
          <a:xfrm>
            <a:off x="1028170" y="3490887"/>
            <a:ext cx="5017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/>
            <a:endParaRPr lang="en-US" altLang="ko-KR" sz="2800" b="1" dirty="0">
              <a:latin typeface="+mn-ea"/>
            </a:endParaRPr>
          </a:p>
          <a:p>
            <a:pPr algn="ctr" eaLnBrk="0" latinLnBrk="0" hangingPunct="0"/>
            <a:r>
              <a:rPr lang="en-US" altLang="ko-KR" sz="2800" dirty="0"/>
              <a:t>TBL(Team-Based Learning)</a:t>
            </a:r>
          </a:p>
          <a:p>
            <a:pPr algn="ctr" eaLnBrk="0" latinLnBrk="0" hangingPunct="0"/>
            <a:endParaRPr lang="en-US" altLang="ko-KR" sz="2800" dirty="0"/>
          </a:p>
          <a:p>
            <a:pPr algn="ctr" eaLnBrk="0" latinLnBrk="0" hangingPunct="0"/>
            <a:r>
              <a:rPr lang="en-US" altLang="ko-KR" sz="2800" dirty="0"/>
              <a:t>PBL(Project-Based Learning)</a:t>
            </a:r>
          </a:p>
          <a:p>
            <a:pPr algn="ctr" eaLnBrk="0" latinLnBrk="0" hangingPunct="0"/>
            <a:endParaRPr lang="en-US" altLang="ko-KR" sz="28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6F635-91BF-4B3D-A4AB-D95FAEF76725}"/>
              </a:ext>
            </a:extLst>
          </p:cNvPr>
          <p:cNvSpPr txBox="1"/>
          <p:nvPr/>
        </p:nvSpPr>
        <p:spPr>
          <a:xfrm>
            <a:off x="7349890" y="2907233"/>
            <a:ext cx="501762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eaLnBrk="0" latinLnBrk="0" hangingPunct="0">
              <a:lnSpc>
                <a:spcPct val="150000"/>
              </a:lnSpc>
            </a:pP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활동에 대한 피드백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eaLnBrk="0" latinLnBrk="0" hangingPunct="0">
              <a:lnSpc>
                <a:spcPct val="150000"/>
              </a:lnSpc>
            </a:pPr>
            <a:r>
              <a:rPr lang="en-US" altLang="ko-KR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</a:t>
            </a:r>
          </a:p>
          <a:p>
            <a:pPr algn="ctr" eaLnBrk="0" latinLnBrk="0" hangingPunct="0">
              <a:lnSpc>
                <a:spcPct val="150000"/>
              </a:lnSpc>
            </a:pPr>
            <a:r>
              <a:rPr lang="ko-KR" altLang="en-US" sz="28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교수 면담</a:t>
            </a:r>
            <a:endParaRPr lang="en-US" altLang="ko-KR" sz="28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96AC4-20A3-4FD9-8904-486F85109431}"/>
              </a:ext>
            </a:extLst>
          </p:cNvPr>
          <p:cNvSpPr txBox="1"/>
          <p:nvPr/>
        </p:nvSpPr>
        <p:spPr>
          <a:xfrm>
            <a:off x="1943993" y="1596185"/>
            <a:ext cx="401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학습자 중심 활동</a:t>
            </a:r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9257B-C169-4F26-882D-93A5D752C762}"/>
              </a:ext>
            </a:extLst>
          </p:cNvPr>
          <p:cNvSpPr txBox="1"/>
          <p:nvPr/>
        </p:nvSpPr>
        <p:spPr>
          <a:xfrm>
            <a:off x="7884653" y="1428943"/>
            <a:ext cx="4657589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학생주도적 수업</a:t>
            </a:r>
            <a:endParaRPr lang="en-US" altLang="ko-KR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84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18117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3. 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953" y="2691209"/>
            <a:ext cx="12457384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3200" dirty="0"/>
              <a:t>  </a:t>
            </a:r>
            <a:r>
              <a:rPr lang="ko-KR" altLang="en-US" sz="3200" b="1" dirty="0">
                <a:latin typeface="+mn-ea"/>
              </a:rPr>
              <a:t>출석</a:t>
            </a:r>
            <a:r>
              <a:rPr lang="en-US" altLang="ko-KR" sz="3200" b="1" dirty="0">
                <a:latin typeface="+mn-ea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3200" b="1" dirty="0">
                <a:latin typeface="+mn-ea"/>
              </a:rPr>
              <a:t>  </a:t>
            </a:r>
            <a:r>
              <a:rPr lang="ko-KR" altLang="en-US" sz="3200" b="1" dirty="0">
                <a:latin typeface="+mn-ea"/>
              </a:rPr>
              <a:t>프로젝트 계획서 </a:t>
            </a:r>
            <a:r>
              <a:rPr lang="en-US" altLang="ko-KR" sz="3200" b="1" dirty="0">
                <a:latin typeface="+mn-ea"/>
              </a:rPr>
              <a:t>/ </a:t>
            </a:r>
            <a:r>
              <a:rPr lang="ko-KR" altLang="en-US" sz="3200" b="1" dirty="0" err="1">
                <a:latin typeface="+mn-ea"/>
              </a:rPr>
              <a:t>주차별</a:t>
            </a:r>
            <a:r>
              <a:rPr lang="ko-KR" altLang="en-US" sz="3200" b="1" dirty="0">
                <a:latin typeface="+mn-ea"/>
              </a:rPr>
              <a:t> 활동보고서</a:t>
            </a:r>
          </a:p>
          <a:p>
            <a:pPr fontAlgn="base">
              <a:lnSpc>
                <a:spcPct val="150000"/>
              </a:lnSpc>
            </a:pPr>
            <a:r>
              <a:rPr lang="en-US" altLang="ko-KR" sz="3200" b="1" dirty="0">
                <a:latin typeface="+mn-ea"/>
              </a:rPr>
              <a:t>  </a:t>
            </a:r>
            <a:r>
              <a:rPr lang="ko-KR" altLang="en-US" sz="3200" b="1" dirty="0">
                <a:latin typeface="+mn-ea"/>
              </a:rPr>
              <a:t>최종보고서 및 결과물</a:t>
            </a:r>
          </a:p>
          <a:p>
            <a:pPr algn="just" eaLnBrk="0" latinLnBrk="0" hangingPunct="0">
              <a:spcBef>
                <a:spcPts val="2000"/>
              </a:spcBef>
            </a:pPr>
            <a:r>
              <a:rPr lang="en-US" altLang="ko-KR" sz="3200" b="1" dirty="0">
                <a:latin typeface="+mn-ea"/>
              </a:rPr>
              <a:t> 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24769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15801" y="539680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25" y="590629"/>
            <a:ext cx="283443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학생상담</a:t>
            </a:r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35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889" y="2259161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학생생활상담센터에서 지원 </a:t>
            </a:r>
            <a:r>
              <a:rPr lang="ko-KR" altLang="en-US" b="1" dirty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9447" y="3195265"/>
            <a:ext cx="1167566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dirty="0"/>
          </a:p>
          <a:p>
            <a:pPr algn="just" fontAlgn="base">
              <a:lnSpc>
                <a:spcPct val="200000"/>
              </a:lnSpc>
            </a:pPr>
            <a:r>
              <a:rPr lang="ko-KR" altLang="en-US" sz="2800" b="1" dirty="0"/>
              <a:t>① 타당화 된 검사를 활용하여 대학 적응력 향상을 도모함</a:t>
            </a:r>
            <a:endParaRPr lang="en-US" altLang="ko-KR" sz="2800" b="1" dirty="0"/>
          </a:p>
          <a:p>
            <a:pPr algn="just" fontAlgn="base">
              <a:lnSpc>
                <a:spcPct val="200000"/>
              </a:lnSpc>
            </a:pPr>
            <a:r>
              <a:rPr lang="ko-KR" altLang="en-US" sz="2800" b="1" kern="0" dirty="0">
                <a:solidFill>
                  <a:srgbClr val="000000"/>
                </a:solidFill>
                <a:latin typeface="+mn-ea"/>
              </a:rPr>
              <a:t>②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3</a:t>
            </a:r>
            <a:r>
              <a:rPr lang="ko-KR" altLang="en-US" sz="2800" b="1" dirty="0">
                <a:latin typeface="+mn-ea"/>
              </a:rPr>
              <a:t>월 마지막 주 검사 실시 예정</a:t>
            </a:r>
          </a:p>
        </p:txBody>
      </p:sp>
    </p:spTree>
    <p:extLst>
      <p:ext uri="{BB962C8B-B14F-4D97-AF65-F5344CB8AC3E}">
        <p14:creationId xmlns:p14="http://schemas.microsoft.com/office/powerpoint/2010/main" val="174835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30764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5.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수업계획서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22F2409-C64B-4A05-80EF-64A59D97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86376"/>
              </p:ext>
            </p:extLst>
          </p:nvPr>
        </p:nvGraphicFramePr>
        <p:xfrm>
          <a:off x="359817" y="1467073"/>
          <a:ext cx="10873208" cy="54532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60918">
                  <a:extLst>
                    <a:ext uri="{9D8B030D-6E8A-4147-A177-3AD203B41FA5}">
                      <a16:colId xmlns:a16="http://schemas.microsoft.com/office/drawing/2014/main" val="2151057512"/>
                    </a:ext>
                  </a:extLst>
                </a:gridCol>
                <a:gridCol w="3445099">
                  <a:extLst>
                    <a:ext uri="{9D8B030D-6E8A-4147-A177-3AD203B41FA5}">
                      <a16:colId xmlns:a16="http://schemas.microsoft.com/office/drawing/2014/main" val="3973440764"/>
                    </a:ext>
                  </a:extLst>
                </a:gridCol>
                <a:gridCol w="6367191">
                  <a:extLst>
                    <a:ext uri="{9D8B030D-6E8A-4147-A177-3AD203B41FA5}">
                      <a16:colId xmlns:a16="http://schemas.microsoft.com/office/drawing/2014/main" val="1724832077"/>
                    </a:ext>
                  </a:extLst>
                </a:gridCol>
              </a:tblGrid>
              <a:tr h="6239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effectLst/>
                        </a:rPr>
                        <a:t>주차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차시별 제목 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수업내용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91530"/>
                  </a:ext>
                </a:extLst>
              </a:tr>
              <a:tr h="8873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오리엔테이션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 </a:t>
                      </a:r>
                      <a:r>
                        <a:rPr lang="ko-KR" altLang="en-US" sz="2000" kern="0" spc="-30" dirty="0">
                          <a:effectLst/>
                        </a:rPr>
                        <a:t>수업 목표와 방법 소개</a:t>
                      </a:r>
                      <a:endParaRPr lang="en-US" altLang="ko-KR" sz="2000" kern="0" spc="-3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</a:t>
                      </a:r>
                      <a:r>
                        <a:rPr lang="ko-KR" altLang="en-US" sz="2000" kern="0" spc="-30" dirty="0">
                          <a:effectLst/>
                        </a:rPr>
                        <a:t>교수</a:t>
                      </a:r>
                      <a:r>
                        <a:rPr lang="en-US" altLang="ko-KR" sz="2000" kern="0" spc="-30" dirty="0">
                          <a:effectLst/>
                        </a:rPr>
                        <a:t>-</a:t>
                      </a:r>
                      <a:r>
                        <a:rPr lang="ko-KR" altLang="en-US" sz="2000" kern="0" spc="-30" dirty="0">
                          <a:effectLst/>
                        </a:rPr>
                        <a:t>학생</a:t>
                      </a:r>
                      <a:r>
                        <a:rPr lang="en-US" altLang="ko-KR" sz="2000" kern="0" spc="-30" dirty="0">
                          <a:effectLst/>
                        </a:rPr>
                        <a:t>, </a:t>
                      </a:r>
                      <a:r>
                        <a:rPr lang="ko-KR" altLang="en-US" sz="2000" kern="0" spc="-30" dirty="0">
                          <a:effectLst/>
                        </a:rPr>
                        <a:t>학생간 </a:t>
                      </a:r>
                      <a:r>
                        <a:rPr lang="en-US" altLang="ko-KR" sz="2000" kern="0" spc="-30" dirty="0">
                          <a:effectLst/>
                        </a:rPr>
                        <a:t>Ice-Breaking</a:t>
                      </a:r>
                      <a:endParaRPr lang="ko-KR" altLang="en-US" sz="2000" b="1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454035048"/>
                  </a:ext>
                </a:extLst>
              </a:tr>
              <a:tr h="16112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2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대구대를 아니</a:t>
                      </a:r>
                      <a:r>
                        <a:rPr lang="en-US" altLang="ko-KR" sz="2000" kern="0" spc="-30">
                          <a:effectLst/>
                        </a:rPr>
                        <a:t>?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 </a:t>
                      </a:r>
                      <a:r>
                        <a:rPr lang="ko-KR" altLang="en-US" sz="2000" kern="0" spc="-30" dirty="0">
                          <a:effectLst/>
                        </a:rPr>
                        <a:t>수업의 토대 만들기</a:t>
                      </a: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</a:t>
                      </a:r>
                      <a:r>
                        <a:rPr lang="ko-KR" altLang="en-US" sz="2000" kern="0" spc="-30" dirty="0">
                          <a:effectLst/>
                        </a:rPr>
                        <a:t>공동체 공간의 이해와 소통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09766657"/>
                  </a:ext>
                </a:extLst>
              </a:tr>
              <a:tr h="1228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3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‘나’ </a:t>
                      </a:r>
                      <a:endParaRPr lang="ko-KR" altLang="en-US" sz="20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비전로드맵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58750" marR="0" indent="-15875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 </a:t>
                      </a:r>
                      <a:r>
                        <a:rPr lang="ko-KR" altLang="en-US" sz="2000" kern="0" spc="-30" dirty="0">
                          <a:effectLst/>
                        </a:rPr>
                        <a:t>효과적인 대학생활을 위한 자아탐색</a:t>
                      </a:r>
                    </a:p>
                    <a:p>
                      <a:pPr marL="198120" marR="0" indent="-19812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</a:t>
                      </a:r>
                      <a:r>
                        <a:rPr lang="ko-KR" altLang="en-US" sz="2000" kern="0" spc="-30" dirty="0">
                          <a:effectLst/>
                        </a:rPr>
                        <a:t>집단</a:t>
                      </a:r>
                      <a:r>
                        <a:rPr lang="en-US" altLang="ko-KR" sz="2000" kern="0" spc="-30" dirty="0">
                          <a:effectLst/>
                        </a:rPr>
                        <a:t>/</a:t>
                      </a:r>
                      <a:r>
                        <a:rPr lang="ko-KR" altLang="en-US" sz="2000" kern="0" spc="-30" dirty="0">
                          <a:effectLst/>
                        </a:rPr>
                        <a:t>개별 면담</a:t>
                      </a:r>
                      <a:r>
                        <a:rPr lang="en-US" altLang="ko-KR" sz="2000" kern="0" spc="-30" dirty="0">
                          <a:effectLst/>
                        </a:rPr>
                        <a:t>, </a:t>
                      </a:r>
                      <a:r>
                        <a:rPr lang="ko-KR" altLang="en-US" sz="2000" kern="0" spc="-30" dirty="0">
                          <a:effectLst/>
                        </a:rPr>
                        <a:t>교수</a:t>
                      </a:r>
                      <a:r>
                        <a:rPr lang="en-US" altLang="ko-KR" sz="2000" kern="0" spc="-30" dirty="0">
                          <a:effectLst/>
                        </a:rPr>
                        <a:t>-</a:t>
                      </a:r>
                      <a:r>
                        <a:rPr lang="ko-KR" altLang="en-US" sz="2000" kern="0" spc="-30" dirty="0">
                          <a:effectLst/>
                        </a:rPr>
                        <a:t>학생 간 긴밀한 관계형성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20578128"/>
                  </a:ext>
                </a:extLst>
              </a:tr>
              <a:tr h="1100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4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‘너’</a:t>
                      </a:r>
                      <a:endParaRPr lang="ko-KR" altLang="en-US" sz="20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청춘의 질문 탐구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1. </a:t>
                      </a:r>
                      <a:r>
                        <a:rPr lang="ko-KR" altLang="en-US" sz="2000" kern="0" spc="-30" dirty="0">
                          <a:effectLst/>
                        </a:rPr>
                        <a:t>친구들의 관심영역 알아보기</a:t>
                      </a:r>
                    </a:p>
                    <a:p>
                      <a:pPr marL="176530" marR="0" indent="-17653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2. </a:t>
                      </a:r>
                      <a:r>
                        <a:rPr lang="ko-KR" altLang="en-US" sz="2000" kern="0" spc="-30" dirty="0">
                          <a:effectLst/>
                        </a:rPr>
                        <a:t>청년들의 현주소를 짚어보고 실질적인 문제 소통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4300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4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30764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5.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수업계획서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22F2409-C64B-4A05-80EF-64A59D97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1819"/>
              </p:ext>
            </p:extLst>
          </p:nvPr>
        </p:nvGraphicFramePr>
        <p:xfrm>
          <a:off x="359817" y="1467073"/>
          <a:ext cx="11017224" cy="54231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60918">
                  <a:extLst>
                    <a:ext uri="{9D8B030D-6E8A-4147-A177-3AD203B41FA5}">
                      <a16:colId xmlns:a16="http://schemas.microsoft.com/office/drawing/2014/main" val="2151057512"/>
                    </a:ext>
                  </a:extLst>
                </a:gridCol>
                <a:gridCol w="3445099">
                  <a:extLst>
                    <a:ext uri="{9D8B030D-6E8A-4147-A177-3AD203B41FA5}">
                      <a16:colId xmlns:a16="http://schemas.microsoft.com/office/drawing/2014/main" val="3973440764"/>
                    </a:ext>
                  </a:extLst>
                </a:gridCol>
                <a:gridCol w="6511207">
                  <a:extLst>
                    <a:ext uri="{9D8B030D-6E8A-4147-A177-3AD203B41FA5}">
                      <a16:colId xmlns:a16="http://schemas.microsoft.com/office/drawing/2014/main" val="1724832077"/>
                    </a:ext>
                  </a:extLst>
                </a:gridCol>
              </a:tblGrid>
              <a:tr h="6015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effectLst/>
                        </a:rPr>
                        <a:t>주차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>
                          <a:effectLst/>
                        </a:rPr>
                        <a:t>차시별 제목 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수업내용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91530"/>
                  </a:ext>
                </a:extLst>
              </a:tr>
              <a:tr h="11986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5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‘우리’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산보하며 사색하기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1. </a:t>
                      </a:r>
                      <a:r>
                        <a:rPr lang="ko-KR" altLang="en-US" sz="2000" kern="0" spc="-30" dirty="0">
                          <a:effectLst/>
                        </a:rPr>
                        <a:t>팀별 학습주제 탐구</a:t>
                      </a:r>
                      <a:r>
                        <a:rPr lang="en-US" altLang="ko-KR" sz="2000" kern="0" spc="-30" dirty="0">
                          <a:effectLst/>
                        </a:rPr>
                        <a:t>(</a:t>
                      </a:r>
                      <a:r>
                        <a:rPr lang="ko-KR" altLang="en-US" sz="2000" kern="0" spc="-30" dirty="0">
                          <a:effectLst/>
                        </a:rPr>
                        <a:t>목표정하기</a:t>
                      </a:r>
                      <a:r>
                        <a:rPr lang="en-US" altLang="ko-KR" sz="2000" kern="0" spc="-30" dirty="0">
                          <a:effectLst/>
                        </a:rPr>
                        <a:t>)</a:t>
                      </a:r>
                      <a:endParaRPr lang="ko-KR" altLang="en-US" sz="2000" kern="0" spc="-3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2. </a:t>
                      </a:r>
                      <a:r>
                        <a:rPr lang="en-US" altLang="ko-KR" sz="2000" kern="0" spc="-50" dirty="0">
                          <a:effectLst/>
                        </a:rPr>
                        <a:t>1</a:t>
                      </a:r>
                      <a:r>
                        <a:rPr lang="ko-KR" altLang="en-US" sz="2000" kern="0" spc="-50" dirty="0">
                          <a:effectLst/>
                        </a:rPr>
                        <a:t>학기 동안 팀별 학습의 초안 기획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454035048"/>
                  </a:ext>
                </a:extLst>
              </a:tr>
              <a:tr h="15018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6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 err="1">
                          <a:effectLst/>
                        </a:rPr>
                        <a:t>gogo</a:t>
                      </a:r>
                      <a:r>
                        <a:rPr lang="en-US" altLang="ko-KR" sz="2000" kern="0" spc="-30" dirty="0">
                          <a:effectLst/>
                        </a:rPr>
                        <a:t>~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대학생활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73990" marR="0" indent="-1739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1. </a:t>
                      </a:r>
                      <a:r>
                        <a:rPr lang="ko-KR" altLang="en-US" sz="2000" kern="0" spc="-30" dirty="0">
                          <a:effectLst/>
                        </a:rPr>
                        <a:t>자신의 문제</a:t>
                      </a:r>
                      <a:r>
                        <a:rPr lang="en-US" altLang="ko-KR" sz="2000" kern="0" spc="-30" dirty="0">
                          <a:effectLst/>
                        </a:rPr>
                        <a:t>(</a:t>
                      </a:r>
                      <a:r>
                        <a:rPr lang="ko-KR" altLang="en-US" sz="2000" kern="0" spc="-30" dirty="0">
                          <a:effectLst/>
                        </a:rPr>
                        <a:t>습관</a:t>
                      </a:r>
                      <a:r>
                        <a:rPr lang="en-US" altLang="ko-KR" sz="2000" kern="0" spc="-30" dirty="0">
                          <a:effectLst/>
                        </a:rPr>
                        <a:t>/</a:t>
                      </a:r>
                      <a:r>
                        <a:rPr lang="ko-KR" altLang="en-US" sz="2000" kern="0" spc="-30" dirty="0">
                          <a:effectLst/>
                        </a:rPr>
                        <a:t>상황</a:t>
                      </a:r>
                      <a:r>
                        <a:rPr lang="en-US" altLang="ko-KR" sz="2000" kern="0" spc="-30" dirty="0">
                          <a:effectLst/>
                        </a:rPr>
                        <a:t>/SWOT </a:t>
                      </a:r>
                      <a:r>
                        <a:rPr lang="ko-KR" altLang="en-US" sz="2000" kern="0" spc="-30" dirty="0">
                          <a:effectLst/>
                        </a:rPr>
                        <a:t>등</a:t>
                      </a:r>
                      <a:r>
                        <a:rPr lang="en-US" altLang="ko-KR" sz="2000" kern="0" spc="-30" dirty="0">
                          <a:effectLst/>
                        </a:rPr>
                        <a:t>)</a:t>
                      </a:r>
                      <a:r>
                        <a:rPr lang="ko-KR" altLang="en-US" sz="2000" kern="0" spc="-30" dirty="0">
                          <a:effectLst/>
                        </a:rPr>
                        <a:t>의 분석과 개별면담 </a:t>
                      </a: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2. </a:t>
                      </a:r>
                      <a:r>
                        <a:rPr lang="ko-KR" altLang="en-US" sz="2000" kern="0" spc="-30" dirty="0">
                          <a:effectLst/>
                        </a:rPr>
                        <a:t>활동내용의 구체화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09766657"/>
                  </a:ext>
                </a:extLst>
              </a:tr>
              <a:tr h="13263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7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 err="1">
                          <a:effectLst/>
                        </a:rPr>
                        <a:t>gogo</a:t>
                      </a:r>
                      <a:r>
                        <a:rPr lang="en-US" altLang="ko-KR" sz="2000" kern="0" spc="-30" dirty="0">
                          <a:effectLst/>
                        </a:rPr>
                        <a:t>~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대학생활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1. </a:t>
                      </a:r>
                      <a:r>
                        <a:rPr lang="ko-KR" altLang="en-US" sz="2000" kern="0" spc="-30" dirty="0">
                          <a:effectLst/>
                        </a:rPr>
                        <a:t>학생주도적 팀별 실천내용 설계</a:t>
                      </a: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2. </a:t>
                      </a:r>
                      <a:r>
                        <a:rPr lang="ko-KR" altLang="en-US" sz="2000" kern="0" spc="-30" dirty="0">
                          <a:effectLst/>
                        </a:rPr>
                        <a:t>팀별 기획내용을 전체 공유하기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20578128"/>
                  </a:ext>
                </a:extLst>
              </a:tr>
              <a:tr h="7947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8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effectLst/>
                        </a:rPr>
                        <a:t>중간평가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</a:t>
                      </a:r>
                      <a:r>
                        <a:rPr lang="ko-KR" altLang="en-US" sz="2000" kern="0" spc="-30" dirty="0">
                          <a:effectLst/>
                        </a:rPr>
                        <a:t>팀별 활동 내용에 대한 중간 평가 및 개별</a:t>
                      </a:r>
                      <a:r>
                        <a:rPr lang="en-US" altLang="ko-KR" sz="2000" kern="0" spc="-30" dirty="0">
                          <a:effectLst/>
                        </a:rPr>
                        <a:t>/</a:t>
                      </a:r>
                      <a:r>
                        <a:rPr lang="ko-KR" altLang="en-US" sz="2000" kern="0" spc="-30" dirty="0">
                          <a:effectLst/>
                        </a:rPr>
                        <a:t>집단 면담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4300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8646" y="458961"/>
            <a:ext cx="13163782" cy="720080"/>
          </a:xfrm>
          <a:prstGeom prst="roundRect">
            <a:avLst>
              <a:gd name="adj" fmla="val 17183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71" tIns="61035" rIns="122071" bIns="61035" rtlCol="0" anchor="ctr"/>
          <a:lstStyle/>
          <a:p>
            <a:pPr algn="ctr" eaLnBrk="0" latinLnBrk="0" hangingPunct="0"/>
            <a:endParaRPr lang="ko-KR" altLang="en-US" dirty="0">
              <a:solidFill>
                <a:srgbClr val="66990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2" y="503530"/>
            <a:ext cx="30764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en-US" altLang="ko-KR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5. </a:t>
            </a:r>
            <a:r>
              <a:rPr lang="ko-KR" altLang="en-US" sz="35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수업계획서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22F2409-C64B-4A05-80EF-64A59D97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62847"/>
              </p:ext>
            </p:extLst>
          </p:nvPr>
        </p:nvGraphicFramePr>
        <p:xfrm>
          <a:off x="359817" y="1323057"/>
          <a:ext cx="10585176" cy="598640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15105751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973440764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1724832077"/>
                    </a:ext>
                  </a:extLst>
                </a:gridCol>
              </a:tblGrid>
              <a:tr h="6894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effectLst/>
                        </a:rPr>
                        <a:t>주차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 err="1">
                          <a:effectLst/>
                        </a:rPr>
                        <a:t>차시별</a:t>
                      </a:r>
                      <a:r>
                        <a:rPr lang="ko-KR" altLang="en-US" sz="2000" kern="0" spc="-30" dirty="0">
                          <a:effectLst/>
                        </a:rPr>
                        <a:t> 제목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수업내용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91530"/>
                  </a:ext>
                </a:extLst>
              </a:tr>
              <a:tr h="10609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9~11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우리들의 관심영역’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프로젝트 활동</a:t>
                      </a:r>
                      <a:r>
                        <a:rPr lang="en-US" altLang="ko-KR" sz="2000" kern="0" spc="-30" dirty="0">
                          <a:effectLst/>
                        </a:rPr>
                        <a:t>1, 2, 3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 </a:t>
                      </a:r>
                      <a:r>
                        <a:rPr lang="ko-KR" altLang="en-US" sz="2000" kern="0" spc="-30" dirty="0">
                          <a:effectLst/>
                        </a:rPr>
                        <a:t>학생주도적 프로젝트 진행</a:t>
                      </a: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</a:t>
                      </a:r>
                      <a:r>
                        <a:rPr lang="ko-KR" altLang="en-US" sz="2000" kern="0" spc="-30" dirty="0" err="1">
                          <a:effectLst/>
                        </a:rPr>
                        <a:t>교수자</a:t>
                      </a:r>
                      <a:r>
                        <a:rPr lang="en-US" altLang="ko-KR" sz="2000" kern="0" spc="-30" dirty="0">
                          <a:effectLst/>
                        </a:rPr>
                        <a:t>/ </a:t>
                      </a:r>
                      <a:r>
                        <a:rPr lang="ko-KR" altLang="en-US" sz="2000" kern="0" spc="-30" dirty="0">
                          <a:effectLst/>
                        </a:rPr>
                        <a:t>동료 피드백과 평가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454035048"/>
                  </a:ext>
                </a:extLst>
              </a:tr>
              <a:tr h="9444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12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0894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-30" dirty="0">
                          <a:effectLst/>
                        </a:rPr>
                        <a:t>프로젝트 결과발표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 </a:t>
                      </a:r>
                      <a:r>
                        <a:rPr lang="ko-KR" altLang="en-US" sz="2000" kern="0" spc="-30" dirty="0">
                          <a:effectLst/>
                        </a:rPr>
                        <a:t>팀별 학습결과 나누기</a:t>
                      </a: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</a:t>
                      </a:r>
                      <a:r>
                        <a:rPr lang="ko-KR" altLang="en-US" sz="2000" kern="0" spc="-30" dirty="0" err="1">
                          <a:effectLst/>
                        </a:rPr>
                        <a:t>교수자</a:t>
                      </a:r>
                      <a:r>
                        <a:rPr lang="en-US" altLang="ko-KR" sz="2000" kern="0" spc="-30" dirty="0">
                          <a:effectLst/>
                        </a:rPr>
                        <a:t>/ </a:t>
                      </a:r>
                      <a:r>
                        <a:rPr lang="ko-KR" altLang="en-US" sz="2000" kern="0" spc="-30" dirty="0">
                          <a:effectLst/>
                        </a:rPr>
                        <a:t>동료 피드백과 평가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09766657"/>
                  </a:ext>
                </a:extLst>
              </a:tr>
              <a:tr h="1077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13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성찰과 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향후 계획</a:t>
                      </a:r>
                      <a:endParaRPr lang="en-US" altLang="ko-KR" sz="2000" b="1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</a:t>
                      </a:r>
                      <a:r>
                        <a:rPr lang="ko-KR" altLang="en-US" sz="2000" kern="0" spc="-50" dirty="0">
                          <a:effectLst/>
                        </a:rPr>
                        <a:t> 학습공동체</a:t>
                      </a:r>
                      <a:r>
                        <a:rPr lang="en-US" altLang="ko-KR" sz="2000" kern="0" spc="-60" dirty="0">
                          <a:effectLst/>
                        </a:rPr>
                        <a:t>(LC)</a:t>
                      </a:r>
                      <a:r>
                        <a:rPr lang="ko-KR" altLang="en-US" sz="2000" kern="0" spc="-60" dirty="0">
                          <a:effectLst/>
                        </a:rPr>
                        <a:t> </a:t>
                      </a:r>
                      <a:r>
                        <a:rPr lang="ko-KR" altLang="en-US" sz="2000" kern="0" spc="-50" dirty="0">
                          <a:effectLst/>
                        </a:rPr>
                        <a:t> 활동 과정의 어려움과 보람</a:t>
                      </a:r>
                      <a:endParaRPr lang="ko-KR" altLang="en-US" sz="2000" kern="0" spc="-3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effectLst/>
                        </a:rPr>
                        <a:t>    2.</a:t>
                      </a:r>
                      <a:r>
                        <a:rPr lang="ko-KR" altLang="en-US" sz="2000" kern="0" spc="-50" dirty="0">
                          <a:effectLst/>
                        </a:rPr>
                        <a:t> </a:t>
                      </a:r>
                      <a:r>
                        <a:rPr lang="ko-KR" altLang="en-US" sz="2000" kern="0" spc="-60" dirty="0">
                          <a:effectLst/>
                        </a:rPr>
                        <a:t>활동을 통해 내가 배운 것 정리하기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20578128"/>
                  </a:ext>
                </a:extLst>
              </a:tr>
              <a:tr h="11885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effectLst/>
                        </a:rPr>
                        <a:t>14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성찰과 </a:t>
                      </a:r>
                      <a:endParaRPr lang="ko-KR" altLang="en-US" sz="20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30" dirty="0">
                          <a:effectLst/>
                        </a:rPr>
                        <a:t>향후 계획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1.</a:t>
                      </a:r>
                      <a:r>
                        <a:rPr lang="ko-KR" altLang="en-US" sz="2000" kern="0" spc="-60" dirty="0">
                          <a:effectLst/>
                        </a:rPr>
                        <a:t> 팀원 간 학습공동체 활동 과정의 성찰</a:t>
                      </a:r>
                      <a:endParaRPr lang="ko-KR" altLang="en-US" sz="2000" kern="0" spc="-3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2. 2</a:t>
                      </a:r>
                      <a:r>
                        <a:rPr lang="ko-KR" altLang="en-US" sz="2000" kern="0" spc="-30" dirty="0">
                          <a:effectLst/>
                        </a:rPr>
                        <a:t>학기 대학생활 계획 등 향후 학습공동체의 </a:t>
                      </a:r>
                      <a:endParaRPr lang="en-US" altLang="ko-KR" sz="2000" kern="0" spc="-3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30" dirty="0">
                          <a:effectLst/>
                        </a:rPr>
                        <a:t>          </a:t>
                      </a:r>
                      <a:r>
                        <a:rPr lang="ko-KR" altLang="en-US" sz="2000" kern="0" spc="-30" dirty="0">
                          <a:effectLst/>
                        </a:rPr>
                        <a:t>활동 계획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43005062"/>
                  </a:ext>
                </a:extLst>
              </a:tr>
              <a:tr h="9432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15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0894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-30" dirty="0">
                          <a:effectLst/>
                        </a:rPr>
                        <a:t>기말평가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effectLst/>
                        </a:rPr>
                        <a:t>    </a:t>
                      </a:r>
                      <a:r>
                        <a:rPr lang="ko-KR" altLang="en-US" sz="2000" kern="0" spc="0" dirty="0" err="1">
                          <a:effectLst/>
                        </a:rPr>
                        <a:t>교수자</a:t>
                      </a:r>
                      <a:r>
                        <a:rPr lang="en-US" altLang="ko-KR" sz="2000" kern="0" spc="0" dirty="0">
                          <a:effectLst/>
                        </a:rPr>
                        <a:t>/</a:t>
                      </a:r>
                      <a:r>
                        <a:rPr lang="ko-KR" altLang="en-US" sz="2000" kern="0" spc="0" dirty="0">
                          <a:effectLst/>
                        </a:rPr>
                        <a:t>동료의 피드백을 반영하여 최종 결과물</a:t>
                      </a:r>
                      <a:endParaRPr lang="en-US" altLang="ko-KR" sz="2000" kern="0" spc="0" dirty="0">
                        <a:effectLst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effectLst/>
                        </a:rPr>
                        <a:t> </a:t>
                      </a:r>
                      <a:r>
                        <a:rPr lang="ko-KR" altLang="en-US" sz="2000" kern="0" spc="0" dirty="0">
                          <a:effectLst/>
                        </a:rPr>
                        <a:t>   제출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8575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051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나눔고딕">
      <a:majorFont>
        <a:latin typeface="나눔고딕 ExtraBold"/>
        <a:ea typeface="나눔고딕 ExtraBold"/>
        <a:cs typeface=""/>
      </a:majorFont>
      <a:minorFont>
        <a:latin typeface="나눔고딕 ExtraBold"/>
        <a:ea typeface="나눔고딕 ExtraBold"/>
        <a:cs typeface="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1654</Words>
  <Application>Microsoft Office PowerPoint</Application>
  <PresentationFormat>사용자 지정</PresentationFormat>
  <Paragraphs>430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나눔고딕 ExtraBold</vt:lpstr>
      <vt:lpstr>굴림</vt:lpstr>
      <vt:lpstr>Arial</vt:lpstr>
      <vt:lpstr>맑은 고딕</vt:lpstr>
      <vt:lpstr>함초롬돋움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295</cp:revision>
  <cp:lastPrinted>2019-10-10T00:59:20Z</cp:lastPrinted>
  <dcterms:created xsi:type="dcterms:W3CDTF">2016-11-01T06:02:10Z</dcterms:created>
  <dcterms:modified xsi:type="dcterms:W3CDTF">2020-03-12T08:30:07Z</dcterms:modified>
</cp:coreProperties>
</file>