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C002C-0A97-4EEE-A163-22C7D08BD157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C2F21-DCF8-405C-A3EB-CB93171F959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201407250200_11130922742016_1_99_201407250201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072494" cy="614366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643866" cy="1500198"/>
          </a:xfrm>
        </p:spPr>
        <p:txBody>
          <a:bodyPr/>
          <a:lstStyle/>
          <a:p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독도가 한국땅인 근거</a:t>
            </a:r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법적</a:t>
            </a:r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)</a:t>
            </a:r>
            <a:endParaRPr lang="ko-KR" altLang="en-US" dirty="0"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43010" y="5429264"/>
            <a:ext cx="7500990" cy="857256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        </a:t>
            </a:r>
            <a:r>
              <a:rPr lang="ko-KR" altLang="en-US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대구대학교 무역학과 </a:t>
            </a:r>
            <a:r>
              <a:rPr lang="en-US" altLang="ko-KR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21709570 </a:t>
            </a:r>
            <a:r>
              <a:rPr lang="ko-KR" altLang="en-US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변준석</a:t>
            </a:r>
            <a:endParaRPr lang="ko-KR" altLang="en-US" dirty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143040" y="214290"/>
            <a:ext cx="82296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3.’</a:t>
            </a:r>
            <a:r>
              <a:rPr lang="ko-KR" altLang="en-US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선점</a:t>
            </a:r>
            <a:r>
              <a:rPr lang="en-US" altLang="ko-KR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주장 검토</a:t>
            </a:r>
            <a:endParaRPr lang="ko-KR" altLang="en-US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어떠한 영토취득의 방식이 정당한가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?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시대의 흐름 또는 국제 질서에 따라 변한 기준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8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영토취득에 관한 국제관습에 따르면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발견</a:t>
            </a:r>
            <a:r>
              <a:rPr lang="en-US" altLang="ko-KR" sz="18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err="1" smtClean="0">
                <a:latin typeface="a옛날목욕탕L" pitchFamily="18" charset="-127"/>
                <a:ea typeface="a옛날목욕탕L" pitchFamily="18" charset="-127"/>
              </a:rPr>
              <a:t>실효적지배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승계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선점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시효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할양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매매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첨부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정복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>
                <a:latin typeface="a옛날목욕탕L" pitchFamily="18" charset="-127"/>
                <a:ea typeface="a옛날목욕탕L" pitchFamily="18" charset="-127"/>
              </a:rPr>
              <a:t> 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선점의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3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요건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– ‘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무주지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sz="18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발견하여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국가가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‘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영토취득의사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’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표시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실효적으로 지배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8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                                   </a:t>
            </a:r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일본                                  </a:t>
            </a:r>
            <a:r>
              <a:rPr lang="ko-KR" altLang="en-US" sz="20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한국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   </a:t>
            </a:r>
          </a:p>
          <a:p>
            <a:pPr>
              <a:buNone/>
            </a:pP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    영토편입 조치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각의결정에 따른 조치에                                     지방관청고시는 국내적 조치</a:t>
            </a: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한국이의 제기 無                                           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국제법적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효력無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)</a:t>
            </a:r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       통고의무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통고는 국제법상 의무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X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분쟁소지 있는 편입 시 보통 통고의무 無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2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독도는 쟁의관계도 없었으므로 통고의무 無</a:t>
            </a: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비밀리에 진행된 편입조치 통고 접수된바 없음</a:t>
            </a:r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        실효적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편입조치 이후 독도 실제조사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어로면허 발급 등               일본의 한국 식민지화 과정에서 이루어진 영토탈취행위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2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국제법상 실효적 지배행사                                    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한국의 외교권 박탈되어  실질적 항의 불가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)</a:t>
            </a:r>
          </a:p>
          <a:p>
            <a:pPr>
              <a:buNone/>
            </a:pPr>
            <a:r>
              <a:rPr lang="en-US" altLang="ko-KR" sz="22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22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22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2200" dirty="0" smtClean="0">
                <a:latin typeface="a옛날목욕탕L" pitchFamily="18" charset="-127"/>
                <a:ea typeface="a옛날목욕탕L" pitchFamily="18" charset="-127"/>
              </a:rPr>
              <a:t>     지배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                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한국 항의 無</a:t>
            </a: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</a:t>
            </a:r>
            <a:endParaRPr lang="en-US" altLang="ko-KR" sz="20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2000" dirty="0" smtClean="0">
                <a:latin typeface="a옛날목욕탕L" pitchFamily="18" charset="-127"/>
                <a:ea typeface="a옛날목욕탕L" pitchFamily="18" charset="-127"/>
              </a:rPr>
              <a:t>            </a:t>
            </a:r>
            <a:endParaRPr lang="ko-KR" altLang="en-US" sz="20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d8d6027e-d1e7-46.jpg?type=m935_fst_nc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357562"/>
            <a:ext cx="1475672" cy="2071702"/>
          </a:xfrm>
          <a:prstGeom prst="rect">
            <a:avLst/>
          </a:prstGeom>
        </p:spPr>
      </p:pic>
      <p:pic>
        <p:nvPicPr>
          <p:cNvPr id="4" name="그림 3" descr="IMGP28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214686"/>
            <a:ext cx="2322608" cy="154903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642974" y="214290"/>
            <a:ext cx="82296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4.Uti </a:t>
            </a:r>
            <a:r>
              <a:rPr lang="en-US" altLang="ko-KR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Possidetis</a:t>
            </a:r>
            <a:r>
              <a:rPr lang="en-US" altLang="ko-KR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원칙</a:t>
            </a:r>
            <a:endParaRPr lang="ko-KR" altLang="en-US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643050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이전의 식민종주국이 식민지에서 실시하였던 행정적 단위를 기초로 </a:t>
            </a:r>
            <a:r>
              <a:rPr lang="ko-KR" altLang="en-US" sz="2000" dirty="0" err="1" smtClean="0">
                <a:latin typeface="a옛날목욕탕L" pitchFamily="18" charset="-127"/>
                <a:ea typeface="a옛날목욕탕L" pitchFamily="18" charset="-127"/>
              </a:rPr>
              <a:t>피식민지국이</a:t>
            </a: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 독립하던 당시 존재한 행정적 경계를 국가영역으로 이어받는 원칙</a:t>
            </a:r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20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Q.</a:t>
            </a:r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일제강점기 전후 일본이 국가행위로 독도를 어떻게 취급했는가</a:t>
            </a:r>
            <a:r>
              <a:rPr lang="en-US" altLang="ko-KR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?</a:t>
            </a:r>
          </a:p>
          <a:p>
            <a:r>
              <a:rPr lang="ko-KR" altLang="en-US" sz="2400" dirty="0" smtClean="0">
                <a:latin typeface="a옛날목욕탕L" pitchFamily="18" charset="-127"/>
                <a:ea typeface="a옛날목욕탕L" pitchFamily="18" charset="-127"/>
              </a:rPr>
              <a:t>                          </a:t>
            </a:r>
            <a:endParaRPr lang="en-US" altLang="ko-KR" sz="2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400" dirty="0" smtClean="0">
                <a:latin typeface="a옛날목욕탕L" pitchFamily="18" charset="-127"/>
                <a:ea typeface="a옛날목욕탕L" pitchFamily="18" charset="-127"/>
              </a:rPr>
              <a:t>                              </a:t>
            </a:r>
            <a:r>
              <a:rPr lang="ko-KR" altLang="en-US" sz="2400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조선통감부</a:t>
            </a:r>
            <a:r>
              <a:rPr lang="en-US" altLang="ko-KR" sz="2400" dirty="0" smtClean="0">
                <a:latin typeface="a옛날목욕탕L" pitchFamily="18" charset="-127"/>
                <a:ea typeface="a옛날목욕탕L" pitchFamily="18" charset="-127"/>
              </a:rPr>
              <a:t>(1908),</a:t>
            </a:r>
            <a:r>
              <a:rPr lang="ko-KR" altLang="en-US" sz="24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한국수산지</a:t>
            </a:r>
            <a:endParaRPr lang="en-US" altLang="ko-KR" sz="24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24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24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행정기관의 공식 편찬 자료에 독도 표기됨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‘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수로지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는 선박의 안전운행을 위해 제작되는 것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영유권의 귀속과는 직접적 관련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X</a:t>
            </a: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당시 조선총독부가 통치한 행정구역에 독도가 포함되었음을 의미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ko-KR" altLang="en-US" sz="14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85784" y="428604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3200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페드라</a:t>
            </a:r>
            <a:r>
              <a:rPr lang="ko-KR" altLang="en-US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3200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브랑카</a:t>
            </a:r>
            <a:r>
              <a:rPr lang="ko-KR" altLang="en-US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case(2003)</a:t>
            </a:r>
            <a:r>
              <a:rPr lang="ko-KR" altLang="en-US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를 통한 시사점</a:t>
            </a:r>
            <a:endParaRPr lang="ko-KR" altLang="en-US" sz="32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/>
          </a:p>
          <a:p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말레이시아 </a:t>
            </a:r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         </a:t>
            </a:r>
            <a:r>
              <a:rPr lang="en-US" altLang="ko-KR" dirty="0" err="1" smtClean="0">
                <a:latin typeface="a옛날목욕탕L" pitchFamily="18" charset="-127"/>
                <a:ea typeface="a옛날목욕탕L" pitchFamily="18" charset="-127"/>
              </a:rPr>
              <a:t>vs</a:t>
            </a:r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            </a:t>
            </a:r>
            <a:r>
              <a:rPr lang="ko-KR" altLang="en-US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싱가포르          </a:t>
            </a:r>
            <a:endParaRPr lang="en-US" altLang="ko-KR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     (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고유영토주장</a:t>
            </a:r>
            <a:r>
              <a:rPr lang="en-US" altLang="ko-KR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묵인</a:t>
            </a:r>
            <a:r>
              <a:rPr lang="en-US" altLang="ko-KR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)                                                                    </a:t>
            </a:r>
            <a:r>
              <a:rPr lang="en-US" altLang="ko-KR" sz="1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200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무주지선점주장</a:t>
            </a:r>
            <a:r>
              <a:rPr lang="en-US" altLang="ko-KR" sz="1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실효적 주권행사</a:t>
            </a:r>
            <a:r>
              <a:rPr lang="en-US" altLang="ko-KR" sz="1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) </a:t>
            </a:r>
          </a:p>
          <a:p>
            <a:endParaRPr lang="en-US" altLang="ko-KR" sz="12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2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2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2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문제가 된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페드라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브랑카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섬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)                        </a:t>
            </a:r>
          </a:p>
          <a:p>
            <a:r>
              <a:rPr lang="en-US" altLang="ko-KR" sz="12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국제사법재판소의 판결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말레이시아가 주장한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페드라브랑카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섬에 대한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고유영토론을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지지 그리고 </a:t>
            </a: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 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이섬에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대한 원시적 권원을 인정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그러나 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싱가포르가</a:t>
            </a:r>
            <a:r>
              <a:rPr lang="en-US" altLang="ko-KR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주권자의 자격으로 행한</a:t>
            </a:r>
            <a:r>
              <a:rPr lang="en-US" altLang="ko-KR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’ 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실효적인 지배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싱가포르의</a:t>
            </a: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국기 게양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군사통신시설 설치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매립계획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지도 발간 등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)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를 말레이시아가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  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오랫동안 묵인했다며 싱가포르의 입장을 지지</a:t>
            </a: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endParaRPr lang="en-US" altLang="ko-KR" sz="12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자료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ko-KR" altLang="en-US" sz="1200" dirty="0" err="1" smtClean="0">
                <a:latin typeface="a옛날목욕탕L" pitchFamily="18" charset="-127"/>
                <a:ea typeface="a옛날목욕탕L" pitchFamily="18" charset="-127"/>
              </a:rPr>
              <a:t>위키백과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&gt;&gt;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역사적 추론보다는 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국가주권의 실질적인 행사와 묵인의 유무가 판단기준</a:t>
            </a:r>
            <a:endParaRPr lang="ko-KR" altLang="en-US" sz="1200" dirty="0"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4" name="그림 3" descr="245px-Pedra_Branca_Map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071942"/>
            <a:ext cx="2333625" cy="141922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285916" y="357166"/>
            <a:ext cx="8229600" cy="1143000"/>
          </a:xfrm>
        </p:spPr>
        <p:txBody>
          <a:bodyPr/>
          <a:lstStyle/>
          <a:p>
            <a:r>
              <a:rPr lang="ko-KR" altLang="en-US" smtClean="0">
                <a:latin typeface="a옛날목욕탕L" pitchFamily="18" charset="-127"/>
                <a:ea typeface="a옛날목욕탕L" pitchFamily="18" charset="-127"/>
              </a:rPr>
              <a:t>참고 문헌</a:t>
            </a:r>
            <a:endParaRPr lang="ko-KR" altLang="en-US"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1.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단행본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독도의 영유권과 국제 재판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김명기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독도에 관한 국제법적 쟁점 연구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정갑용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독도 영유권 분쟁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과거 현재 그리고 미래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이진호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독도분쟁의 국제법적 이해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/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이석우 외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800" dirty="0" err="1" smtClean="0">
                <a:latin typeface="a옛날목욕탕L" pitchFamily="18" charset="-127"/>
                <a:ea typeface="a옛날목욕탕L" pitchFamily="18" charset="-127"/>
              </a:rPr>
              <a:t>학영사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8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2.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학술논물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이환규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(2010),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독도영유권에 대한 국제법적 쟁점</a:t>
            </a:r>
            <a:endParaRPr lang="ko-KR" altLang="en-US" sz="18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%B5%B6%B5%B5%C0%C7%B9%D9%C0%A73_hwi1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8493561" cy="565883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4000" dirty="0" smtClean="0">
                <a:latin typeface="a옛날목욕탕L" pitchFamily="18" charset="-127"/>
                <a:ea typeface="a옛날목욕탕L" pitchFamily="18" charset="-127"/>
              </a:rPr>
              <a:t>딱딱한 내용 들어주셔서 감사합니다</a:t>
            </a:r>
            <a:endParaRPr lang="ko-KR" altLang="en-US" sz="4000" dirty="0"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%C3%A5%B0%FA_%C6%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429684" cy="607223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 목차</a:t>
            </a:r>
            <a:endParaRPr lang="ko-KR" altLang="en-US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sz="6000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1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서론 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문제제기</a:t>
            </a:r>
            <a:endParaRPr lang="en-US" altLang="ko-KR" dirty="0" smtClean="0">
              <a:solidFill>
                <a:schemeClr val="bg1">
                  <a:lumMod val="95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solidFill>
                <a:schemeClr val="bg1">
                  <a:lumMod val="95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6000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2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본론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1 :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일본의 </a:t>
            </a:r>
            <a:r>
              <a:rPr lang="en-US" altLang="ko-KR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행 시나리오</a:t>
            </a:r>
            <a:endParaRPr lang="en-US" altLang="ko-KR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solidFill>
                <a:schemeClr val="bg1">
                  <a:lumMod val="95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6500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3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본론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2 : 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독도를 둘러싼 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국제법적 쟁점</a:t>
            </a:r>
            <a:endParaRPr lang="en-US" altLang="ko-KR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solidFill>
                <a:schemeClr val="bg1">
                  <a:lumMod val="95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7100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4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결론 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en-US" altLang="ko-KR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err="1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페드라브랑카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Case</a:t>
            </a:r>
          </a:p>
          <a:p>
            <a:endParaRPr lang="ko-KR" altLang="en-US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201611221520065120_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4429132"/>
            <a:ext cx="3714776" cy="214314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0098" y="285728"/>
            <a:ext cx="8554805" cy="939784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solidFill>
                  <a:schemeClr val="tx2"/>
                </a:solidFill>
                <a:latin typeface="Berlin Sans FB Demi" pitchFamily="34" charset="0"/>
                <a:ea typeface="a옛날목욕탕L" pitchFamily="18" charset="-127"/>
              </a:rPr>
              <a:t>QUESTIOMN : </a:t>
            </a:r>
            <a:r>
              <a:rPr lang="ko-KR" altLang="en-US" sz="3200" dirty="0" smtClean="0">
                <a:solidFill>
                  <a:schemeClr val="tx2"/>
                </a:solidFill>
                <a:latin typeface="Berlin Sans FB Demi" pitchFamily="34" charset="0"/>
                <a:ea typeface="a옛날목욕탕L" pitchFamily="18" charset="-127"/>
              </a:rPr>
              <a:t>일본의 </a:t>
            </a:r>
            <a:r>
              <a:rPr lang="en-US" altLang="ko-KR" sz="3200" dirty="0" smtClean="0">
                <a:solidFill>
                  <a:schemeClr val="tx2"/>
                </a:solidFill>
                <a:latin typeface="Berlin Sans FB Demi" pitchFamily="34" charset="0"/>
                <a:ea typeface="a옛날목욕탕L" pitchFamily="18" charset="-127"/>
              </a:rPr>
              <a:t>ICJ</a:t>
            </a:r>
            <a:r>
              <a:rPr lang="ko-KR" altLang="en-US" sz="3200" dirty="0" smtClean="0">
                <a:solidFill>
                  <a:schemeClr val="tx2"/>
                </a:solidFill>
                <a:latin typeface="Berlin Sans FB Demi" pitchFamily="34" charset="0"/>
                <a:ea typeface="a옛날목욕탕L" pitchFamily="18" charset="-127"/>
              </a:rPr>
              <a:t>행 뭘 노리나</a:t>
            </a:r>
            <a:endParaRPr lang="ko-KR" altLang="en-US" sz="3200" dirty="0">
              <a:solidFill>
                <a:schemeClr val="tx2"/>
              </a:solidFill>
              <a:latin typeface="Berlin Sans FB Demi" pitchFamily="34" charset="0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21442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1954//</a:t>
            </a:r>
          </a:p>
          <a:p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일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정부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독도 영유권 관련 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제소 할 것을 한국에 제희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한국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정부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명백히 한국의 영토인 독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도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를 국제재판소에 의해  확인 받아 할 이유가 없다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1962//</a:t>
            </a:r>
          </a:p>
          <a:p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일본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외상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@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한일 외무부장관회담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. 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독도영유권분쟁을 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에 제소하여 해결하자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한국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외무부장관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거부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2012//</a:t>
            </a:r>
          </a:p>
          <a:p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2012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년 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8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월 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10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일 </a:t>
            </a:r>
            <a:r>
              <a:rPr lang="ko-KR" altLang="en-US" sz="20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이명박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대통령 독도방문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일본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정부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, ICJ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에 제소할것을 밝힘</a:t>
            </a:r>
            <a:endParaRPr lang="en-US" altLang="ko-KR" sz="2000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 2014//</a:t>
            </a:r>
          </a:p>
          <a:p>
            <a:r>
              <a:rPr lang="ko-KR" altLang="en-US" sz="2000" dirty="0" err="1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아베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”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독도 영유권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,ICJ</a:t>
            </a:r>
            <a:r>
              <a:rPr lang="ko-KR" altLang="en-US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에 단독제소 검토</a:t>
            </a:r>
            <a:r>
              <a:rPr lang="en-US" altLang="ko-KR" sz="2000" dirty="0" smtClean="0">
                <a:solidFill>
                  <a:schemeClr val="tx1"/>
                </a:solidFill>
                <a:latin typeface="a옛날목욕탕L" pitchFamily="18" charset="-127"/>
                <a:ea typeface="a옛날목욕탕L" pitchFamily="18" charset="-127"/>
              </a:rPr>
              <a:t>”</a:t>
            </a:r>
          </a:p>
          <a:p>
            <a:endParaRPr lang="en-US" altLang="ko-KR" dirty="0" smtClean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b="1" dirty="0" smtClean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ko-KR" altLang="en-US" dirty="0">
              <a:solidFill>
                <a:schemeClr val="tx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IO0kolwdsCgsXtE6u1tKsqJizSt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928934"/>
            <a:ext cx="2786082" cy="185738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국제재판으로 영토분쟁을 해결하기 위한 요건</a:t>
            </a:r>
            <a:endParaRPr lang="ko-KR" altLang="en-US" sz="32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국제 </a:t>
            </a:r>
            <a:r>
              <a:rPr lang="ko-KR" altLang="en-US" sz="2000" dirty="0">
                <a:latin typeface="a옛날목욕탕L" pitchFamily="18" charset="-127"/>
                <a:ea typeface="a옛날목욕탕L" pitchFamily="18" charset="-127"/>
              </a:rPr>
              <a:t>재</a:t>
            </a: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판 </a:t>
            </a:r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법적 분쟁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에 대해 객관적인 제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3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의 기관이 사법적 구속력 있는 결정을 하는 것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사실 분쟁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적용할 국제법규 無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국가의 주권 또는 독립에 중요 영향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국제법을 떠나서 다투는 분쟁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법적 분쟁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적용할 국제법규 有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정치적 중요성을 갖지 않음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국제법에 의거해 다투는 분쟁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소송을 제기할 수 있는 주체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only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국가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국제사법재판소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International Court of Justice, UN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의 사법기관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UN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총회와 안보리에서 선출된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15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명의 재판관으로 구성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.</a:t>
            </a: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대륙별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정원 배분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현재 아시아인 구성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인도인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중국인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일본인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)</a:t>
            </a: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국제법의 법원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조약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국제관습법의 일반원칙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판결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학설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당사자 합의 시 공평과 선</a:t>
            </a:r>
            <a:endParaRPr lang="en-US" altLang="ko-KR" sz="14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                    (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국제연합헌장 제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92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조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국제사법재판소규정 제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38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조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)</a:t>
            </a: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>
                <a:latin typeface="a옛날목욕탕L" pitchFamily="18" charset="-127"/>
                <a:ea typeface="a옛날목욕탕L" pitchFamily="18" charset="-127"/>
              </a:rPr>
              <a:t>재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판소는 해당 분쟁의 양 당사국이 재판소의 관할권을 수락한 모든 종류의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 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분쟁에 관할</a:t>
            </a:r>
            <a:endParaRPr lang="ko-KR" altLang="en-US" sz="14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85784" y="357166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국제재판으로 영토분쟁을 해결하기 위한 요건</a:t>
            </a:r>
            <a:endParaRPr lang="ko-KR" altLang="en-US" sz="32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관할권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재판소가 사건을 재판할 수 있는 법적 권한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국가들이 국제재판소의 사법심사가 가능하도록 동의하는 범위 내에서 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자신의 주권이 제한당하는 것을 자발적으로 승낙함으로써 이루어짐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WHY?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국제법은 국가주권을 기초로 성립된 법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1.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강제적 관할권</a:t>
            </a:r>
            <a:r>
              <a:rPr lang="en-US" altLang="ko-KR" sz="13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300" dirty="0" smtClean="0">
                <a:latin typeface="a옛날목욕탕L" pitchFamily="18" charset="-127"/>
                <a:ea typeface="a옛날목욕탕L" pitchFamily="18" charset="-127"/>
              </a:rPr>
              <a:t>분쟁 발생 전 장래의 분쟁에 대해 합의하여 성립되는 관할권</a:t>
            </a:r>
            <a:r>
              <a:rPr lang="en-US" altLang="ko-KR" sz="13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300" dirty="0" smtClean="0">
                <a:latin typeface="a옛날목욕탕L" pitchFamily="18" charset="-127"/>
                <a:ea typeface="a옛날목욕탕L" pitchFamily="18" charset="-127"/>
              </a:rPr>
              <a:t>일방 당사자 제소로 성립</a:t>
            </a:r>
            <a:endParaRPr lang="en-US" altLang="ko-KR" sz="13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2.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임의적 관할권</a:t>
            </a:r>
            <a:r>
              <a:rPr lang="en-US" altLang="ko-KR" sz="13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300" dirty="0" smtClean="0">
                <a:latin typeface="a옛날목욕탕L" pitchFamily="18" charset="-127"/>
                <a:ea typeface="a옛날목욕탕L" pitchFamily="18" charset="-127"/>
              </a:rPr>
              <a:t>분쟁 발생 후 그 분쟁을 재판소에 제소하여 해결토록 하는 관할권</a:t>
            </a:r>
            <a:r>
              <a:rPr lang="en-US" altLang="ko-KR" sz="13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300" dirty="0" smtClean="0">
                <a:latin typeface="a옛날목욕탕L" pitchFamily="18" charset="-127"/>
                <a:ea typeface="a옛날목욕탕L" pitchFamily="18" charset="-127"/>
              </a:rPr>
              <a:t>분쟁당사국 합의로 성립</a:t>
            </a:r>
            <a:endParaRPr lang="en-US" altLang="ko-KR" sz="13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3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300" dirty="0" smtClean="0">
                <a:latin typeface="a옛날목욕탕L" pitchFamily="18" charset="-127"/>
                <a:ea typeface="a옛날목욕탕L" pitchFamily="18" charset="-127"/>
              </a:rPr>
              <a:t>                       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한일간 독도 영유권 문제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-ICJ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의 강제적 관할권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X</a:t>
            </a:r>
            <a:endParaRPr lang="en-US" altLang="ko-KR" sz="13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                         &gt;&gt;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일본의 일방적 제소로 </a:t>
            </a:r>
            <a:r>
              <a:rPr lang="en-US" altLang="ko-KR" sz="1800" dirty="0" smtClean="0"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1800" dirty="0" smtClean="0">
                <a:latin typeface="a옛날목욕탕L" pitchFamily="18" charset="-127"/>
                <a:ea typeface="a옛날목욕탕L" pitchFamily="18" charset="-127"/>
              </a:rPr>
              <a:t>가 관할권 갖지 못함</a:t>
            </a:r>
            <a:endParaRPr lang="en-US" altLang="ko-KR" sz="18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8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재판 관할권의 성립 유형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(1)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조약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(2)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선택 선언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(3)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특별협정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(4)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확대 관할권의 성립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(5)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소송참가에 의한 관할권의 성립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(6)</a:t>
            </a:r>
            <a:r>
              <a:rPr lang="ko-KR" altLang="en-US" sz="12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안보리 권고에 의한 관할권의 성립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안보리로 하여금 그 당사국들에게 </a:t>
            </a:r>
            <a:r>
              <a:rPr lang="en-US" altLang="ko-KR" sz="1200" dirty="0" smtClean="0"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1200" dirty="0" smtClean="0">
                <a:latin typeface="a옛날목욕탕L" pitchFamily="18" charset="-127"/>
                <a:ea typeface="a옛날목욕탕L" pitchFamily="18" charset="-127"/>
              </a:rPr>
              <a:t>에 의해 분쟁을 해결하도록 권고할 권한을 규정</a:t>
            </a:r>
            <a:endParaRPr lang="en-US" altLang="ko-KR" sz="12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200" dirty="0"/>
          </a:p>
          <a:p>
            <a:endParaRPr lang="en-US" altLang="ko-KR" sz="14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julia-roberts-1424985_960_720.png&amp;type=b4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929198"/>
            <a:ext cx="2357434" cy="1571623"/>
          </a:xfrm>
          <a:prstGeom prst="rect">
            <a:avLst/>
          </a:prstGeom>
        </p:spPr>
      </p:pic>
      <p:pic>
        <p:nvPicPr>
          <p:cNvPr id="4" name="그림 3" descr="%C0%CF%BA%BB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626" y="2285992"/>
            <a:ext cx="2619374" cy="17478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36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일본의 </a:t>
            </a:r>
            <a:r>
              <a:rPr lang="en-US" altLang="ko-KR" sz="36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3600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행 시나리오에 대한 외교적 대응</a:t>
            </a:r>
            <a:endParaRPr lang="ko-KR" altLang="en-US" sz="3600" dirty="0">
              <a:solidFill>
                <a:srgbClr val="00B0F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(6)</a:t>
            </a:r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안보리 권고에 의한 관할권의 성립을 노리는 일본</a:t>
            </a:r>
            <a:endParaRPr lang="en-US" altLang="ko-KR" sz="20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20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일본</a:t>
            </a:r>
            <a:endParaRPr lang="en-US" altLang="ko-KR" sz="20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독도의 영유권 문제를 국제 분쟁화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안보리에 주의 환기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안보리가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에 제소권고를 결의할 것을 유도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안보리가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제소권고결의를 수락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한국이 안보리의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ICJ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제소권고 결의한 것을 수락 할 것을 유도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en-US" altLang="ko-KR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ICJ</a:t>
            </a:r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회부</a:t>
            </a:r>
            <a:endParaRPr lang="en-US" altLang="ko-KR" sz="2000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2000" dirty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20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한국</a:t>
            </a:r>
            <a:endParaRPr lang="en-US" altLang="ko-KR" sz="20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독도의 국제분쟁화 회피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안보리에 주의 환기 저지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안보리 상임이 사국에 대한 적극적 외교 교섭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제소권고결의 수락 저지</a:t>
            </a:r>
            <a:r>
              <a:rPr lang="en-US" altLang="ko-KR" sz="14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선언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당사자 제소합의 없는 분쟁에 관해 관할권 없음을 선언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</a:t>
            </a:r>
            <a:r>
              <a:rPr lang="ko-KR" altLang="en-US" sz="20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소송절차 불참하여 자동</a:t>
            </a:r>
            <a:endParaRPr lang="en-US" altLang="ko-KR" sz="20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2000" dirty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20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                                                              </a:t>
            </a:r>
            <a:r>
              <a:rPr lang="ko-KR" altLang="en-US" sz="20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관할권 성립 방지</a:t>
            </a:r>
            <a:endParaRPr lang="en-US" altLang="ko-KR" sz="20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최악의 경우 한국이 국제사회의 압박으로 </a:t>
            </a:r>
            <a:endParaRPr lang="en-US" altLang="ko-KR" sz="2000" dirty="0" smtClean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2000" dirty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20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                                  </a:t>
            </a:r>
            <a:r>
              <a:rPr lang="ko-KR" altLang="en-US" sz="2000" dirty="0" smtClean="0">
                <a:solidFill>
                  <a:schemeClr val="bg1">
                    <a:lumMod val="50000"/>
                  </a:schemeClr>
                </a:solidFill>
                <a:latin typeface="a옛날목욕탕L" pitchFamily="18" charset="-127"/>
                <a:ea typeface="a옛날목욕탕L" pitchFamily="18" charset="-127"/>
              </a:rPr>
              <a:t>관할권 수락선언 하게 되는 상황 가능</a:t>
            </a:r>
            <a:endParaRPr lang="en-US" altLang="ko-KR" sz="2000" dirty="0">
              <a:solidFill>
                <a:schemeClr val="bg1">
                  <a:lumMod val="50000"/>
                </a:schemeClr>
              </a:solidFill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endParaRPr lang="en-US" altLang="ko-KR" sz="1400" dirty="0" smtClean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ko-KR" altLang="en-US" sz="1600" dirty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85784" y="35716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독도를 둘러싼 국제법적 쟁점</a:t>
            </a:r>
            <a:endParaRPr lang="ko-KR" altLang="en-US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1.</a:t>
            </a:r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문서와 지도의 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증거능력</a:t>
            </a:r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과 </a:t>
            </a:r>
            <a:r>
              <a:rPr lang="ko-KR" altLang="en-US" dirty="0" err="1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증명력</a:t>
            </a:r>
            <a:endParaRPr lang="en-US" altLang="ko-KR" dirty="0" smtClean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2.</a:t>
            </a:r>
            <a:r>
              <a:rPr lang="en-US" altLang="ko-KR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Critical date</a:t>
            </a:r>
          </a:p>
          <a:p>
            <a:endParaRPr lang="en-US" altLang="ko-KR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3.’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선점</a:t>
            </a:r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’</a:t>
            </a:r>
            <a:r>
              <a:rPr lang="ko-KR" altLang="en-US" dirty="0" smtClean="0">
                <a:latin typeface="a옛날목욕탕L" pitchFamily="18" charset="-127"/>
                <a:ea typeface="a옛날목욕탕L" pitchFamily="18" charset="-127"/>
              </a:rPr>
              <a:t>주장 검토</a:t>
            </a:r>
            <a:endParaRPr lang="en-US" altLang="ko-KR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dirty="0" smtClean="0">
                <a:latin typeface="a옛날목욕탕L" pitchFamily="18" charset="-127"/>
                <a:ea typeface="a옛날목욕탕L" pitchFamily="18" charset="-127"/>
              </a:rPr>
              <a:t>4.</a:t>
            </a:r>
            <a:r>
              <a:rPr lang="en-US" altLang="ko-KR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Uti </a:t>
            </a:r>
            <a:r>
              <a:rPr lang="en-US" altLang="ko-KR" dirty="0" err="1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pssidetis</a:t>
            </a:r>
            <a:r>
              <a:rPr lang="en-US" altLang="ko-KR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원칙</a:t>
            </a:r>
            <a:endParaRPr lang="ko-KR" altLang="en-US" dirty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world_2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214422"/>
            <a:ext cx="3357554" cy="1934933"/>
          </a:xfrm>
          <a:prstGeom prst="rect">
            <a:avLst/>
          </a:prstGeom>
        </p:spPr>
      </p:pic>
      <p:pic>
        <p:nvPicPr>
          <p:cNvPr id="4" name="그림 3" descr="fl3_14_i7.jpg?type=m4500_4500_fs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4471154"/>
            <a:ext cx="3108674" cy="238684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1.</a:t>
            </a:r>
            <a:r>
              <a:rPr lang="ko-KR" altLang="en-US" sz="28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문서와 지도의 증거능력과 </a:t>
            </a:r>
            <a:r>
              <a:rPr lang="ko-KR" altLang="en-US" sz="2800" dirty="0" err="1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증명력에</a:t>
            </a:r>
            <a:r>
              <a:rPr lang="ko-KR" altLang="en-US" sz="2800" dirty="0" smtClean="0">
                <a:solidFill>
                  <a:srgbClr val="0070C0"/>
                </a:solidFill>
                <a:latin typeface="a옛날목욕탕L" pitchFamily="18" charset="-127"/>
                <a:ea typeface="a옛날목욕탕L" pitchFamily="18" charset="-127"/>
              </a:rPr>
              <a:t> 대한 기존 판례</a:t>
            </a:r>
            <a:endParaRPr lang="ko-KR" altLang="en-US" sz="2800" dirty="0">
              <a:solidFill>
                <a:srgbClr val="0070C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8736"/>
            <a:ext cx="6972320" cy="4697427"/>
          </a:xfrm>
        </p:spPr>
        <p:txBody>
          <a:bodyPr>
            <a:normAutofit lnSpcReduction="10000"/>
          </a:bodyPr>
          <a:lstStyle/>
          <a:p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증거능력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재판소에 의해 사실인정의 증거로 사용될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수있는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자격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증명력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증거능력이 있는 증거가 사실을 증명하는 가치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문서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증거능력 인정 그러나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증명력은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재판관의 자유판단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지도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: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증거능력 인정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문서의 일종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)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그러나 영유권 귀속의 유력한 증거로 인정된다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?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국제법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외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적 인식 일뿐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1.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인증지도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조약과 재판의 일부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첨부된 지도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)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만 직접적 증명력 나머지는 간접적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증명력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2.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공식지도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(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국가기관 직접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찬조로 발행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)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는 이해관계의 묵인 또는 승인에 의해 발행국의 영토 취득효과 가짐</a:t>
            </a:r>
            <a:endParaRPr lang="en-US" altLang="ko-KR" sz="14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3.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지리적 정확성 없는 지도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증명력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X</a:t>
            </a:r>
          </a:p>
          <a:p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4.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제</a:t>
            </a:r>
            <a:r>
              <a:rPr lang="en-US" altLang="ko-KR" sz="14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3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국 지도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- 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공정성 인정 그러나 직접적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증명력</a:t>
            </a:r>
            <a:r>
              <a:rPr lang="ko-KR" altLang="en-US" sz="14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X</a:t>
            </a:r>
          </a:p>
          <a:p>
            <a:endParaRPr lang="en-US" altLang="ko-KR" sz="1400" dirty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2000" dirty="0" smtClean="0">
                <a:latin typeface="a옛날목욕탕L" pitchFamily="18" charset="-127"/>
                <a:ea typeface="a옛날목욕탕L" pitchFamily="18" charset="-127"/>
              </a:rPr>
              <a:t>    </a:t>
            </a:r>
            <a:r>
              <a:rPr lang="ko-KR" altLang="en-US" sz="2000" dirty="0" smtClean="0">
                <a:latin typeface="a옛날목욕탕L" pitchFamily="18" charset="-127"/>
                <a:ea typeface="a옛날목욕탕L" pitchFamily="18" charset="-127"/>
              </a:rPr>
              <a:t>박춘호 前 국제해양법재판소 재판관</a:t>
            </a:r>
            <a:endParaRPr lang="en-US" altLang="ko-KR" sz="2000" dirty="0" smtClean="0">
              <a:latin typeface="a옛날목욕탕L" pitchFamily="18" charset="-127"/>
              <a:ea typeface="a옛날목욕탕L" pitchFamily="18" charset="-127"/>
            </a:endParaRPr>
          </a:p>
          <a:p>
            <a:pPr>
              <a:buNone/>
            </a:pPr>
            <a:r>
              <a:rPr lang="en-US" altLang="ko-KR" sz="14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   “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영유권이나 </a:t>
            </a:r>
            <a:r>
              <a:rPr lang="ko-KR" altLang="en-US" sz="1400" dirty="0" err="1" smtClean="0">
                <a:latin typeface="a옛날목욕탕L" pitchFamily="18" charset="-127"/>
                <a:ea typeface="a옛날목욕탕L" pitchFamily="18" charset="-127"/>
              </a:rPr>
              <a:t>국경등에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 관한 사건의 판결에서 당사국들이 증거로 제출한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허다한 역사상의 기록이나 지도는 수량적 축적효과 같은 것이 인정되지 않고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재판부의 판단에 따라 법적으로 </a:t>
            </a:r>
            <a:r>
              <a:rPr lang="ko-KR" altLang="en-US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가장 유효한 단 한 건의 효력</a:t>
            </a:r>
            <a:r>
              <a:rPr lang="en-US" altLang="ko-KR" sz="14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</a:t>
            </a:r>
            <a:r>
              <a:rPr lang="ko-KR" altLang="en-US" sz="1400" dirty="0" smtClean="0">
                <a:latin typeface="a옛날목욕탕L" pitchFamily="18" charset="-127"/>
                <a:ea typeface="a옛날목욕탕L" pitchFamily="18" charset="-127"/>
              </a:rPr>
              <a:t>즉 결정적인 시점에 의하여 좌우된다</a:t>
            </a:r>
            <a:r>
              <a:rPr lang="en-US" altLang="ko-KR" sz="1400" dirty="0" smtClean="0">
                <a:latin typeface="a옛날목욕탕L" pitchFamily="18" charset="-127"/>
                <a:ea typeface="a옛날목욕탕L" pitchFamily="18" charset="-127"/>
              </a:rPr>
              <a:t>.”</a:t>
            </a:r>
            <a:endParaRPr lang="ko-KR" altLang="en-US" sz="14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2.Critical date(</a:t>
            </a:r>
            <a:r>
              <a:rPr lang="ko-KR" altLang="en-US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결정적 기일</a:t>
            </a:r>
            <a:r>
              <a:rPr lang="en-US" altLang="ko-KR" dirty="0" smtClean="0">
                <a:solidFill>
                  <a:srgbClr val="00B0F0"/>
                </a:solidFill>
                <a:latin typeface="a옛날목욕탕L" pitchFamily="18" charset="-127"/>
                <a:ea typeface="a옛날목욕탕L" pitchFamily="18" charset="-127"/>
              </a:rPr>
              <a:t>)</a:t>
            </a:r>
            <a:endParaRPr lang="ko-KR" altLang="en-US" dirty="0">
              <a:solidFill>
                <a:srgbClr val="00B0F0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sz="1600" dirty="0" smtClean="0"/>
          </a:p>
          <a:p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영역분쟁의 해결에서 당사국 간 분쟁이 발생한 시기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            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또는 영역 주권의 귀속이 결정적으로 되었다고 인정되는 시기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이시기를 기준으로 근거의 </a:t>
            </a:r>
            <a:r>
              <a:rPr lang="ko-KR" altLang="en-US" sz="1600" dirty="0" err="1" smtClean="0">
                <a:latin typeface="a옛날목욕탕L" pitchFamily="18" charset="-127"/>
                <a:ea typeface="a옛날목욕탕L" pitchFamily="18" charset="-127"/>
              </a:rPr>
              <a:t>증명력이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 결정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이 시기 이후 당사국의 행위는 제한적인 </a:t>
            </a:r>
            <a:r>
              <a:rPr lang="ko-KR" altLang="en-US" sz="1600" dirty="0" err="1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증명력만을</a:t>
            </a:r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 가지며</a:t>
            </a:r>
            <a:r>
              <a:rPr lang="en-US" altLang="ko-KR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,Critical Date</a:t>
            </a:r>
            <a:r>
              <a:rPr lang="ko-KR" altLang="en-US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이전 발생한 사실을 입증하기 위한 간접적인 역할을 함</a:t>
            </a:r>
            <a:r>
              <a:rPr lang="en-US" altLang="ko-KR" sz="1600" dirty="0" smtClean="0">
                <a:solidFill>
                  <a:srgbClr val="FF0000"/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</a:p>
          <a:p>
            <a:endParaRPr lang="en-US" altLang="ko-KR" sz="1600" dirty="0">
              <a:solidFill>
                <a:srgbClr val="FF0000"/>
              </a:solidFill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1905/02/22 </a:t>
            </a:r>
            <a:r>
              <a:rPr lang="ko-KR" altLang="en-US" sz="1600" dirty="0" err="1" smtClean="0">
                <a:latin typeface="a옛날목욕탕L" pitchFamily="18" charset="-127"/>
                <a:ea typeface="a옛날목욕탕L" pitchFamily="18" charset="-127"/>
              </a:rPr>
              <a:t>시마네현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 제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40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호 고시일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1946/01/29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연합국 최고사령부지령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(SCAPIN) 667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호 발령일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1951/09/08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샌프란시스코 평화조약 체결일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1952/01/18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평화선 선언일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1952/01/28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평화선 선언에 대한 일본의 항의일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1953/04/20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독도의용수비대 독도 점유일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                           </a:t>
            </a:r>
          </a:p>
          <a:p>
            <a:r>
              <a:rPr lang="en-US" altLang="ko-KR" sz="16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                         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다양한 가정에 대한 심층적 연구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, 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검토 이루어져야</a:t>
            </a:r>
            <a:endParaRPr lang="en-US" altLang="ko-KR" sz="1600" dirty="0" smtClean="0">
              <a:latin typeface="a옛날목욕탕L" pitchFamily="18" charset="-127"/>
              <a:ea typeface="a옛날목욕탕L" pitchFamily="18" charset="-127"/>
            </a:endParaRPr>
          </a:p>
          <a:p>
            <a:r>
              <a:rPr lang="en-US" altLang="ko-KR" sz="1600" dirty="0">
                <a:latin typeface="a옛날목욕탕L" pitchFamily="18" charset="-127"/>
                <a:ea typeface="a옛날목욕탕L" pitchFamily="18" charset="-127"/>
              </a:rPr>
              <a:t> 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                                             “</a:t>
            </a:r>
            <a:r>
              <a:rPr lang="ko-KR" altLang="en-US" sz="1600" dirty="0" smtClean="0">
                <a:latin typeface="a옛날목욕탕L" pitchFamily="18" charset="-127"/>
                <a:ea typeface="a옛날목욕탕L" pitchFamily="18" charset="-127"/>
              </a:rPr>
              <a:t>너무 빠르게 또는 너무 늦게 두어도 </a:t>
            </a:r>
            <a:r>
              <a:rPr lang="ko-KR" altLang="en-US" sz="1600" dirty="0" err="1" smtClean="0">
                <a:latin typeface="a옛날목욕탕L" pitchFamily="18" charset="-127"/>
                <a:ea typeface="a옛날목욕탕L" pitchFamily="18" charset="-127"/>
              </a:rPr>
              <a:t>안된다</a:t>
            </a: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”</a:t>
            </a:r>
          </a:p>
          <a:p>
            <a:pPr>
              <a:buNone/>
            </a:pPr>
            <a:r>
              <a:rPr lang="en-US" altLang="ko-KR" sz="1600" dirty="0" smtClean="0">
                <a:latin typeface="a옛날목욕탕L" pitchFamily="18" charset="-127"/>
                <a:ea typeface="a옛날목욕탕L" pitchFamily="18" charset="-127"/>
              </a:rPr>
              <a:t>       </a:t>
            </a:r>
            <a:endParaRPr lang="ko-KR" altLang="en-US" sz="1600" dirty="0"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1139</Words>
  <Application>Microsoft Office PowerPoint</Application>
  <PresentationFormat>화면 슬라이드 쇼(4:3)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독도가 한국땅인 근거(법적)</vt:lpstr>
      <vt:lpstr> 목차</vt:lpstr>
      <vt:lpstr>QUESTIOMN : 일본의 ICJ행 뭘 노리나</vt:lpstr>
      <vt:lpstr>국제재판으로 영토분쟁을 해결하기 위한 요건</vt:lpstr>
      <vt:lpstr>국제재판으로 영토분쟁을 해결하기 위한 요건</vt:lpstr>
      <vt:lpstr>일본의 ICJ행 시나리오에 대한 외교적 대응</vt:lpstr>
      <vt:lpstr>독도를 둘러싼 국제법적 쟁점</vt:lpstr>
      <vt:lpstr>1.문서와 지도의 증거능력과 증명력에 대한 기존 판례</vt:lpstr>
      <vt:lpstr>2.Critical date(결정적 기일)</vt:lpstr>
      <vt:lpstr>3.’선점’주장 검토</vt:lpstr>
      <vt:lpstr>4.Uti Possidetis 원칙</vt:lpstr>
      <vt:lpstr>페드라 브랑카 case(2003)를 통한 시사점</vt:lpstr>
      <vt:lpstr>참고 문헌</vt:lpstr>
      <vt:lpstr>딱딱한 내용 들어주셔서 감사합니다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독도가 한국땅인 근거(법적)</dc:title>
  <dc:creator>user</dc:creator>
  <cp:lastModifiedBy>user</cp:lastModifiedBy>
  <cp:revision>17</cp:revision>
  <dcterms:created xsi:type="dcterms:W3CDTF">2017-03-26T06:51:45Z</dcterms:created>
  <dcterms:modified xsi:type="dcterms:W3CDTF">2017-03-26T09:26:47Z</dcterms:modified>
</cp:coreProperties>
</file>