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4" r:id="rId3"/>
    <p:sldId id="345" r:id="rId4"/>
    <p:sldId id="320" r:id="rId5"/>
    <p:sldId id="335" r:id="rId6"/>
    <p:sldId id="344" r:id="rId7"/>
    <p:sldId id="268" r:id="rId8"/>
    <p:sldId id="321" r:id="rId9"/>
    <p:sldId id="269" r:id="rId10"/>
    <p:sldId id="346" r:id="rId11"/>
    <p:sldId id="328" r:id="rId12"/>
    <p:sldId id="274" r:id="rId13"/>
    <p:sldId id="322" r:id="rId14"/>
    <p:sldId id="336" r:id="rId15"/>
    <p:sldId id="277" r:id="rId16"/>
    <p:sldId id="337" r:id="rId17"/>
    <p:sldId id="329" r:id="rId18"/>
    <p:sldId id="278" r:id="rId19"/>
    <p:sldId id="333" r:id="rId20"/>
    <p:sldId id="323" r:id="rId21"/>
    <p:sldId id="339" r:id="rId22"/>
    <p:sldId id="338" r:id="rId23"/>
    <p:sldId id="334" r:id="rId24"/>
    <p:sldId id="281" r:id="rId25"/>
    <p:sldId id="282" r:id="rId26"/>
    <p:sldId id="283" r:id="rId27"/>
    <p:sldId id="285" r:id="rId28"/>
    <p:sldId id="286" r:id="rId29"/>
    <p:sldId id="284" r:id="rId30"/>
    <p:sldId id="324" r:id="rId31"/>
    <p:sldId id="291" r:id="rId32"/>
    <p:sldId id="325" r:id="rId33"/>
    <p:sldId id="295" r:id="rId34"/>
    <p:sldId id="298" r:id="rId35"/>
    <p:sldId id="299" r:id="rId36"/>
    <p:sldId id="301" r:id="rId37"/>
    <p:sldId id="340" r:id="rId38"/>
    <p:sldId id="302" r:id="rId39"/>
    <p:sldId id="314" r:id="rId40"/>
    <p:sldId id="303" r:id="rId41"/>
    <p:sldId id="341" r:id="rId42"/>
    <p:sldId id="305" r:id="rId43"/>
    <p:sldId id="306" r:id="rId44"/>
    <p:sldId id="307" r:id="rId45"/>
    <p:sldId id="308" r:id="rId46"/>
    <p:sldId id="312" r:id="rId47"/>
    <p:sldId id="315" r:id="rId48"/>
    <p:sldId id="316" r:id="rId49"/>
    <p:sldId id="311" r:id="rId50"/>
    <p:sldId id="310" r:id="rId51"/>
    <p:sldId id="326" r:id="rId52"/>
    <p:sldId id="327" r:id="rId53"/>
    <p:sldId id="330" r:id="rId54"/>
    <p:sldId id="342" r:id="rId55"/>
    <p:sldId id="343" r:id="rId5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13" autoAdjust="0"/>
  </p:normalViewPr>
  <p:slideViewPr>
    <p:cSldViewPr>
      <p:cViewPr varScale="1">
        <p:scale>
          <a:sx n="63" d="100"/>
          <a:sy n="63" d="100"/>
        </p:scale>
        <p:origin x="-3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8B2D9-75A1-4A7C-A3DD-D8106368143F}" type="datetimeFigureOut">
              <a:rPr lang="ko-KR" altLang="en-US" smtClean="0"/>
              <a:pPr/>
              <a:t>2014-03-11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D54C-DEA6-43CC-B425-85DF60E98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69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D54C-DEA6-43CC-B425-85DF60E98FD1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0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1DE1-B7F1-447F-8B1D-1E7ADFF01725}" type="datetimeFigureOut">
              <a:rPr lang="ko-KR" altLang="en-US" smtClean="0"/>
              <a:pPr/>
              <a:t>2014-03-11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1DE1-B7F1-447F-8B1D-1E7ADFF01725}" type="datetimeFigureOut">
              <a:rPr lang="ko-KR" altLang="en-US" smtClean="0"/>
              <a:pPr/>
              <a:t>2014-03-11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D23C3-E6C6-40D4-8E91-39EA17E3F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5300" b="1" dirty="0" smtClean="0"/>
              <a:t>머리</a:t>
            </a:r>
            <a:r>
              <a:rPr lang="en-US" altLang="ko-KR" sz="5300" b="1" dirty="0" smtClean="0"/>
              <a:t>, </a:t>
            </a:r>
            <a:r>
              <a:rPr lang="ko-KR" altLang="en-US" sz="5300" b="1" dirty="0" smtClean="0"/>
              <a:t>목</a:t>
            </a:r>
            <a:r>
              <a:rPr lang="en-US" altLang="ko-KR" sz="5300" b="1" dirty="0" smtClean="0"/>
              <a:t>, </a:t>
            </a:r>
            <a:r>
              <a:rPr lang="ko-KR" altLang="en-US" sz="5300" b="1" dirty="0" err="1" smtClean="0"/>
              <a:t>림프계</a:t>
            </a:r>
            <a:r>
              <a:rPr lang="en-US" altLang="ko-KR" sz="5300" b="1" dirty="0" smtClean="0"/>
              <a:t/>
            </a:r>
            <a:br>
              <a:rPr lang="en-US" altLang="ko-KR" sz="5300" b="1" dirty="0" smtClean="0"/>
            </a:br>
            <a:r>
              <a:rPr lang="en-US" altLang="ko-KR" sz="5300" b="1" dirty="0" smtClean="0"/>
              <a:t>(head, neck, and  </a:t>
            </a:r>
            <a:r>
              <a:rPr lang="en-US" altLang="ko-KR" sz="5300" b="1" dirty="0" err="1" smtClean="0"/>
              <a:t>lymphatics</a:t>
            </a:r>
            <a:r>
              <a:rPr lang="en-US" altLang="ko-KR" sz="5300" b="1" dirty="0" smtClean="0"/>
              <a:t>)</a:t>
            </a:r>
            <a:br>
              <a:rPr lang="en-US" altLang="ko-KR" sz="5300" b="1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b="1" smtClean="0"/>
              <a:t>Physical </a:t>
            </a:r>
            <a:r>
              <a:rPr lang="en-US" altLang="ko-KR" b="1" dirty="0" smtClean="0"/>
              <a:t>examination and Health assessment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후방 삼각형</a:t>
            </a:r>
            <a:r>
              <a:rPr lang="en-US" altLang="ko-KR" dirty="0"/>
              <a:t>(posterior triangle) – </a:t>
            </a:r>
            <a:r>
              <a:rPr lang="ko-KR" altLang="en-US" u="sng" dirty="0" err="1"/>
              <a:t>승모근</a:t>
            </a:r>
            <a:r>
              <a:rPr lang="en-US" altLang="ko-KR" dirty="0"/>
              <a:t>(trapezius muscle), </a:t>
            </a:r>
            <a:r>
              <a:rPr lang="ko-KR" altLang="en-US" dirty="0" err="1"/>
              <a:t>흉쇄유돌근</a:t>
            </a:r>
            <a:r>
              <a:rPr lang="en-US" altLang="ko-KR" dirty="0"/>
              <a:t>, </a:t>
            </a:r>
            <a:r>
              <a:rPr lang="ko-KR" altLang="en-US" dirty="0"/>
              <a:t>쇄골</a:t>
            </a:r>
            <a:r>
              <a:rPr lang="en-US" altLang="ko-KR" dirty="0"/>
              <a:t>(clavicle)</a:t>
            </a:r>
            <a:r>
              <a:rPr lang="ko-KR" altLang="en-US" dirty="0"/>
              <a:t>로 이루어진다</a:t>
            </a:r>
            <a:endParaRPr lang="en-US" altLang="ko-KR" dirty="0"/>
          </a:p>
          <a:p>
            <a:r>
              <a:rPr lang="ko-KR" altLang="en-US" dirty="0" err="1"/>
              <a:t>설골</a:t>
            </a:r>
            <a:r>
              <a:rPr lang="en-US" altLang="ko-KR" dirty="0"/>
              <a:t>, </a:t>
            </a:r>
            <a:r>
              <a:rPr lang="ko-KR" altLang="en-US" dirty="0"/>
              <a:t>갑상연골</a:t>
            </a:r>
            <a:r>
              <a:rPr lang="en-US" altLang="ko-KR" dirty="0"/>
              <a:t>, </a:t>
            </a:r>
            <a:r>
              <a:rPr lang="ko-KR" altLang="en-US" dirty="0" err="1"/>
              <a:t>윤상연골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00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목의 삼각</a:t>
            </a:r>
            <a:endParaRPr lang="ko-KR" alt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902" y="1417638"/>
            <a:ext cx="81167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ko-KR" b="1" dirty="0" smtClean="0"/>
              <a:t>Landmarks in the Neck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갑상연골</a:t>
            </a:r>
            <a:r>
              <a:rPr lang="en-US" altLang="ko-KR" sz="2800" dirty="0" smtClean="0"/>
              <a:t>(thyroid cartilage) – </a:t>
            </a:r>
            <a:r>
              <a:rPr lang="ko-KR" altLang="en-US" sz="2800" dirty="0" smtClean="0"/>
              <a:t>후골</a:t>
            </a:r>
            <a:r>
              <a:rPr lang="en-US" altLang="ko-KR" sz="2800" dirty="0" smtClean="0"/>
              <a:t>(Adam’s apple)</a:t>
            </a:r>
            <a:r>
              <a:rPr lang="ko-KR" altLang="en-US" sz="2800" dirty="0" smtClean="0"/>
              <a:t>이라 불리는 융기를 형성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err="1" smtClean="0"/>
              <a:t>윤상연골</a:t>
            </a:r>
            <a:r>
              <a:rPr lang="en-US" altLang="ko-KR" sz="2800" dirty="0" smtClean="0"/>
              <a:t>(</a:t>
            </a:r>
            <a:r>
              <a:rPr lang="en-US" altLang="ko-KR" sz="2800" dirty="0" err="1" smtClean="0"/>
              <a:t>cricoid</a:t>
            </a:r>
            <a:r>
              <a:rPr lang="en-US" altLang="ko-KR" sz="2800" dirty="0" smtClean="0"/>
              <a:t> cartilage) – c </a:t>
            </a:r>
            <a:r>
              <a:rPr lang="ko-KR" altLang="en-US" sz="2800" dirty="0" smtClean="0"/>
              <a:t>모양 고리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기관에 부착되는 </a:t>
            </a:r>
            <a:r>
              <a:rPr lang="ko-KR" altLang="en-US" sz="2800" dirty="0" err="1" smtClean="0"/>
              <a:t>첫번째</a:t>
            </a:r>
            <a:r>
              <a:rPr lang="ko-KR" altLang="en-US" sz="2800" dirty="0" smtClean="0"/>
              <a:t> 연골 고리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갑상선</a:t>
            </a:r>
            <a:r>
              <a:rPr lang="en-US" altLang="ko-KR" sz="2800" dirty="0" smtClean="0"/>
              <a:t>(thyroid gland) – </a:t>
            </a:r>
            <a:r>
              <a:rPr lang="ko-KR" altLang="en-US" sz="2800" dirty="0" smtClean="0"/>
              <a:t>기관</a:t>
            </a:r>
            <a:r>
              <a:rPr lang="en-US" altLang="ko-KR" sz="2800" dirty="0" smtClean="0"/>
              <a:t>(trachea)</a:t>
            </a:r>
            <a:r>
              <a:rPr lang="ko-KR" altLang="en-US" sz="2800" dirty="0" smtClean="0"/>
              <a:t>과 </a:t>
            </a:r>
            <a:r>
              <a:rPr lang="ko-KR" altLang="en-US" sz="2800" dirty="0" err="1" smtClean="0"/>
              <a:t>흉쇄유돌근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사이에 있고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내분비계의 가장 큰 선</a:t>
            </a:r>
            <a:r>
              <a:rPr lang="en-US" altLang="ko-KR" sz="2800" dirty="0" smtClean="0"/>
              <a:t> </a:t>
            </a:r>
          </a:p>
          <a:p>
            <a:endParaRPr lang="en-US" altLang="ko-KR" sz="2800" dirty="0" smtClean="0"/>
          </a:p>
          <a:p>
            <a:r>
              <a:rPr lang="ko-KR" altLang="en-US" sz="2800" dirty="0" err="1" smtClean="0"/>
              <a:t>갑상선협부</a:t>
            </a:r>
            <a:r>
              <a:rPr lang="en-US" altLang="ko-KR" sz="2800" dirty="0" smtClean="0"/>
              <a:t>(isthmus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of thyroid) – </a:t>
            </a:r>
            <a:r>
              <a:rPr lang="ko-KR" altLang="en-US" sz="2800" dirty="0" err="1" smtClean="0"/>
              <a:t>윤상연골</a:t>
            </a:r>
            <a:r>
              <a:rPr lang="ko-KR" altLang="en-US" sz="2800" dirty="0" smtClean="0"/>
              <a:t> 아래에 있고 갑상선의 두 </a:t>
            </a:r>
            <a:r>
              <a:rPr lang="ko-KR" altLang="en-US" sz="2800" dirty="0" err="1" smtClean="0"/>
              <a:t>엽을</a:t>
            </a:r>
            <a:r>
              <a:rPr lang="ko-KR" altLang="en-US" sz="2800" dirty="0" smtClean="0"/>
              <a:t> 연결  </a:t>
            </a:r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목의 구조</a:t>
            </a:r>
            <a:endParaRPr lang="ko-KR" altLang="en-US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44" y="1357725"/>
            <a:ext cx="8857111" cy="546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74638"/>
            <a:ext cx="5184575" cy="65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9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목의 혈관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경동맥</a:t>
            </a:r>
            <a:r>
              <a:rPr lang="en-US" altLang="ko-KR" dirty="0" smtClean="0"/>
              <a:t>(carotid artery)</a:t>
            </a:r>
            <a:r>
              <a:rPr lang="ko-KR" altLang="en-US" dirty="0" smtClean="0"/>
              <a:t>은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기관과 </a:t>
            </a:r>
            <a:r>
              <a:rPr lang="ko-KR" altLang="en-US" dirty="0" err="1" smtClean="0"/>
              <a:t>흉쇄유돌근과</a:t>
            </a:r>
            <a:r>
              <a:rPr lang="ko-KR" altLang="en-US" dirty="0" smtClean="0"/>
              <a:t> 턱의 아래 각도 있는 부분 사이의 꺼진 부분에서 촉진된다 </a:t>
            </a:r>
            <a:r>
              <a:rPr lang="en-US" altLang="ko-KR" dirty="0" smtClean="0"/>
              <a:t>(feel the pulse of common carotid artery)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내측 </a:t>
            </a:r>
            <a:r>
              <a:rPr lang="ko-KR" altLang="en-US" dirty="0" err="1" smtClean="0"/>
              <a:t>경정맥</a:t>
            </a:r>
            <a:r>
              <a:rPr lang="en-US" altLang="ko-KR" dirty="0" smtClean="0"/>
              <a:t>(internal jugular vein)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sternocleidomastoid muscle </a:t>
            </a:r>
            <a:r>
              <a:rPr lang="ko-KR" altLang="en-US" dirty="0" smtClean="0"/>
              <a:t>아래에 위치한다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외측 </a:t>
            </a:r>
            <a:r>
              <a:rPr lang="ko-KR" altLang="en-US" dirty="0" err="1" smtClean="0"/>
              <a:t>경정맥</a:t>
            </a:r>
            <a:r>
              <a:rPr lang="en-US" altLang="ko-KR" dirty="0" smtClean="0"/>
              <a:t>(external jugular vein)</a:t>
            </a:r>
            <a:r>
              <a:rPr lang="ko-KR" altLang="en-US" dirty="0" smtClean="0"/>
              <a:t>은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흉쇄유돌근을</a:t>
            </a:r>
            <a:r>
              <a:rPr lang="ko-KR" altLang="en-US" dirty="0" smtClean="0"/>
              <a:t> 가로질러 사선으로 지난다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Autofit/>
          </a:bodyPr>
          <a:lstStyle/>
          <a:p>
            <a:r>
              <a:rPr lang="en-US" altLang="ko-KR" sz="5400" b="1" dirty="0" smtClean="0"/>
              <a:t>Jugular vein distention</a:t>
            </a:r>
            <a:br>
              <a:rPr lang="en-US" altLang="ko-KR" sz="5400" b="1" dirty="0" smtClean="0"/>
            </a:br>
            <a:endParaRPr lang="ko-KR" altLang="en-US" sz="54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488832" cy="5616624"/>
          </a:xfrm>
        </p:spPr>
      </p:pic>
    </p:spTree>
    <p:extLst>
      <p:ext uri="{BB962C8B-B14F-4D97-AF65-F5344CB8AC3E}">
        <p14:creationId xmlns:p14="http://schemas.microsoft.com/office/powerpoint/2010/main" val="4644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목의 혈관</a:t>
            </a:r>
            <a:endParaRPr lang="ko-KR" alt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99" y="1417638"/>
            <a:ext cx="8906512" cy="524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6423"/>
            <a:ext cx="8229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err="1" smtClean="0"/>
              <a:t>림프계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림프절</a:t>
            </a:r>
            <a:r>
              <a:rPr lang="en-US" altLang="ko-KR" dirty="0" smtClean="0"/>
              <a:t>(lymph nodes)</a:t>
            </a:r>
            <a:r>
              <a:rPr lang="ko-KR" altLang="en-US" dirty="0" smtClean="0"/>
              <a:t>은 머리와 목에 가장 많이 위치하고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각각의 크기는 </a:t>
            </a:r>
            <a:r>
              <a:rPr lang="en-US" altLang="ko-KR" dirty="0" smtClean="0"/>
              <a:t>1cm </a:t>
            </a:r>
            <a:r>
              <a:rPr lang="ko-KR" altLang="en-US" dirty="0" smtClean="0"/>
              <a:t>보다 작으며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림프와 항체를 생성하여 외부 물질</a:t>
            </a:r>
            <a:r>
              <a:rPr lang="en-US" altLang="ko-KR" dirty="0" smtClean="0"/>
              <a:t>(pathogens)</a:t>
            </a:r>
            <a:r>
              <a:rPr lang="ko-KR" altLang="en-US" dirty="0" smtClean="0"/>
              <a:t>의 침입을 방어한다</a:t>
            </a:r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23499"/>
            <a:ext cx="4608512" cy="3001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정상적으로 림프절은 촉진되지 않으나</a:t>
            </a:r>
            <a:r>
              <a:rPr lang="en-US" altLang="ko-KR" dirty="0"/>
              <a:t>, </a:t>
            </a:r>
            <a:r>
              <a:rPr lang="ko-KR" altLang="en-US" dirty="0"/>
              <a:t>간혹 경부림프절</a:t>
            </a:r>
            <a:r>
              <a:rPr lang="en-US" altLang="ko-KR" dirty="0"/>
              <a:t>(cervical nodes)</a:t>
            </a:r>
            <a:r>
              <a:rPr lang="ko-KR" altLang="en-US" dirty="0"/>
              <a:t>이 만져지며</a:t>
            </a:r>
            <a:r>
              <a:rPr lang="en-US" altLang="ko-KR" dirty="0"/>
              <a:t>, </a:t>
            </a:r>
            <a:r>
              <a:rPr lang="ko-KR" altLang="en-US" dirty="0"/>
              <a:t>정상 림프절은 이동성이 있고</a:t>
            </a:r>
            <a:r>
              <a:rPr lang="en-US" altLang="ko-KR" dirty="0"/>
              <a:t>(movable) </a:t>
            </a:r>
            <a:r>
              <a:rPr lang="ko-KR" altLang="en-US" dirty="0"/>
              <a:t>부드러우며</a:t>
            </a:r>
            <a:r>
              <a:rPr lang="en-US" altLang="ko-KR" dirty="0"/>
              <a:t>(soft) </a:t>
            </a:r>
            <a:r>
              <a:rPr lang="ko-KR" altLang="en-US" dirty="0" err="1"/>
              <a:t>압통이</a:t>
            </a:r>
            <a:r>
              <a:rPr lang="ko-KR" altLang="en-US" dirty="0"/>
              <a:t> 없다</a:t>
            </a:r>
            <a:r>
              <a:rPr lang="en-US" altLang="ko-KR" dirty="0"/>
              <a:t>(</a:t>
            </a:r>
            <a:r>
              <a:rPr lang="en-US" altLang="ko-KR" dirty="0" smtClean="0"/>
              <a:t>non-tender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infection, allergy, </a:t>
            </a:r>
            <a:r>
              <a:rPr lang="ko-KR" altLang="en-US" dirty="0"/>
              <a:t>또는 </a:t>
            </a:r>
            <a:r>
              <a:rPr lang="en-US" altLang="ko-KR" dirty="0"/>
              <a:t>neoplasm</a:t>
            </a:r>
            <a:r>
              <a:rPr lang="ko-KR" altLang="en-US" dirty="0"/>
              <a:t>으로 인해 림프절이 커져서 촉진될 </a:t>
            </a:r>
            <a:r>
              <a:rPr lang="ko-KR" altLang="en-US" dirty="0" smtClean="0"/>
              <a:t>수 있다  </a:t>
            </a:r>
            <a:r>
              <a:rPr lang="en-US" altLang="ko-KR" dirty="0" smtClean="0"/>
              <a:t> 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79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머리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두개골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얼굴 뼈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4006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두개골</a:t>
            </a:r>
            <a:r>
              <a:rPr lang="en-US" altLang="ko-KR" dirty="0" smtClean="0"/>
              <a:t>(cranial bone)</a:t>
            </a:r>
            <a:r>
              <a:rPr lang="ko-KR" altLang="en-US" dirty="0" smtClean="0"/>
              <a:t>은 두피로 덮여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봉합선 또는 움직이지 않는 관절로 연결되어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뇌를 보호한다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전두골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측두골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두정골</a:t>
            </a:r>
            <a:r>
              <a:rPr lang="en-US" altLang="ko-KR" dirty="0" smtClean="0"/>
              <a:t>, </a:t>
            </a:r>
            <a:r>
              <a:rPr lang="ko-KR" altLang="en-US" dirty="0" smtClean="0"/>
              <a:t>후두골</a:t>
            </a:r>
            <a:endParaRPr lang="en-US" altLang="ko-KR" dirty="0" smtClean="0"/>
          </a:p>
          <a:p>
            <a:r>
              <a:rPr lang="ko-KR" altLang="en-US" dirty="0" smtClean="0"/>
              <a:t>얼굴은 </a:t>
            </a:r>
            <a:r>
              <a:rPr lang="en-US" altLang="ko-KR" dirty="0" smtClean="0"/>
              <a:t>14</a:t>
            </a:r>
            <a:r>
              <a:rPr lang="ko-KR" altLang="en-US" dirty="0" smtClean="0"/>
              <a:t>개의 뼈</a:t>
            </a:r>
            <a:r>
              <a:rPr lang="en-US" altLang="ko-KR" dirty="0" smtClean="0"/>
              <a:t>(facial bone)</a:t>
            </a:r>
            <a:r>
              <a:rPr lang="ko-KR" altLang="en-US" dirty="0" smtClean="0"/>
              <a:t>로 이루어지고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악관절</a:t>
            </a:r>
            <a:r>
              <a:rPr lang="en-US" altLang="ko-KR" dirty="0" smtClean="0"/>
              <a:t>(TMJ)</a:t>
            </a:r>
            <a:r>
              <a:rPr lang="ko-KR" altLang="en-US" dirty="0" smtClean="0"/>
              <a:t>에 있는 하악골</a:t>
            </a:r>
            <a:r>
              <a:rPr lang="en-US" altLang="ko-KR" dirty="0" smtClean="0"/>
              <a:t>(mandible)</a:t>
            </a:r>
            <a:r>
              <a:rPr lang="ko-KR" altLang="en-US" dirty="0" smtClean="0"/>
              <a:t>이 움직일 수 있게 한다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머리와 목의 림프절</a:t>
            </a:r>
            <a:endParaRPr lang="ko-KR" altLang="en-US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58" y="1391452"/>
            <a:ext cx="88777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" y="259119"/>
            <a:ext cx="8955627" cy="6050201"/>
          </a:xfrm>
        </p:spPr>
      </p:pic>
    </p:spTree>
    <p:extLst>
      <p:ext uri="{BB962C8B-B14F-4D97-AF65-F5344CB8AC3E}">
        <p14:creationId xmlns:p14="http://schemas.microsoft.com/office/powerpoint/2010/main" val="42817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0" y="0"/>
            <a:ext cx="8158619" cy="6684804"/>
          </a:xfrm>
        </p:spPr>
      </p:pic>
    </p:spTree>
    <p:extLst>
      <p:ext uri="{BB962C8B-B14F-4D97-AF65-F5344CB8AC3E}">
        <p14:creationId xmlns:p14="http://schemas.microsoft.com/office/powerpoint/2010/main" val="5053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경부 림프절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6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전이개</a:t>
            </a:r>
            <a:r>
              <a:rPr lang="en-US" altLang="ko-KR" dirty="0" smtClean="0"/>
              <a:t>(</a:t>
            </a:r>
            <a:r>
              <a:rPr lang="ko-KR" altLang="en-US" dirty="0" smtClean="0"/>
              <a:t>귓바퀴 앞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귀의 앞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후두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두개골의 아래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후이개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귀후방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귀의 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유양돌기</a:t>
            </a:r>
            <a:r>
              <a:rPr lang="ko-KR" altLang="en-US" dirty="0" smtClean="0"/>
              <a:t> 표면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이하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턱끝</a:t>
            </a:r>
            <a:r>
              <a:rPr lang="ko-KR" altLang="en-US" dirty="0" smtClean="0"/>
              <a:t> 밑</a:t>
            </a:r>
            <a:r>
              <a:rPr lang="en-US" altLang="ko-KR" dirty="0" smtClean="0"/>
              <a:t>) – </a:t>
            </a:r>
            <a:r>
              <a:rPr lang="ko-KR" altLang="en-US" dirty="0" err="1" smtClean="0"/>
              <a:t>하악골</a:t>
            </a:r>
            <a:r>
              <a:rPr lang="ko-KR" altLang="en-US" dirty="0" smtClean="0"/>
              <a:t> 끝</a:t>
            </a:r>
            <a:r>
              <a:rPr lang="en-US" altLang="ko-KR" dirty="0" smtClean="0"/>
              <a:t>(</a:t>
            </a:r>
            <a:r>
              <a:rPr lang="ko-KR" altLang="en-US" dirty="0" smtClean="0"/>
              <a:t>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정중선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하악하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하악의</a:t>
            </a:r>
            <a:r>
              <a:rPr lang="ko-KR" altLang="en-US" dirty="0" smtClean="0"/>
              <a:t> 각진 곳과 </a:t>
            </a:r>
            <a:r>
              <a:rPr lang="ko-KR" altLang="en-US" dirty="0" err="1" smtClean="0"/>
              <a:t>끝쪽의</a:t>
            </a:r>
            <a:r>
              <a:rPr lang="ko-KR" altLang="en-US" dirty="0" smtClean="0"/>
              <a:t> 중간 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후인두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인두의 </a:t>
            </a:r>
            <a:r>
              <a:rPr lang="ko-KR" altLang="en-US" dirty="0" err="1" smtClean="0"/>
              <a:t>후벽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경부표면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표재성경부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흉쇄유돌근의</a:t>
            </a:r>
            <a:r>
              <a:rPr lang="ko-KR" altLang="en-US" dirty="0" smtClean="0"/>
              <a:t> 위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심부경쇄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흉쇄유돌근</a:t>
            </a:r>
            <a:r>
              <a:rPr lang="ko-KR" altLang="en-US" dirty="0" smtClean="0"/>
              <a:t> 아래 깊이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후경부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승모근</a:t>
            </a:r>
            <a:r>
              <a:rPr lang="ko-KR" altLang="en-US" dirty="0" smtClean="0"/>
              <a:t> 가장자리를 따라서 </a:t>
            </a:r>
            <a:r>
              <a:rPr lang="ko-KR" altLang="en-US" dirty="0" err="1" smtClean="0"/>
              <a:t>후삼각부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쇄골상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쇄골 바로 위</a:t>
            </a:r>
            <a:r>
              <a:rPr lang="en-US" altLang="ko-KR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7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발달적 고려 사항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영아와 아동 </a:t>
            </a:r>
            <a:r>
              <a:rPr lang="en-US" altLang="ko-KR" dirty="0" smtClean="0"/>
              <a:t>– head circumference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세 전까지 매 방문 때마다 측정하며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천문</a:t>
            </a:r>
            <a:r>
              <a:rPr lang="en-US" altLang="ko-KR" dirty="0" smtClean="0"/>
              <a:t>(fontanels)</a:t>
            </a:r>
            <a:r>
              <a:rPr lang="ko-KR" altLang="en-US" dirty="0" smtClean="0"/>
              <a:t>은 견고해야 하고</a:t>
            </a:r>
            <a:r>
              <a:rPr lang="en-US" altLang="ko-KR" dirty="0" smtClean="0"/>
              <a:t> </a:t>
            </a:r>
            <a:r>
              <a:rPr lang="ko-KR" altLang="en-US" dirty="0" smtClean="0"/>
              <a:t>약간 오목하며</a:t>
            </a:r>
            <a:r>
              <a:rPr lang="en-US" altLang="ko-KR" dirty="0" smtClean="0"/>
              <a:t>(concave), </a:t>
            </a:r>
            <a:r>
              <a:rPr lang="ko-KR" altLang="en-US" dirty="0" smtClean="0"/>
              <a:t>윤곽이 뚜렷하다</a:t>
            </a:r>
            <a:endParaRPr lang="en-US" altLang="ko-KR" dirty="0" smtClean="0"/>
          </a:p>
          <a:p>
            <a:r>
              <a:rPr lang="ko-KR" altLang="en-US" dirty="0" smtClean="0"/>
              <a:t>임신 여성의 갑상선</a:t>
            </a:r>
            <a:r>
              <a:rPr lang="en-US" altLang="ko-KR" dirty="0" smtClean="0"/>
              <a:t>(thyroid gland)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tissue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hyperplasia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vascularity</a:t>
            </a:r>
            <a:r>
              <a:rPr lang="en-US" altLang="ko-KR" dirty="0" smtClean="0"/>
              <a:t> </a:t>
            </a:r>
            <a:r>
              <a:rPr lang="ko-KR" altLang="en-US" dirty="0" smtClean="0"/>
              <a:t>증가로 촉진될 수 있다</a:t>
            </a:r>
            <a:endParaRPr lang="en-US" altLang="ko-KR" dirty="0" smtClean="0"/>
          </a:p>
          <a:p>
            <a:r>
              <a:rPr lang="ko-KR" altLang="en-US" dirty="0" smtClean="0"/>
              <a:t>노년기 성인의 얼굴 피하지방은 감소하며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경추의</a:t>
            </a:r>
            <a:r>
              <a:rPr lang="ko-KR" altLang="en-US" dirty="0" smtClean="0"/>
              <a:t> 경직이 흔하다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신생아의 두개골</a:t>
            </a:r>
            <a:endParaRPr lang="ko-KR" altLang="en-US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" y="1268760"/>
            <a:ext cx="9148170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5508327"/>
          </a:xfrm>
        </p:spPr>
        <p:txBody>
          <a:bodyPr>
            <a:normAutofit fontScale="90000"/>
          </a:bodyPr>
          <a:lstStyle/>
          <a:p>
            <a:r>
              <a:rPr lang="ko-KR" altLang="en-US" sz="3600" dirty="0" smtClean="0"/>
              <a:t>심리사회적 고려 </a:t>
            </a:r>
            <a:r>
              <a:rPr lang="en-US" altLang="ko-KR" sz="3600" b="0" dirty="0" smtClean="0"/>
              <a:t>– </a:t>
            </a:r>
            <a:r>
              <a:rPr lang="ko-KR" altLang="en-US" sz="3600" b="0" dirty="0" smtClean="0"/>
              <a:t>스트레스로 인한 경직성 두통</a:t>
            </a:r>
            <a:r>
              <a:rPr lang="en-US" altLang="ko-KR" sz="3600" b="0" dirty="0" smtClean="0"/>
              <a:t>, </a:t>
            </a:r>
            <a:r>
              <a:rPr lang="ko-KR" altLang="en-US" sz="3600" b="0" dirty="0" smtClean="0"/>
              <a:t>경부 통증과</a:t>
            </a:r>
            <a:r>
              <a:rPr lang="en-US" altLang="ko-KR" sz="3600" b="0" dirty="0" smtClean="0"/>
              <a:t> </a:t>
            </a:r>
            <a:r>
              <a:rPr lang="ko-KR" altLang="en-US" sz="3600" b="0" dirty="0" smtClean="0"/>
              <a:t>구강 궤양을 포함한 두통 등이 올 수 있다</a:t>
            </a:r>
            <a:r>
              <a:rPr lang="en-US" altLang="ko-KR" sz="3600" b="0" dirty="0" smtClean="0"/>
              <a:t/>
            </a:r>
            <a:br>
              <a:rPr lang="en-US" altLang="ko-KR" sz="3600" b="0" dirty="0" smtClean="0"/>
            </a:br>
            <a:r>
              <a:rPr lang="en-US" altLang="ko-KR" sz="3600" b="0" dirty="0" smtClean="0"/>
              <a:t/>
            </a:r>
            <a:br>
              <a:rPr lang="en-US" altLang="ko-KR" sz="3600" b="0" dirty="0" smtClean="0"/>
            </a:br>
            <a:r>
              <a:rPr lang="ko-KR" altLang="en-US" sz="3600" dirty="0" smtClean="0"/>
              <a:t>문화적 환경적 고려 </a:t>
            </a:r>
            <a:r>
              <a:rPr lang="en-US" altLang="ko-KR" sz="3600" b="0" dirty="0" smtClean="0"/>
              <a:t>– </a:t>
            </a:r>
            <a:r>
              <a:rPr lang="ko-KR" altLang="en-US" sz="3600" b="0" dirty="0" smtClean="0"/>
              <a:t>얼굴이나 머리를 가리는 </a:t>
            </a:r>
            <a:r>
              <a:rPr lang="ko-KR" altLang="en-US" sz="3600" b="0" dirty="0" err="1" smtClean="0"/>
              <a:t>무슬림과</a:t>
            </a:r>
            <a:r>
              <a:rPr lang="ko-KR" altLang="en-US" sz="3600" b="0" dirty="0" smtClean="0"/>
              <a:t> </a:t>
            </a:r>
            <a:r>
              <a:rPr lang="ko-KR" altLang="en-US" sz="3600" b="0" dirty="0" err="1" smtClean="0"/>
              <a:t>시크교</a:t>
            </a:r>
            <a:r>
              <a:rPr lang="en-US" altLang="ko-KR" sz="3600" b="0" dirty="0" smtClean="0"/>
              <a:t>, </a:t>
            </a:r>
            <a:r>
              <a:rPr lang="ko-KR" altLang="en-US" sz="3600" b="0" dirty="0" smtClean="0"/>
              <a:t>태아 알코올 증후군</a:t>
            </a:r>
            <a:r>
              <a:rPr lang="en-US" altLang="ko-KR" sz="3600" b="0" dirty="0" smtClean="0"/>
              <a:t>, </a:t>
            </a:r>
            <a:r>
              <a:rPr lang="ko-KR" altLang="en-US" sz="3600" b="0" dirty="0" smtClean="0"/>
              <a:t>후두 </a:t>
            </a:r>
            <a:r>
              <a:rPr lang="ko-KR" altLang="en-US" sz="3600" b="0" dirty="0" err="1" smtClean="0"/>
              <a:t>사두증</a:t>
            </a:r>
            <a:r>
              <a:rPr lang="en-US" altLang="ko-KR" sz="3600" b="0" dirty="0" smtClean="0"/>
              <a:t>, </a:t>
            </a:r>
            <a:r>
              <a:rPr lang="ko-KR" altLang="en-US" sz="3600" b="0" dirty="0" smtClean="0"/>
              <a:t>유아 </a:t>
            </a:r>
            <a:r>
              <a:rPr lang="ko-KR" altLang="en-US" sz="3600" b="0" dirty="0" err="1" smtClean="0"/>
              <a:t>돌연사</a:t>
            </a:r>
            <a:r>
              <a:rPr lang="ko-KR" altLang="en-US" sz="3600" b="0" dirty="0" smtClean="0"/>
              <a:t> 증후군</a:t>
            </a:r>
            <a:r>
              <a:rPr lang="en-US" altLang="ko-KR" sz="3600" b="0" dirty="0" smtClean="0"/>
              <a:t>, </a:t>
            </a:r>
            <a:r>
              <a:rPr lang="ko-KR" altLang="en-US" sz="3600" b="0" dirty="0" smtClean="0"/>
              <a:t>요오드 </a:t>
            </a:r>
            <a:r>
              <a:rPr lang="ko-KR" altLang="en-US" sz="3600" b="0" dirty="0" err="1" smtClean="0"/>
              <a:t>부족증</a:t>
            </a:r>
            <a:r>
              <a:rPr lang="en-US" altLang="ko-KR" sz="3600" b="0" dirty="0" smtClean="0"/>
              <a:t>(</a:t>
            </a:r>
            <a:r>
              <a:rPr lang="ko-KR" altLang="en-US" sz="3600" b="0" dirty="0" smtClean="0"/>
              <a:t>갑상선종</a:t>
            </a:r>
            <a:r>
              <a:rPr lang="en-US" altLang="ko-KR" sz="3600" b="0" dirty="0" smtClean="0"/>
              <a:t>, </a:t>
            </a:r>
            <a:r>
              <a:rPr lang="ko-KR" altLang="en-US" sz="3600" b="0" dirty="0" smtClean="0"/>
              <a:t>갑상선 기능 </a:t>
            </a:r>
            <a:r>
              <a:rPr lang="ko-KR" altLang="en-US" sz="3600" b="0" dirty="0" err="1" smtClean="0"/>
              <a:t>저하증</a:t>
            </a:r>
            <a:r>
              <a:rPr lang="en-US" altLang="ko-KR" sz="3600" b="0" dirty="0" smtClean="0"/>
              <a:t>)		</a:t>
            </a:r>
            <a:br>
              <a:rPr lang="en-US" altLang="ko-KR" sz="3600" b="0" dirty="0" smtClean="0"/>
            </a:br>
            <a:r>
              <a:rPr lang="en-US" altLang="ko-KR" sz="3600" b="0" dirty="0" smtClean="0"/>
              <a:t/>
            </a:r>
            <a:br>
              <a:rPr lang="en-US" altLang="ko-KR" sz="3600" b="0" dirty="0" smtClean="0"/>
            </a:br>
            <a:r>
              <a:rPr lang="en-US" altLang="ko-KR" sz="3200" b="0" dirty="0" smtClean="0"/>
              <a:t/>
            </a:r>
            <a:br>
              <a:rPr lang="en-US" altLang="ko-KR" sz="3200" b="0" dirty="0" smtClean="0"/>
            </a:br>
            <a:endParaRPr lang="ko-KR" altLang="en-US" sz="3200" b="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611560" y="7317431"/>
            <a:ext cx="7772400" cy="8640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자료 수집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초점 면담</a:t>
            </a:r>
            <a:endParaRPr lang="en-US" altLang="ko-KR" dirty="0" smtClean="0"/>
          </a:p>
          <a:p>
            <a:r>
              <a:rPr lang="ko-KR" altLang="en-US" dirty="0" smtClean="0"/>
              <a:t>전반적 질문</a:t>
            </a:r>
            <a:endParaRPr lang="en-US" altLang="ko-KR" dirty="0" smtClean="0"/>
          </a:p>
          <a:p>
            <a:r>
              <a:rPr lang="ko-KR" altLang="en-US" dirty="0" smtClean="0"/>
              <a:t>질병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감염 또는 손상 관련 질문</a:t>
            </a:r>
            <a:endParaRPr lang="en-US" altLang="ko-KR" dirty="0" smtClean="0"/>
          </a:p>
          <a:p>
            <a:r>
              <a:rPr lang="ko-KR" altLang="en-US" dirty="0" smtClean="0"/>
              <a:t>증상 또는 행동 관련 질문 </a:t>
            </a:r>
            <a:r>
              <a:rPr lang="en-US" altLang="ko-KR" dirty="0" smtClean="0"/>
              <a:t>– </a:t>
            </a:r>
            <a:r>
              <a:rPr lang="ko-KR" altLang="en-US" u="sng" dirty="0" smtClean="0"/>
              <a:t>통증</a:t>
            </a:r>
            <a:r>
              <a:rPr lang="en-US" altLang="ko-KR" u="sng" dirty="0" smtClean="0"/>
              <a:t>(</a:t>
            </a:r>
            <a:r>
              <a:rPr lang="ko-KR" altLang="en-US" u="sng" dirty="0" smtClean="0"/>
              <a:t>빈도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발생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기간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위치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특징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증상과 관련된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촉진요인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완화요인</a:t>
            </a:r>
            <a:r>
              <a:rPr lang="en-US" altLang="ko-KR" u="sng" dirty="0" smtClean="0"/>
              <a:t>)</a:t>
            </a:r>
          </a:p>
          <a:p>
            <a:r>
              <a:rPr lang="ko-KR" altLang="en-US" dirty="0" smtClean="0"/>
              <a:t>연령 관련 질문</a:t>
            </a:r>
            <a:endParaRPr lang="en-US" altLang="ko-KR" dirty="0" smtClean="0"/>
          </a:p>
          <a:p>
            <a:r>
              <a:rPr lang="ko-KR" altLang="en-US" dirty="0" smtClean="0"/>
              <a:t>환경 관련 질문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내부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외부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신체 사정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정상치에 대한 지식의 필요</a:t>
            </a:r>
            <a:endParaRPr lang="en-US" altLang="ko-KR" dirty="0" smtClean="0"/>
          </a:p>
          <a:p>
            <a:r>
              <a:rPr lang="ko-KR" altLang="en-US" dirty="0" smtClean="0"/>
              <a:t>대상자에게 예상되는 일을 미리 설명</a:t>
            </a:r>
            <a:endParaRPr lang="en-US" altLang="ko-KR" dirty="0" smtClean="0"/>
          </a:p>
          <a:p>
            <a:r>
              <a:rPr lang="ko-KR" altLang="en-US" dirty="0" smtClean="0"/>
              <a:t>도구 준비</a:t>
            </a:r>
            <a:endParaRPr lang="en-US" altLang="ko-KR" dirty="0" smtClean="0"/>
          </a:p>
          <a:p>
            <a:r>
              <a:rPr lang="ko-KR" altLang="en-US" dirty="0" smtClean="0"/>
              <a:t>시진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피부색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두개골과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얼굴 뼈의 대칭성과 구조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정상크기의 머리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normocephalic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촉진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측두</a:t>
            </a:r>
            <a:r>
              <a:rPr lang="ko-KR" altLang="en-US" dirty="0" smtClean="0"/>
              <a:t> 동맥</a:t>
            </a:r>
            <a:r>
              <a:rPr lang="en-US" altLang="ko-KR" dirty="0" smtClean="0"/>
              <a:t>(temporal artery), </a:t>
            </a:r>
            <a:r>
              <a:rPr lang="ko-KR" altLang="en-US" dirty="0" smtClean="0"/>
              <a:t>갑상선의 움직임</a:t>
            </a:r>
            <a:r>
              <a:rPr lang="en-US" altLang="ko-KR" dirty="0" smtClean="0"/>
              <a:t>/ </a:t>
            </a:r>
            <a:r>
              <a:rPr lang="ko-KR" altLang="en-US" dirty="0" smtClean="0"/>
              <a:t>질감</a:t>
            </a:r>
            <a:r>
              <a:rPr lang="en-US" altLang="ko-KR" dirty="0" smtClean="0"/>
              <a:t>/ </a:t>
            </a:r>
            <a:r>
              <a:rPr lang="ko-KR" altLang="en-US" dirty="0" smtClean="0"/>
              <a:t>크기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악관절</a:t>
            </a:r>
            <a:r>
              <a:rPr lang="en-US" altLang="ko-KR" dirty="0" smtClean="0"/>
              <a:t>(TMJ), </a:t>
            </a:r>
            <a:r>
              <a:rPr lang="ko-KR" altLang="en-US" dirty="0" smtClean="0"/>
              <a:t>림프절</a:t>
            </a:r>
            <a:endParaRPr lang="en-US" altLang="ko-KR" dirty="0" smtClean="0"/>
          </a:p>
          <a:p>
            <a:r>
              <a:rPr lang="ko-KR" altLang="en-US" dirty="0" smtClean="0"/>
              <a:t>청진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측두</a:t>
            </a:r>
            <a:r>
              <a:rPr lang="ko-KR" altLang="en-US" dirty="0" smtClean="0"/>
              <a:t> 동맥(뇌혈관 비정상 </a:t>
            </a:r>
            <a:r>
              <a:rPr lang="ko-KR" altLang="en-US" dirty="0" err="1" smtClean="0"/>
              <a:t>의심시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ko-KR" b="1" dirty="0" smtClean="0"/>
              <a:t>Introducing the Interview</a:t>
            </a:r>
            <a:endParaRPr lang="ko-KR" altLang="en-US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얼굴구조는 </a:t>
            </a:r>
            <a:r>
              <a:rPr lang="ko-KR" altLang="en-US" b="1" dirty="0"/>
              <a:t>대칭적</a:t>
            </a:r>
            <a:r>
              <a:rPr lang="ko-KR" altLang="en-US" dirty="0"/>
              <a:t>이고 </a:t>
            </a:r>
            <a:r>
              <a:rPr lang="ko-KR" altLang="en-US" dirty="0" err="1"/>
              <a:t>안검열도</a:t>
            </a:r>
            <a:r>
              <a:rPr lang="ko-KR" altLang="en-US" dirty="0"/>
              <a:t> 대칭적으로 같다 </a:t>
            </a:r>
            <a:endParaRPr lang="en-US" altLang="ko-KR" dirty="0"/>
          </a:p>
          <a:p>
            <a:r>
              <a:rPr lang="ko-KR" altLang="en-US" dirty="0"/>
              <a:t>눈의 </a:t>
            </a:r>
            <a:r>
              <a:rPr lang="ko-KR" altLang="en-US" dirty="0" err="1"/>
              <a:t>외안각</a:t>
            </a:r>
            <a:r>
              <a:rPr lang="en-US" altLang="ko-KR" dirty="0"/>
              <a:t>(lateral</a:t>
            </a:r>
            <a:r>
              <a:rPr lang="ko-KR" altLang="en-US" dirty="0"/>
              <a:t> </a:t>
            </a:r>
            <a:r>
              <a:rPr lang="en-US" altLang="ko-KR" dirty="0"/>
              <a:t>canthus)</a:t>
            </a:r>
            <a:r>
              <a:rPr lang="ko-KR" altLang="en-US" dirty="0"/>
              <a:t>은 귓바퀴</a:t>
            </a:r>
            <a:r>
              <a:rPr lang="en-US" altLang="ko-KR" dirty="0"/>
              <a:t>(pinna)</a:t>
            </a:r>
            <a:r>
              <a:rPr lang="ko-KR" altLang="en-US" dirty="0"/>
              <a:t>와 일직선으로 형성된다</a:t>
            </a:r>
            <a:r>
              <a:rPr lang="en-US" altLang="ko-KR" sz="2800" dirty="0"/>
              <a:t>.</a:t>
            </a:r>
            <a:r>
              <a:rPr lang="ko-KR" altLang="en-US" sz="2800" dirty="0"/>
              <a:t> </a:t>
            </a:r>
            <a:r>
              <a:rPr lang="ko-KR" altLang="en-US" sz="2000" dirty="0"/>
              <a:t>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76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머리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머리와 두피 시진</a:t>
            </a:r>
            <a:endParaRPr lang="en-US" altLang="ko-KR" dirty="0" smtClean="0"/>
          </a:p>
          <a:p>
            <a:r>
              <a:rPr lang="ko-KR" altLang="en-US" dirty="0" smtClean="0"/>
              <a:t>얼굴 시진</a:t>
            </a:r>
            <a:endParaRPr lang="en-US" altLang="ko-KR" dirty="0" smtClean="0"/>
          </a:p>
          <a:p>
            <a:r>
              <a:rPr lang="ko-KR" altLang="en-US" dirty="0" smtClean="0"/>
              <a:t>머리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얼굴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눈의 움직임을 관찰</a:t>
            </a:r>
            <a:endParaRPr lang="en-US" altLang="ko-KR" dirty="0" smtClean="0"/>
          </a:p>
          <a:p>
            <a:r>
              <a:rPr lang="ko-KR" altLang="en-US" dirty="0" smtClean="0"/>
              <a:t>머리와 두피 촉진</a:t>
            </a:r>
            <a:endParaRPr lang="en-US" altLang="ko-KR" dirty="0" smtClean="0"/>
          </a:p>
          <a:p>
            <a:r>
              <a:rPr lang="ko-KR" altLang="en-US" dirty="0" smtClean="0"/>
              <a:t>피부와 조직 통합성을 확인</a:t>
            </a:r>
            <a:endParaRPr lang="en-US" altLang="ko-KR" dirty="0" smtClean="0"/>
          </a:p>
          <a:p>
            <a:r>
              <a:rPr lang="ko-KR" altLang="en-US" dirty="0" err="1" smtClean="0"/>
              <a:t>측두동맥을</a:t>
            </a:r>
            <a:r>
              <a:rPr lang="ko-KR" altLang="en-US" dirty="0" smtClean="0"/>
              <a:t> 촉진</a:t>
            </a:r>
            <a:r>
              <a:rPr lang="en-US" altLang="ko-KR" dirty="0" smtClean="0"/>
              <a:t>/</a:t>
            </a:r>
            <a:r>
              <a:rPr lang="ko-KR" altLang="en-US" dirty="0" smtClean="0"/>
              <a:t>청진</a:t>
            </a:r>
            <a:endParaRPr lang="en-US" altLang="ko-KR" dirty="0" smtClean="0"/>
          </a:p>
          <a:p>
            <a:r>
              <a:rPr lang="ko-KR" altLang="en-US" dirty="0" err="1" smtClean="0"/>
              <a:t>악관절의</a:t>
            </a:r>
            <a:r>
              <a:rPr lang="ko-KR" altLang="en-US" dirty="0" smtClean="0"/>
              <a:t> 활동범위를 검사 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err="1" smtClean="0"/>
              <a:t>측두동맥</a:t>
            </a:r>
            <a:r>
              <a:rPr lang="ko-KR" altLang="en-US" b="1" dirty="0" smtClean="0"/>
              <a:t> 촉진</a:t>
            </a:r>
            <a:endParaRPr lang="ko-KR" altLang="en-US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399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목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피부색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통합성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대칭성을 시진</a:t>
            </a:r>
            <a:endParaRPr lang="en-US" altLang="ko-KR" dirty="0" smtClean="0"/>
          </a:p>
          <a:p>
            <a:r>
              <a:rPr lang="ko-KR" altLang="en-US" dirty="0" smtClean="0"/>
              <a:t>동작범위를 검사</a:t>
            </a:r>
            <a:endParaRPr lang="en-US" altLang="ko-KR" dirty="0" smtClean="0"/>
          </a:p>
          <a:p>
            <a:r>
              <a:rPr lang="ko-KR" altLang="en-US" dirty="0" smtClean="0"/>
              <a:t>경동맥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경정맥</a:t>
            </a:r>
            <a:r>
              <a:rPr lang="ko-KR" altLang="en-US" dirty="0" smtClean="0"/>
              <a:t> 관찰</a:t>
            </a:r>
            <a:endParaRPr lang="en-US" altLang="ko-KR" dirty="0" smtClean="0"/>
          </a:p>
          <a:p>
            <a:r>
              <a:rPr lang="ko-KR" altLang="en-US" dirty="0" smtClean="0"/>
              <a:t>기관을 촉진</a:t>
            </a:r>
            <a:endParaRPr lang="en-US" altLang="ko-KR" dirty="0" smtClean="0"/>
          </a:p>
          <a:p>
            <a:r>
              <a:rPr lang="ko-KR" altLang="en-US" dirty="0" smtClean="0"/>
              <a:t>갑상선을 시진</a:t>
            </a:r>
            <a:endParaRPr lang="en-US" altLang="ko-KR" dirty="0" smtClean="0"/>
          </a:p>
          <a:p>
            <a:r>
              <a:rPr lang="ko-KR" altLang="en-US" dirty="0" smtClean="0"/>
              <a:t>대상자의 뒤</a:t>
            </a:r>
            <a:r>
              <a:rPr lang="en-US" altLang="ko-KR" dirty="0" smtClean="0"/>
              <a:t>/</a:t>
            </a:r>
            <a:r>
              <a:rPr lang="ko-KR" altLang="en-US" dirty="0" smtClean="0"/>
              <a:t>앞에서 갑상선을 촉진</a:t>
            </a:r>
            <a:endParaRPr lang="en-US" altLang="ko-KR" dirty="0" smtClean="0"/>
          </a:p>
          <a:p>
            <a:r>
              <a:rPr lang="ko-KR" altLang="en-US" dirty="0" smtClean="0"/>
              <a:t>갑상선 청진</a:t>
            </a:r>
            <a:endParaRPr lang="en-US" altLang="ko-KR" dirty="0" smtClean="0"/>
          </a:p>
          <a:p>
            <a:r>
              <a:rPr lang="ko-KR" altLang="en-US" dirty="0" smtClean="0"/>
              <a:t>림프절 촉진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전이개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후이개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후두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후인두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하악화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표재성 경부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심부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경쇄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쇄골상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기관 촉진</a:t>
            </a:r>
            <a:endParaRPr lang="ko-KR" altLang="en-US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69847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뒤쪽에서 갑상선을 촉진하는 방법</a:t>
            </a:r>
            <a:endParaRPr lang="ko-KR" altLang="en-US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926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갑상선을 촉진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전면 접근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619268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림프절 촉진 시 추천 순서</a:t>
            </a:r>
            <a:endParaRPr lang="ko-KR" altLang="en-US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048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9961"/>
            <a:ext cx="8229600" cy="106478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/>
              <a:t>림프절 촉진 시 추천 순서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전이개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preauricular</a:t>
            </a:r>
            <a:r>
              <a:rPr lang="en-US" altLang="ko-K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후이개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postauricular</a:t>
            </a:r>
            <a:r>
              <a:rPr lang="en-US" altLang="ko-K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후두 </a:t>
            </a:r>
            <a:r>
              <a:rPr lang="en-US" altLang="ko-KR" dirty="0" smtClean="0"/>
              <a:t>(occipital)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후인두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(retropharyngeal)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하악하</a:t>
            </a:r>
            <a:r>
              <a:rPr lang="ko-KR" altLang="en-US" dirty="0" smtClean="0"/>
              <a:t> </a:t>
            </a:r>
            <a:r>
              <a:rPr lang="en-US" altLang="ko-KR" smtClean="0"/>
              <a:t>(</a:t>
            </a:r>
            <a:r>
              <a:rPr lang="en-US" altLang="ko-KR" smtClean="0"/>
              <a:t>submandibular)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이하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submental</a:t>
            </a:r>
            <a:r>
              <a:rPr lang="en-US" altLang="ko-K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표재성 경부 </a:t>
            </a:r>
            <a:r>
              <a:rPr lang="en-US" altLang="ko-KR" dirty="0" smtClean="0"/>
              <a:t>(superficial cervical chain)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심부경쇄</a:t>
            </a:r>
            <a:r>
              <a:rPr lang="ko-KR" altLang="en-US" dirty="0" smtClean="0"/>
              <a:t> </a:t>
            </a:r>
            <a:r>
              <a:rPr lang="en-US" altLang="ko-KR" dirty="0" smtClean="0"/>
              <a:t>(deep cervical chain)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후경부</a:t>
            </a:r>
            <a:r>
              <a:rPr lang="ko-KR" altLang="en-US" dirty="0" smtClean="0"/>
              <a:t> </a:t>
            </a:r>
            <a:r>
              <a:rPr lang="en-US" altLang="ko-KR" dirty="0" smtClean="0"/>
              <a:t>(posterior cervical)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쇄골상 </a:t>
            </a:r>
            <a:r>
              <a:rPr lang="en-US" altLang="ko-KR" dirty="0" smtClean="0"/>
              <a:t>(supraclavicular)</a:t>
            </a:r>
          </a:p>
          <a:p>
            <a:pPr marL="514350" indent="-514350">
              <a:buFont typeface="+mj-lt"/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61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림프절 촉진</a:t>
            </a:r>
            <a:r>
              <a:rPr lang="en-US" altLang="ko-KR" b="1" dirty="0" smtClean="0"/>
              <a:t>, A: </a:t>
            </a:r>
            <a:r>
              <a:rPr lang="ko-KR" altLang="en-US" b="1" dirty="0" smtClean="0"/>
              <a:t>경부 </a:t>
            </a:r>
            <a:r>
              <a:rPr lang="en-US" altLang="ko-KR" b="1" dirty="0" smtClean="0"/>
              <a:t>B: </a:t>
            </a:r>
            <a:r>
              <a:rPr lang="ko-KR" altLang="en-US" b="1" dirty="0" smtClean="0"/>
              <a:t>쇄골 위</a:t>
            </a:r>
            <a:r>
              <a:rPr lang="en-US" altLang="ko-KR" b="1" dirty="0" smtClean="0"/>
              <a:t> </a:t>
            </a:r>
            <a:endParaRPr lang="ko-KR" altLang="en-US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7687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ko-KR" altLang="en-US" b="1" dirty="0" smtClean="0"/>
              <a:t>경부 림프절 촉진</a:t>
            </a:r>
            <a:endParaRPr lang="ko-KR" altLang="en-US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61662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머리의 뼈</a:t>
            </a:r>
            <a:endParaRPr lang="ko-KR" altLang="en-US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1296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0" y="1032712"/>
            <a:ext cx="8280920" cy="574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 b="1" dirty="0" smtClean="0"/>
              <a:t>두통 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200453"/>
            <a:ext cx="8784976" cy="5373216"/>
          </a:xfrm>
        </p:spPr>
        <p:txBody>
          <a:bodyPr>
            <a:normAutofit/>
          </a:bodyPr>
          <a:lstStyle/>
          <a:p>
            <a:r>
              <a:rPr lang="ko-KR" altLang="en-US" b="1" u="sng" dirty="0" smtClean="0"/>
              <a:t>편두통</a:t>
            </a:r>
            <a:r>
              <a:rPr lang="en-US" altLang="ko-KR" b="1" u="sng" dirty="0" smtClean="0"/>
              <a:t>(migraine)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우울하고 안절부절하고 조짐</a:t>
            </a:r>
            <a:r>
              <a:rPr lang="en-US" altLang="ko-KR" dirty="0" smtClean="0"/>
              <a:t>(aura)</a:t>
            </a:r>
            <a:r>
              <a:rPr lang="ko-KR" altLang="en-US" dirty="0" smtClean="0"/>
              <a:t>이 있다</a:t>
            </a:r>
            <a:r>
              <a:rPr lang="en-US" altLang="ko-KR" dirty="0" smtClean="0"/>
              <a:t>: </a:t>
            </a:r>
            <a:r>
              <a:rPr lang="ko-KR" altLang="en-US" dirty="0" smtClean="0"/>
              <a:t>불빛이나 점들이 보인다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머리의 박동치는 통증</a:t>
            </a:r>
            <a:r>
              <a:rPr lang="en-US" altLang="ko-KR" dirty="0" smtClean="0"/>
              <a:t>/ </a:t>
            </a:r>
            <a:r>
              <a:rPr lang="ko-KR" altLang="en-US" dirty="0" smtClean="0"/>
              <a:t>울렁거림</a:t>
            </a:r>
            <a:r>
              <a:rPr lang="en-US" altLang="ko-KR" dirty="0" smtClean="0"/>
              <a:t>/ </a:t>
            </a:r>
            <a:r>
              <a:rPr lang="ko-KR" altLang="en-US" dirty="0" smtClean="0"/>
              <a:t>구토</a:t>
            </a:r>
            <a:r>
              <a:rPr lang="en-US" altLang="ko-KR" dirty="0" smtClean="0"/>
              <a:t>/ </a:t>
            </a:r>
            <a:r>
              <a:rPr lang="ko-KR" altLang="en-US" dirty="0" smtClean="0"/>
              <a:t>현기증</a:t>
            </a:r>
            <a:r>
              <a:rPr lang="en-US" altLang="ko-KR" dirty="0" smtClean="0"/>
              <a:t>/ </a:t>
            </a:r>
            <a:r>
              <a:rPr lang="ko-KR" altLang="en-US" dirty="0" smtClean="0"/>
              <a:t>떨림이 있다</a:t>
            </a:r>
            <a:r>
              <a:rPr lang="en-US" altLang="ko-KR" dirty="0" smtClean="0"/>
              <a:t>, 4-6</a:t>
            </a:r>
            <a:r>
              <a:rPr lang="ko-KR" altLang="en-US" dirty="0" smtClean="0"/>
              <a:t>시간 지속된다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84984"/>
            <a:ext cx="5081819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u="sng" dirty="0" err="1"/>
              <a:t>긴장성두통</a:t>
            </a:r>
            <a:r>
              <a:rPr lang="en-US" altLang="ko-KR" u="sng" dirty="0"/>
              <a:t>(tension headache) </a:t>
            </a:r>
            <a:r>
              <a:rPr lang="en-US" altLang="ko-KR" dirty="0"/>
              <a:t>– </a:t>
            </a:r>
            <a:r>
              <a:rPr lang="ko-KR" altLang="en-US" dirty="0"/>
              <a:t>근육 수축 두통</a:t>
            </a:r>
            <a:r>
              <a:rPr lang="en-US" altLang="ko-KR" dirty="0"/>
              <a:t>, </a:t>
            </a:r>
            <a:r>
              <a:rPr lang="ko-KR" altLang="en-US" dirty="0"/>
              <a:t>서서히 나타나며 안정된 통증이 한쪽 또는 양쪽에서 나타날 수 있고 범위는 경부에서 머리 꼭대기까지이다</a:t>
            </a:r>
            <a:r>
              <a:rPr lang="en-US" altLang="ko-KR" dirty="0"/>
              <a:t>, </a:t>
            </a:r>
            <a:r>
              <a:rPr lang="ko-KR" altLang="en-US" dirty="0"/>
              <a:t>스트레스</a:t>
            </a:r>
            <a:r>
              <a:rPr lang="en-US" altLang="ko-KR" dirty="0"/>
              <a:t>/ </a:t>
            </a:r>
            <a:r>
              <a:rPr lang="ko-KR" altLang="en-US" dirty="0"/>
              <a:t>과로</a:t>
            </a:r>
            <a:r>
              <a:rPr lang="en-US" altLang="ko-KR" dirty="0"/>
              <a:t>/ </a:t>
            </a:r>
            <a:r>
              <a:rPr lang="ko-KR" altLang="en-US" dirty="0"/>
              <a:t>치아문제</a:t>
            </a:r>
            <a:r>
              <a:rPr lang="en-US" altLang="ko-KR" dirty="0"/>
              <a:t>/ </a:t>
            </a:r>
            <a:r>
              <a:rPr lang="ko-KR" altLang="en-US" dirty="0" err="1"/>
              <a:t>월경전</a:t>
            </a:r>
            <a:r>
              <a:rPr lang="ko-KR" altLang="en-US" dirty="0"/>
              <a:t> 증후군</a:t>
            </a:r>
            <a:r>
              <a:rPr lang="en-US" altLang="ko-KR" dirty="0"/>
              <a:t>(premenstrual syndrome)</a:t>
            </a:r>
            <a:r>
              <a:rPr lang="ko-KR" altLang="en-US" dirty="0"/>
              <a:t>과</a:t>
            </a:r>
            <a:r>
              <a:rPr lang="en-US" altLang="ko-KR" dirty="0"/>
              <a:t> </a:t>
            </a:r>
            <a:r>
              <a:rPr lang="ko-KR" altLang="en-US" dirty="0"/>
              <a:t>다른 건강 문제와 연관이 있다</a:t>
            </a:r>
            <a:r>
              <a:rPr lang="en-US" altLang="ko-KR" dirty="0"/>
              <a:t>  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63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err="1" smtClean="0"/>
              <a:t>수두증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(hydrocephalus)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2392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sz="3200" dirty="0" smtClean="0"/>
              <a:t>뇌척수액의 유출로가 차단되거나 생성과 흡수에 불균형이 발생함으로 인해 뇌척수액의 분비가 적절하게 이루어지지 않아서 머리가 커지는 증상으로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두개골의 성장이 비정상적으로 되는 것이다</a:t>
            </a:r>
            <a:endParaRPr lang="ko-KR" altLang="en-US" sz="3200" dirty="0"/>
          </a:p>
        </p:txBody>
      </p:sp>
      <p:pic>
        <p:nvPicPr>
          <p:cNvPr id="2253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52200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두개골 </a:t>
            </a:r>
            <a:r>
              <a:rPr lang="ko-KR" altLang="en-US" b="1" dirty="0" err="1" smtClean="0"/>
              <a:t>유합증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craniosynostosis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95936" cy="4925144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봉합선이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유합해</a:t>
            </a:r>
            <a:r>
              <a:rPr lang="ko-KR" altLang="en-US" dirty="0" smtClean="0"/>
              <a:t> 두개골과 뇌조직의 성장에 장애를 초래하는 선천적 질병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시상봉합의 조기 </a:t>
            </a:r>
            <a:r>
              <a:rPr lang="ko-KR" altLang="en-US" dirty="0" err="1" smtClean="0"/>
              <a:t>유합은</a:t>
            </a:r>
            <a:r>
              <a:rPr lang="ko-KR" altLang="en-US" dirty="0" smtClean="0"/>
              <a:t> 머리가 길어지고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관상 봉합의 조기 </a:t>
            </a:r>
            <a:r>
              <a:rPr lang="ko-KR" altLang="en-US" dirty="0" err="1" smtClean="0"/>
              <a:t>유합으로</a:t>
            </a:r>
            <a:r>
              <a:rPr lang="ko-KR" altLang="en-US" dirty="0" smtClean="0"/>
              <a:t> 인해 머리</a:t>
            </a:r>
            <a:r>
              <a:rPr lang="en-US" altLang="ko-KR" dirty="0" smtClean="0"/>
              <a:t>/ </a:t>
            </a:r>
            <a:r>
              <a:rPr lang="ko-KR" altLang="en-US" dirty="0" smtClean="0"/>
              <a:t>얼굴</a:t>
            </a:r>
            <a:r>
              <a:rPr lang="en-US" altLang="ko-KR" dirty="0" smtClean="0"/>
              <a:t>/ </a:t>
            </a:r>
            <a:r>
              <a:rPr lang="ko-KR" altLang="en-US" dirty="0" smtClean="0"/>
              <a:t>눈이 변화된다 </a:t>
            </a:r>
            <a:endParaRPr lang="ko-KR" alt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50040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말단비대증 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acromegaly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679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200" dirty="0" smtClean="0"/>
              <a:t>  성장호르몬의 과잉분비로 인하여 몸의 </a:t>
            </a:r>
            <a:r>
              <a:rPr lang="ko-KR" altLang="en-US" sz="3200" dirty="0" err="1" smtClean="0"/>
              <a:t>선단부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손가락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발가락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코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귀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턱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앞이마 등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가 비대해지며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수년 또는 </a:t>
            </a:r>
            <a:r>
              <a:rPr lang="ko-KR" altLang="en-US" sz="3200" dirty="0" err="1" smtClean="0"/>
              <a:t>수십년간</a:t>
            </a:r>
            <a:r>
              <a:rPr lang="ko-KR" altLang="en-US" sz="3200" dirty="0" smtClean="0"/>
              <a:t> 서서히 진행되는 질환이다  </a:t>
            </a:r>
            <a:endParaRPr lang="ko-KR" altLang="en-US" sz="32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50040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벨 마비 </a:t>
            </a:r>
            <a:r>
              <a:rPr lang="en-US" altLang="ko-KR" b="1" dirty="0" smtClean="0"/>
              <a:t>(Bell’s Palsy)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7991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sz="3200" dirty="0" smtClean="0"/>
              <a:t>  뇌의 제 </a:t>
            </a:r>
            <a:r>
              <a:rPr lang="en-US" altLang="ko-KR" sz="3200" dirty="0" smtClean="0"/>
              <a:t>7 </a:t>
            </a:r>
            <a:r>
              <a:rPr lang="ko-KR" altLang="en-US" sz="3200" dirty="0" smtClean="0"/>
              <a:t>신경의 장애로 발생하는데 원인은 잘 모르지만 바이러스 </a:t>
            </a:r>
            <a:r>
              <a:rPr lang="ko-KR" altLang="en-US" sz="3200" dirty="0" err="1" smtClean="0"/>
              <a:t>감염설이</a:t>
            </a:r>
            <a:r>
              <a:rPr lang="ko-KR" altLang="en-US" sz="3200" dirty="0" smtClean="0"/>
              <a:t> 주장되고 있다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안면마비 환자의 대부분은 벨 마비이고 약 </a:t>
            </a:r>
            <a:r>
              <a:rPr lang="en-US" altLang="ko-KR" sz="3200" dirty="0" smtClean="0"/>
              <a:t>3</a:t>
            </a:r>
            <a:r>
              <a:rPr lang="ko-KR" altLang="en-US" sz="3200" dirty="0" smtClean="0"/>
              <a:t>분의 </a:t>
            </a:r>
            <a:r>
              <a:rPr lang="en-US" altLang="ko-KR" sz="3200" dirty="0" smtClean="0"/>
              <a:t>2</a:t>
            </a:r>
            <a:r>
              <a:rPr lang="ko-KR" altLang="en-US" sz="3200" dirty="0" smtClean="0"/>
              <a:t>에서는 자연 치유된다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54360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b="1" dirty="0" err="1" smtClean="0"/>
              <a:t>쿠싱증후군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(Cushing’s Syndrome)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Cortisol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이라는 과도한 부신피질 호르몬의 분비로 발생하는 내분비계 질환</a:t>
            </a:r>
            <a:endParaRPr lang="en-US" altLang="ko-KR" dirty="0" smtClean="0"/>
          </a:p>
          <a:p>
            <a:r>
              <a:rPr lang="ko-KR" altLang="en-US" dirty="0" smtClean="0"/>
              <a:t>얼굴이나 어깨에 지방조직이 축적되어 얼굴이 둥글게 되고 </a:t>
            </a:r>
            <a:r>
              <a:rPr lang="ko-KR" altLang="en-US" dirty="0" err="1" smtClean="0"/>
              <a:t>뒷</a:t>
            </a:r>
            <a:r>
              <a:rPr lang="ko-KR" altLang="en-US" dirty="0" smtClean="0"/>
              <a:t> 목이 두껍게 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여성에서는 다모증</a:t>
            </a:r>
            <a:r>
              <a:rPr lang="en-US" altLang="ko-KR" dirty="0" smtClean="0"/>
              <a:t>/ </a:t>
            </a:r>
            <a:r>
              <a:rPr lang="ko-KR" altLang="en-US" dirty="0" smtClean="0"/>
              <a:t>여드름</a:t>
            </a:r>
            <a:r>
              <a:rPr lang="en-US" altLang="ko-KR" dirty="0" smtClean="0"/>
              <a:t>/ </a:t>
            </a:r>
            <a:r>
              <a:rPr lang="ko-KR" altLang="en-US" dirty="0" smtClean="0"/>
              <a:t>무월경 등과 같은 증상이 나타난다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신경과민으로 정서가 불안정해지고 우울증이나 정신병으로 발전하기도 한다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ko-KR" b="1" dirty="0" smtClean="0"/>
              <a:t>Cushing’s Syndrome</a:t>
            </a:r>
            <a:endParaRPr lang="ko-KR" altLang="en-US" b="1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65513"/>
            <a:ext cx="7128792" cy="577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다운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증후군</a:t>
            </a:r>
            <a:r>
              <a:rPr lang="en-US" altLang="ko-KR" b="1" dirty="0" smtClean="0"/>
              <a:t>(Down syndrome)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07904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200" dirty="0" smtClean="0"/>
              <a:t>  염색체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이상으로 다양한 정도의 정신 지체와 눈초리가 치켜 올라간 눈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납작한 콧대와 코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튀어나온 혀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짧고 넓은 목이 특징이다</a:t>
            </a:r>
            <a:endParaRPr lang="ko-KR" altLang="en-US" sz="32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44824"/>
            <a:ext cx="52920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b="1" dirty="0" err="1" smtClean="0"/>
              <a:t>파킨슨</a:t>
            </a:r>
            <a:r>
              <a:rPr lang="ko-KR" altLang="en-US" b="1" dirty="0" smtClean="0"/>
              <a:t> 질환</a:t>
            </a:r>
            <a:r>
              <a:rPr lang="en-US" altLang="ko-KR" b="1" dirty="0" smtClean="0"/>
              <a:t>(Parkinson’s disease)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07904" cy="4525963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   마스크 같은 표정이 나타나며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뇌전달</a:t>
            </a:r>
            <a:r>
              <a:rPr lang="ko-KR" altLang="en-US" dirty="0" smtClean="0"/>
              <a:t> 물질인 </a:t>
            </a:r>
            <a:r>
              <a:rPr lang="ko-KR" altLang="en-US" dirty="0" err="1" smtClean="0"/>
              <a:t>도파민이</a:t>
            </a:r>
            <a:r>
              <a:rPr lang="ko-KR" altLang="en-US" dirty="0" smtClean="0"/>
              <a:t> 감소하면서 발생한다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628800"/>
            <a:ext cx="53640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57" y="1844824"/>
            <a:ext cx="5092567" cy="4824536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966"/>
            <a:ext cx="4267000" cy="36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err="1" smtClean="0"/>
              <a:t>뇌마비</a:t>
            </a:r>
            <a:r>
              <a:rPr lang="en-US" altLang="ko-KR" b="1" dirty="0" smtClean="0"/>
              <a:t>(brain attack)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79912" cy="4525963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뇌마비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뇌졸증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뇌혈관 사고는 얼굴 마비와 같은 신경학적 결함이 나타난다</a:t>
            </a:r>
            <a:endParaRPr lang="ko-KR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51480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태아 알코올 증후군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(fetal alcohol syndrome)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95936" cy="4525963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   임신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기간 동안 알코올 섭취를 심각하게 하였던 엄마의 영아에게서 나타나는데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내안각</a:t>
            </a:r>
            <a:r>
              <a:rPr lang="ko-KR" altLang="en-US" dirty="0" smtClean="0"/>
              <a:t> 주름</a:t>
            </a:r>
            <a:r>
              <a:rPr lang="en-US" altLang="ko-KR" dirty="0" smtClean="0"/>
              <a:t>/ </a:t>
            </a:r>
            <a:r>
              <a:rPr lang="ko-KR" altLang="en-US" dirty="0" smtClean="0"/>
              <a:t>좁은 </a:t>
            </a:r>
            <a:r>
              <a:rPr lang="ko-KR" altLang="en-US" dirty="0" err="1" smtClean="0"/>
              <a:t>안검열</a:t>
            </a:r>
            <a:r>
              <a:rPr lang="en-US" altLang="ko-KR" dirty="0" smtClean="0"/>
              <a:t>/ </a:t>
            </a:r>
            <a:r>
              <a:rPr lang="ko-KR" altLang="en-US" dirty="0" smtClean="0"/>
              <a:t>기형의 </a:t>
            </a:r>
            <a:r>
              <a:rPr lang="ko-KR" altLang="en-US" dirty="0" err="1" smtClean="0"/>
              <a:t>코중벽</a:t>
            </a:r>
            <a:r>
              <a:rPr lang="ko-KR" altLang="en-US" dirty="0" smtClean="0"/>
              <a:t> 아래와 윗입술</a:t>
            </a:r>
            <a:r>
              <a:rPr lang="en-US" altLang="ko-KR" dirty="0" smtClean="0"/>
              <a:t>/ </a:t>
            </a:r>
            <a:r>
              <a:rPr lang="ko-KR" altLang="en-US" dirty="0" smtClean="0"/>
              <a:t>어느 정도의 정신지체를 특징으로 한다</a:t>
            </a:r>
            <a:endParaRPr lang="ko-KR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6085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사경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torticollis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635896" cy="4525963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   출생 시 외상으로 인한 한쪽 몸의 </a:t>
            </a:r>
            <a:r>
              <a:rPr lang="ko-KR" altLang="en-US" dirty="0" err="1" smtClean="0"/>
              <a:t>흉쇄유돌근의</a:t>
            </a:r>
            <a:r>
              <a:rPr lang="ko-KR" altLang="en-US" dirty="0" smtClean="0"/>
              <a:t> 경직으로 인한 것이다 </a:t>
            </a:r>
            <a:endParaRPr lang="ko-KR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54360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b="1" dirty="0" smtClean="0"/>
              <a:t>갑상선 </a:t>
            </a:r>
            <a:r>
              <a:rPr lang="ko-KR" altLang="en-US" sz="3200" b="1" dirty="0" err="1" smtClean="0"/>
              <a:t>기능항진증</a:t>
            </a:r>
            <a:r>
              <a:rPr lang="ko-KR" altLang="en-US" sz="3200" b="1" dirty="0" smtClean="0"/>
              <a:t> </a:t>
            </a:r>
            <a:r>
              <a:rPr lang="en-US" altLang="ko-KR" sz="3200" dirty="0" smtClean="0"/>
              <a:t>– </a:t>
            </a:r>
            <a:r>
              <a:rPr lang="ko-KR" altLang="en-US" sz="3200" dirty="0" err="1" smtClean="0"/>
              <a:t>안구돌출증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체중감소</a:t>
            </a:r>
            <a:r>
              <a:rPr lang="en-US" altLang="ko-KR" sz="3200" dirty="0" smtClean="0"/>
              <a:t>,    </a:t>
            </a:r>
            <a:r>
              <a:rPr lang="ko-KR" altLang="en-US" sz="3200" dirty="0" smtClean="0"/>
              <a:t>설사</a:t>
            </a:r>
            <a:r>
              <a:rPr lang="en-US" altLang="ko-KR" sz="3200" dirty="0" smtClean="0"/>
              <a:t>, </a:t>
            </a:r>
            <a:r>
              <a:rPr lang="ko-KR" altLang="en-US" sz="3200" dirty="0" err="1" smtClean="0"/>
              <a:t>안절부절함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불면증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갑상선 확대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시력장애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열에 예민함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2996952"/>
            <a:ext cx="8507288" cy="3384376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 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56" y="2564904"/>
            <a:ext cx="5628944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4708525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/>
              <a:t>  갑상선 </a:t>
            </a:r>
            <a:r>
              <a:rPr lang="ko-KR" altLang="en-US" b="1" dirty="0" err="1"/>
              <a:t>기능저하증</a:t>
            </a:r>
            <a:r>
              <a:rPr lang="ko-KR" altLang="en-US" b="1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피로감</a:t>
            </a:r>
            <a:r>
              <a:rPr lang="en-US" altLang="ko-KR" dirty="0"/>
              <a:t>, </a:t>
            </a:r>
            <a:r>
              <a:rPr lang="ko-KR" altLang="en-US" dirty="0"/>
              <a:t>허약</a:t>
            </a:r>
            <a:r>
              <a:rPr lang="en-US" altLang="ko-KR" dirty="0"/>
              <a:t>, </a:t>
            </a:r>
            <a:r>
              <a:rPr lang="ko-KR" altLang="en-US" dirty="0"/>
              <a:t>체중증가</a:t>
            </a:r>
            <a:r>
              <a:rPr lang="en-US" altLang="ko-KR" dirty="0"/>
              <a:t>, </a:t>
            </a:r>
            <a:r>
              <a:rPr lang="ko-KR" altLang="en-US" dirty="0"/>
              <a:t>변비</a:t>
            </a:r>
            <a:r>
              <a:rPr lang="en-US" altLang="ko-KR" dirty="0"/>
              <a:t>, </a:t>
            </a:r>
            <a:r>
              <a:rPr lang="ko-KR" altLang="en-US" dirty="0"/>
              <a:t>기억력 장애</a:t>
            </a:r>
            <a:r>
              <a:rPr lang="en-US" altLang="ko-KR" dirty="0"/>
              <a:t>, </a:t>
            </a:r>
            <a:r>
              <a:rPr lang="ko-KR" altLang="en-US" dirty="0"/>
              <a:t>추위를 견디지 못함</a:t>
            </a:r>
            <a:r>
              <a:rPr lang="en-US" altLang="ko-KR" dirty="0"/>
              <a:t>, </a:t>
            </a:r>
            <a:r>
              <a:rPr lang="ko-KR" altLang="en-US" dirty="0"/>
              <a:t>우울증</a:t>
            </a:r>
            <a:r>
              <a:rPr lang="en-US" altLang="ko-KR" dirty="0"/>
              <a:t>, </a:t>
            </a:r>
            <a:r>
              <a:rPr lang="ko-KR" altLang="en-US" dirty="0"/>
              <a:t>점액부종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92019"/>
            <a:ext cx="4572000" cy="43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846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8603196" cy="5530626"/>
          </a:xfrm>
        </p:spPr>
      </p:pic>
    </p:spTree>
    <p:extLst>
      <p:ext uri="{BB962C8B-B14F-4D97-AF65-F5344CB8AC3E}">
        <p14:creationId xmlns:p14="http://schemas.microsoft.com/office/powerpoint/2010/main" val="195972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07241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08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얼굴지표</a:t>
            </a:r>
            <a:endParaRPr lang="ko-KR" altLang="en-US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268760"/>
            <a:ext cx="8496944" cy="558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머리와 목의 근육</a:t>
            </a:r>
            <a:endParaRPr lang="ko-KR" alt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50642"/>
            <a:ext cx="6120680" cy="560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" y="1196752"/>
            <a:ext cx="6616561" cy="558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b="1" dirty="0" smtClean="0"/>
              <a:t>목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목은 </a:t>
            </a:r>
            <a:r>
              <a:rPr lang="en-US" altLang="ko-KR" dirty="0" smtClean="0"/>
              <a:t>7</a:t>
            </a:r>
            <a:r>
              <a:rPr lang="ko-KR" altLang="en-US" dirty="0" smtClean="0"/>
              <a:t>개의 </a:t>
            </a:r>
            <a:r>
              <a:rPr lang="ko-KR" altLang="en-US" dirty="0" err="1" smtClean="0"/>
              <a:t>경추</a:t>
            </a:r>
            <a:r>
              <a:rPr lang="en-US" altLang="ko-KR" dirty="0" smtClean="0"/>
              <a:t>(cervical vertebrae), </a:t>
            </a:r>
            <a:r>
              <a:rPr lang="ko-KR" altLang="en-US" dirty="0" smtClean="0"/>
              <a:t>인대와 근육에 의해서 만들어진다</a:t>
            </a:r>
            <a:endParaRPr lang="en-US" altLang="ko-KR" dirty="0" smtClean="0"/>
          </a:p>
          <a:p>
            <a:r>
              <a:rPr lang="ko-KR" altLang="en-US" b="1" dirty="0" err="1" smtClean="0"/>
              <a:t>흉쇄유돌근</a:t>
            </a:r>
            <a:r>
              <a:rPr lang="ko-KR" altLang="en-US" dirty="0" err="1" smtClean="0"/>
              <a:t>과</a:t>
            </a:r>
            <a:r>
              <a:rPr lang="ko-KR" altLang="en-US" dirty="0" smtClean="0"/>
              <a:t> </a:t>
            </a:r>
            <a:r>
              <a:rPr lang="ko-KR" altLang="en-US" b="1" dirty="0" err="1" smtClean="0"/>
              <a:t>승모근</a:t>
            </a:r>
            <a:r>
              <a:rPr lang="ko-KR" altLang="en-US" dirty="0" err="1" smtClean="0"/>
              <a:t>은</a:t>
            </a:r>
            <a:r>
              <a:rPr lang="ko-KR" altLang="en-US" dirty="0" smtClean="0"/>
              <a:t> 목의 일차적 근육이다</a:t>
            </a:r>
            <a:endParaRPr lang="en-US" altLang="ko-KR" dirty="0" smtClean="0"/>
          </a:p>
          <a:p>
            <a:r>
              <a:rPr lang="ko-KR" altLang="en-US" dirty="0" smtClean="0"/>
              <a:t>전방 삼각형</a:t>
            </a:r>
            <a:r>
              <a:rPr lang="en-US" altLang="ko-KR" dirty="0" smtClean="0"/>
              <a:t>(anterior triangle) – </a:t>
            </a:r>
            <a:r>
              <a:rPr lang="ko-KR" altLang="en-US" dirty="0" err="1" smtClean="0"/>
              <a:t>하악골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목의 가운데와 </a:t>
            </a:r>
            <a:r>
              <a:rPr lang="ko-KR" altLang="en-US" u="sng" dirty="0" err="1" smtClean="0"/>
              <a:t>흉쇄유돌근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sternocleidomastoid</a:t>
            </a:r>
            <a:r>
              <a:rPr lang="en-US" altLang="ko-KR" dirty="0" smtClean="0"/>
              <a:t> muscle)</a:t>
            </a:r>
            <a:r>
              <a:rPr lang="ko-KR" altLang="en-US" dirty="0" smtClean="0"/>
              <a:t>의 앞쪽 측면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4840</TotalTime>
  <Words>1179</Words>
  <Application>Microsoft Office PowerPoint</Application>
  <PresentationFormat>화면 슬라이드 쇼(4:3)</PresentationFormat>
  <Paragraphs>138</Paragraphs>
  <Slides>55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56" baseType="lpstr">
      <vt:lpstr>Office 테마</vt:lpstr>
      <vt:lpstr>  머리, 목, 림프계 (head, neck, and  lymphatics)  </vt:lpstr>
      <vt:lpstr>머리(두개골, 얼굴 뼈)</vt:lpstr>
      <vt:lpstr>PowerPoint 프레젠테이션</vt:lpstr>
      <vt:lpstr>머리의 뼈</vt:lpstr>
      <vt:lpstr>PowerPoint 프레젠테이션</vt:lpstr>
      <vt:lpstr>PowerPoint 프레젠테이션</vt:lpstr>
      <vt:lpstr>얼굴지표</vt:lpstr>
      <vt:lpstr>머리와 목의 근육</vt:lpstr>
      <vt:lpstr>목</vt:lpstr>
      <vt:lpstr>PowerPoint 프레젠테이션</vt:lpstr>
      <vt:lpstr>목의 삼각</vt:lpstr>
      <vt:lpstr>Landmarks in the Neck</vt:lpstr>
      <vt:lpstr>목의 구조</vt:lpstr>
      <vt:lpstr>PowerPoint 프레젠테이션</vt:lpstr>
      <vt:lpstr>목의 혈관</vt:lpstr>
      <vt:lpstr>Jugular vein distention </vt:lpstr>
      <vt:lpstr>목의 혈관</vt:lpstr>
      <vt:lpstr>림프계</vt:lpstr>
      <vt:lpstr>PowerPoint 프레젠테이션</vt:lpstr>
      <vt:lpstr>머리와 목의 림프절</vt:lpstr>
      <vt:lpstr>PowerPoint 프레젠테이션</vt:lpstr>
      <vt:lpstr>PowerPoint 프레젠테이션</vt:lpstr>
      <vt:lpstr>경부 림프절</vt:lpstr>
      <vt:lpstr>발달적 고려 사항</vt:lpstr>
      <vt:lpstr>신생아의 두개골</vt:lpstr>
      <vt:lpstr>심리사회적 고려 – 스트레스로 인한 경직성 두통, 경부 통증과 구강 궤양을 포함한 두통 등이 올 수 있다  문화적 환경적 고려 – 얼굴이나 머리를 가리는 무슬림과 시크교, 태아 알코올 증후군, 후두 사두증, 유아 돌연사 증후군, 요오드 부족증(갑상선종, 갑상선 기능 저하증)     </vt:lpstr>
      <vt:lpstr> 자료 수집 </vt:lpstr>
      <vt:lpstr>신체 사정</vt:lpstr>
      <vt:lpstr>Introducing the Interview</vt:lpstr>
      <vt:lpstr>머리</vt:lpstr>
      <vt:lpstr>측두동맥 촉진</vt:lpstr>
      <vt:lpstr>목</vt:lpstr>
      <vt:lpstr>기관 촉진</vt:lpstr>
      <vt:lpstr>뒤쪽에서 갑상선을 촉진하는 방법</vt:lpstr>
      <vt:lpstr>갑상선을 촉진 (전면 접근)</vt:lpstr>
      <vt:lpstr>림프절 촉진 시 추천 순서</vt:lpstr>
      <vt:lpstr>림프절 촉진 시 추천 순서</vt:lpstr>
      <vt:lpstr>림프절 촉진, A: 경부 B: 쇄골 위 </vt:lpstr>
      <vt:lpstr>경부 림프절 촉진</vt:lpstr>
      <vt:lpstr>두통 </vt:lpstr>
      <vt:lpstr>PowerPoint 프레젠테이션</vt:lpstr>
      <vt:lpstr>수두증 (hydrocephalus)</vt:lpstr>
      <vt:lpstr>두개골 유합증(craniosynostosis)</vt:lpstr>
      <vt:lpstr>말단비대증 (acromegaly)</vt:lpstr>
      <vt:lpstr>벨 마비 (Bell’s Palsy)</vt:lpstr>
      <vt:lpstr>쿠싱증후군 (Cushing’s Syndrome)</vt:lpstr>
      <vt:lpstr>Cushing’s Syndrome</vt:lpstr>
      <vt:lpstr>다운 증후군(Down syndrome)</vt:lpstr>
      <vt:lpstr>파킨슨 질환(Parkinson’s disease)</vt:lpstr>
      <vt:lpstr>뇌마비(brain attack)</vt:lpstr>
      <vt:lpstr>태아 알코올 증후군 (fetal alcohol syndrome)</vt:lpstr>
      <vt:lpstr>사경(torticollis)</vt:lpstr>
      <vt:lpstr>갑상선 기능항진증 – 안구돌출증, 체중감소,    설사, 안절부절함, 불면증, 갑상선 확대, 시력장애, 열에 예민함 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머리, 목, 림프계 head, neck, and lymphatics  </dc:title>
  <dc:creator>o eun hui</dc:creator>
  <cp:lastModifiedBy>USER</cp:lastModifiedBy>
  <cp:revision>572</cp:revision>
  <dcterms:created xsi:type="dcterms:W3CDTF">2012-07-05T06:08:34Z</dcterms:created>
  <dcterms:modified xsi:type="dcterms:W3CDTF">2014-03-11T02:04:05Z</dcterms:modified>
</cp:coreProperties>
</file>